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34"/>
  </p:notesMasterIdLst>
  <p:handoutMasterIdLst>
    <p:handoutMasterId r:id="rId35"/>
  </p:handoutMasterIdLst>
  <p:sldIdLst>
    <p:sldId id="276" r:id="rId2"/>
    <p:sldId id="283" r:id="rId3"/>
    <p:sldId id="580" r:id="rId4"/>
    <p:sldId id="578" r:id="rId5"/>
    <p:sldId id="332" r:id="rId6"/>
    <p:sldId id="590" r:id="rId7"/>
    <p:sldId id="585" r:id="rId8"/>
    <p:sldId id="336" r:id="rId9"/>
    <p:sldId id="589" r:id="rId10"/>
    <p:sldId id="552" r:id="rId11"/>
    <p:sldId id="583" r:id="rId12"/>
    <p:sldId id="295" r:id="rId13"/>
    <p:sldId id="299" r:id="rId14"/>
    <p:sldId id="551" r:id="rId15"/>
    <p:sldId id="554" r:id="rId16"/>
    <p:sldId id="325" r:id="rId17"/>
    <p:sldId id="326" r:id="rId18"/>
    <p:sldId id="327" r:id="rId19"/>
    <p:sldId id="581" r:id="rId20"/>
    <p:sldId id="582" r:id="rId21"/>
    <p:sldId id="595" r:id="rId22"/>
    <p:sldId id="596" r:id="rId23"/>
    <p:sldId id="591" r:id="rId24"/>
    <p:sldId id="584" r:id="rId25"/>
    <p:sldId id="553" r:id="rId26"/>
    <p:sldId id="569" r:id="rId27"/>
    <p:sldId id="297" r:id="rId28"/>
    <p:sldId id="570" r:id="rId29"/>
    <p:sldId id="571" r:id="rId30"/>
    <p:sldId id="577" r:id="rId31"/>
    <p:sldId id="298" r:id="rId32"/>
    <p:sldId id="594"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136" userDrawn="1">
          <p15:clr>
            <a:srgbClr val="A4A3A4"/>
          </p15:clr>
        </p15:guide>
        <p15:guide id="3" orient="horz" pos="822" userDrawn="1">
          <p15:clr>
            <a:srgbClr val="A4A3A4"/>
          </p15:clr>
        </p15:guide>
        <p15:guide id="4" orient="horz" pos="845" userDrawn="1">
          <p15:clr>
            <a:srgbClr val="A4A3A4"/>
          </p15:clr>
        </p15:guide>
        <p15:guide id="5" orient="horz" pos="1094" userDrawn="1">
          <p15:clr>
            <a:srgbClr val="A4A3A4"/>
          </p15:clr>
        </p15:guide>
        <p15:guide id="6" pos="190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CDF2FF"/>
    <a:srgbClr val="28659C"/>
    <a:srgbClr val="0000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92923" autoAdjust="0"/>
  </p:normalViewPr>
  <p:slideViewPr>
    <p:cSldViewPr snapToGrid="0" showGuides="1">
      <p:cViewPr varScale="1">
        <p:scale>
          <a:sx n="54" d="100"/>
          <a:sy n="54" d="100"/>
        </p:scale>
        <p:origin x="1400" y="56"/>
      </p:cViewPr>
      <p:guideLst>
        <p:guide orient="horz" pos="731"/>
        <p:guide pos="136"/>
        <p:guide orient="horz" pos="822"/>
        <p:guide orient="horz" pos="845"/>
        <p:guide orient="horz" pos="1094"/>
        <p:guide pos="1905"/>
      </p:guideLst>
    </p:cSldViewPr>
  </p:slideViewPr>
  <p:notesTextViewPr>
    <p:cViewPr>
      <p:scale>
        <a:sx n="1" d="1"/>
        <a:sy n="1" d="1"/>
      </p:scale>
      <p:origin x="0" y="0"/>
    </p:cViewPr>
  </p:notesTextViewPr>
  <p:sorterViewPr>
    <p:cViewPr>
      <p:scale>
        <a:sx n="100" d="100"/>
        <a:sy n="100" d="100"/>
      </p:scale>
      <p:origin x="0" y="-2708"/>
    </p:cViewPr>
  </p:sorterViewPr>
  <p:notesViewPr>
    <p:cSldViewPr snapToGrid="0" showGuides="1">
      <p:cViewPr varScale="1">
        <p:scale>
          <a:sx n="86" d="100"/>
          <a:sy n="86" d="100"/>
        </p:scale>
        <p:origin x="26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C6EC5-FAD8-4359-B47A-3C9C2B4214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F42D9D8F-5A09-4E05-9F44-8CC546CF930D}">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altLang="en-US" sz="1600" b="0" cap="none" spc="0" dirty="0">
              <a:ln w="0"/>
              <a:solidFill>
                <a:schemeClr val="tx1"/>
              </a:solidFill>
              <a:effectLst>
                <a:outerShdw blurRad="38100" dist="19050" dir="2700000" algn="tl" rotWithShape="0">
                  <a:schemeClr val="dk1">
                    <a:alpha val="40000"/>
                  </a:schemeClr>
                </a:outerShdw>
              </a:effectLst>
            </a:rPr>
            <a:t>①私たちは，お客様に信頼される，誠実な企業でありたい</a:t>
          </a:r>
          <a:endParaRPr lang="ja-JP" altLang="en-US" sz="1600" b="0" cap="none" spc="0" dirty="0">
            <a:ln w="0"/>
            <a:solidFill>
              <a:schemeClr val="tx1"/>
            </a:solidFill>
            <a:effectLst>
              <a:outerShdw blurRad="38100" dist="19050" dir="2700000" algn="tl" rotWithShape="0">
                <a:schemeClr val="dk1">
                  <a:alpha val="40000"/>
                </a:schemeClr>
              </a:outerShdw>
            </a:effectLst>
          </a:endParaRPr>
        </a:p>
      </dgm:t>
    </dgm:pt>
    <dgm:pt modelId="{8EEBDB24-FD41-49B9-A19B-9B2DE0818605}" type="parTrans" cxnId="{BAB9217B-F49D-448A-BD61-AF6ED37AB64B}">
      <dgm:prSet/>
      <dgm:spPr/>
      <dgm:t>
        <a:bodyPr/>
        <a:lstStyle/>
        <a:p>
          <a:endParaRPr kumimoji="1" lang="ja-JP" altLang="en-US" b="0" cap="none" spc="0">
            <a:ln w="0"/>
            <a:solidFill>
              <a:schemeClr val="tx1"/>
            </a:solidFill>
            <a:effectLst>
              <a:outerShdw blurRad="38100" dist="19050" dir="2700000" algn="tl" rotWithShape="0">
                <a:schemeClr val="dk1">
                  <a:alpha val="40000"/>
                </a:schemeClr>
              </a:outerShdw>
            </a:effectLst>
          </a:endParaRPr>
        </a:p>
      </dgm:t>
    </dgm:pt>
    <dgm:pt modelId="{4B83435F-1546-40BC-80F6-7D6C5A4FA62F}" type="sibTrans" cxnId="{BAB9217B-F49D-448A-BD61-AF6ED37AB64B}">
      <dgm:prSet/>
      <dgm:spPr/>
      <dgm:t>
        <a:bodyPr/>
        <a:lstStyle/>
        <a:p>
          <a:endParaRPr kumimoji="1" lang="ja-JP" altLang="en-US" b="0" cap="none" spc="0">
            <a:ln w="0"/>
            <a:solidFill>
              <a:schemeClr val="tx1"/>
            </a:solidFill>
            <a:effectLst>
              <a:outerShdw blurRad="38100" dist="19050" dir="2700000" algn="tl" rotWithShape="0">
                <a:schemeClr val="dk1">
                  <a:alpha val="40000"/>
                </a:schemeClr>
              </a:outerShdw>
            </a:effectLst>
          </a:endParaRPr>
        </a:p>
      </dgm:t>
    </dgm:pt>
    <dgm:pt modelId="{01EF6F43-5266-4337-AEB1-1BF7AEFE2FD2}">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altLang="en-US" sz="1600" b="0" cap="none" spc="0" dirty="0">
              <a:ln w="0"/>
              <a:solidFill>
                <a:schemeClr val="tx1"/>
              </a:solidFill>
              <a:effectLst>
                <a:outerShdw blurRad="38100" dist="19050" dir="2700000" algn="tl" rotWithShape="0">
                  <a:schemeClr val="dk1">
                    <a:alpha val="40000"/>
                  </a:schemeClr>
                </a:outerShdw>
              </a:effectLst>
            </a:rPr>
            <a:t>②私たちは，取引先，株主，地域社会に信頼される，誠実な企業でありたい</a:t>
          </a:r>
          <a:endParaRPr lang="ja-JP" altLang="en-US" sz="1600" b="0" cap="none" spc="0" dirty="0">
            <a:ln w="0"/>
            <a:solidFill>
              <a:schemeClr val="tx1"/>
            </a:solidFill>
            <a:effectLst>
              <a:outerShdw blurRad="38100" dist="19050" dir="2700000" algn="tl" rotWithShape="0">
                <a:schemeClr val="dk1">
                  <a:alpha val="40000"/>
                </a:schemeClr>
              </a:outerShdw>
            </a:effectLst>
          </a:endParaRPr>
        </a:p>
      </dgm:t>
    </dgm:pt>
    <dgm:pt modelId="{E7A02E61-A836-4201-8A14-AB4405EA54EA}" type="parTrans" cxnId="{8832EE71-9C27-4C3B-BBFE-394D10158B4D}">
      <dgm:prSet/>
      <dgm:spPr/>
      <dgm:t>
        <a:bodyPr/>
        <a:lstStyle/>
        <a:p>
          <a:endParaRPr kumimoji="1" lang="ja-JP" altLang="en-US" b="0" cap="none" spc="0">
            <a:ln w="0"/>
            <a:solidFill>
              <a:schemeClr val="tx1"/>
            </a:solidFill>
            <a:effectLst>
              <a:outerShdw blurRad="38100" dist="19050" dir="2700000" algn="tl" rotWithShape="0">
                <a:schemeClr val="dk1">
                  <a:alpha val="40000"/>
                </a:schemeClr>
              </a:outerShdw>
            </a:effectLst>
          </a:endParaRPr>
        </a:p>
      </dgm:t>
    </dgm:pt>
    <dgm:pt modelId="{2DC546A0-38EB-43A5-8F22-311EF01AC9BD}" type="sibTrans" cxnId="{8832EE71-9C27-4C3B-BBFE-394D10158B4D}">
      <dgm:prSet/>
      <dgm:spPr/>
      <dgm:t>
        <a:bodyPr/>
        <a:lstStyle/>
        <a:p>
          <a:endParaRPr kumimoji="1" lang="ja-JP" altLang="en-US" b="0" cap="none" spc="0">
            <a:ln w="0"/>
            <a:solidFill>
              <a:schemeClr val="tx1"/>
            </a:solidFill>
            <a:effectLst>
              <a:outerShdw blurRad="38100" dist="19050" dir="2700000" algn="tl" rotWithShape="0">
                <a:schemeClr val="dk1">
                  <a:alpha val="40000"/>
                </a:schemeClr>
              </a:outerShdw>
            </a:effectLst>
          </a:endParaRPr>
        </a:p>
      </dgm:t>
    </dgm:pt>
    <dgm:pt modelId="{93EF878A-A309-4CDB-AEC4-CC799E1DB4AC}">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altLang="en-US" sz="1600" b="0" cap="none" spc="0" dirty="0">
              <a:ln w="0"/>
              <a:solidFill>
                <a:schemeClr val="tx1"/>
              </a:solidFill>
              <a:effectLst>
                <a:outerShdw blurRad="38100" dist="19050" dir="2700000" algn="tl" rotWithShape="0">
                  <a:schemeClr val="dk1">
                    <a:alpha val="40000"/>
                  </a:schemeClr>
                </a:outerShdw>
              </a:effectLst>
            </a:rPr>
            <a:t>③私たちは，社 員に信頼される，誠実な企業でありたい</a:t>
          </a:r>
          <a:endParaRPr lang="ja-JP" altLang="en-US" sz="1600" b="0" cap="none" spc="0" dirty="0">
            <a:ln w="0"/>
            <a:solidFill>
              <a:schemeClr val="tx1"/>
            </a:solidFill>
            <a:effectLst>
              <a:outerShdw blurRad="38100" dist="19050" dir="2700000" algn="tl" rotWithShape="0">
                <a:schemeClr val="dk1">
                  <a:alpha val="40000"/>
                </a:schemeClr>
              </a:outerShdw>
            </a:effectLst>
          </a:endParaRPr>
        </a:p>
      </dgm:t>
    </dgm:pt>
    <dgm:pt modelId="{5EC5EF00-BAE7-450D-92E3-C62184CFB14B}" type="parTrans" cxnId="{1FFD6BC4-5979-4FAB-93C2-8F56ED11598E}">
      <dgm:prSet/>
      <dgm:spPr/>
      <dgm:t>
        <a:bodyPr/>
        <a:lstStyle/>
        <a:p>
          <a:endParaRPr kumimoji="1" lang="ja-JP" altLang="en-US" b="0" cap="none" spc="0">
            <a:ln w="0"/>
            <a:solidFill>
              <a:schemeClr val="tx1"/>
            </a:solidFill>
            <a:effectLst>
              <a:outerShdw blurRad="38100" dist="19050" dir="2700000" algn="tl" rotWithShape="0">
                <a:schemeClr val="dk1">
                  <a:alpha val="40000"/>
                </a:schemeClr>
              </a:outerShdw>
            </a:effectLst>
          </a:endParaRPr>
        </a:p>
      </dgm:t>
    </dgm:pt>
    <dgm:pt modelId="{3AA23029-BA0C-412C-890A-71FDFC857775}" type="sibTrans" cxnId="{1FFD6BC4-5979-4FAB-93C2-8F56ED11598E}">
      <dgm:prSet/>
      <dgm:spPr/>
      <dgm:t>
        <a:bodyPr/>
        <a:lstStyle/>
        <a:p>
          <a:endParaRPr kumimoji="1" lang="ja-JP" altLang="en-US" b="0" cap="none" spc="0">
            <a:ln w="0"/>
            <a:solidFill>
              <a:schemeClr val="tx1"/>
            </a:solidFill>
            <a:effectLst>
              <a:outerShdw blurRad="38100" dist="19050" dir="2700000" algn="tl" rotWithShape="0">
                <a:schemeClr val="dk1">
                  <a:alpha val="40000"/>
                </a:schemeClr>
              </a:outerShdw>
            </a:effectLst>
          </a:endParaRPr>
        </a:p>
      </dgm:t>
    </dgm:pt>
    <dgm:pt modelId="{880E642F-009D-4F4F-A6F4-F6D9E21B490F}" type="pres">
      <dgm:prSet presAssocID="{17CC6EC5-FAD8-4359-B47A-3C9C2B42146B}" presName="linear" presStyleCnt="0">
        <dgm:presLayoutVars>
          <dgm:animLvl val="lvl"/>
          <dgm:resizeHandles val="exact"/>
        </dgm:presLayoutVars>
      </dgm:prSet>
      <dgm:spPr/>
    </dgm:pt>
    <dgm:pt modelId="{26C58BD2-AEB4-426F-BE92-FE0164C30B9E}" type="pres">
      <dgm:prSet presAssocID="{F42D9D8F-5A09-4E05-9F44-8CC546CF930D}" presName="parentText" presStyleLbl="node1" presStyleIdx="0" presStyleCnt="3">
        <dgm:presLayoutVars>
          <dgm:chMax val="0"/>
          <dgm:bulletEnabled val="1"/>
        </dgm:presLayoutVars>
      </dgm:prSet>
      <dgm:spPr/>
    </dgm:pt>
    <dgm:pt modelId="{0617F502-A2AC-4194-AACD-EC9B6E1CA195}" type="pres">
      <dgm:prSet presAssocID="{4B83435F-1546-40BC-80F6-7D6C5A4FA62F}" presName="spacer" presStyleCnt="0"/>
      <dgm:spPr/>
    </dgm:pt>
    <dgm:pt modelId="{B5CD4180-8BD4-4BEE-B1E4-2072ED39D47C}" type="pres">
      <dgm:prSet presAssocID="{01EF6F43-5266-4337-AEB1-1BF7AEFE2FD2}" presName="parentText" presStyleLbl="node1" presStyleIdx="1" presStyleCnt="3">
        <dgm:presLayoutVars>
          <dgm:chMax val="0"/>
          <dgm:bulletEnabled val="1"/>
        </dgm:presLayoutVars>
      </dgm:prSet>
      <dgm:spPr/>
    </dgm:pt>
    <dgm:pt modelId="{AC469455-B3CA-4FF8-8CA9-B05768399829}" type="pres">
      <dgm:prSet presAssocID="{2DC546A0-38EB-43A5-8F22-311EF01AC9BD}" presName="spacer" presStyleCnt="0"/>
      <dgm:spPr/>
    </dgm:pt>
    <dgm:pt modelId="{C4ED5C2C-1167-44D9-AEF5-1B9AB91E46A8}" type="pres">
      <dgm:prSet presAssocID="{93EF878A-A309-4CDB-AEC4-CC799E1DB4AC}" presName="parentText" presStyleLbl="node1" presStyleIdx="2" presStyleCnt="3" custLinFactNeighborX="-796" custLinFactNeighborY="9627">
        <dgm:presLayoutVars>
          <dgm:chMax val="0"/>
          <dgm:bulletEnabled val="1"/>
        </dgm:presLayoutVars>
      </dgm:prSet>
      <dgm:spPr/>
    </dgm:pt>
  </dgm:ptLst>
  <dgm:cxnLst>
    <dgm:cxn modelId="{A0B49C0F-95A7-48F6-A66A-A78B56866799}" type="presOf" srcId="{F42D9D8F-5A09-4E05-9F44-8CC546CF930D}" destId="{26C58BD2-AEB4-426F-BE92-FE0164C30B9E}" srcOrd="0" destOrd="0" presId="urn:microsoft.com/office/officeart/2005/8/layout/vList2"/>
    <dgm:cxn modelId="{CE51B347-AF0F-44E3-BDCC-9EF6EB1C9E5A}" type="presOf" srcId="{17CC6EC5-FAD8-4359-B47A-3C9C2B42146B}" destId="{880E642F-009D-4F4F-A6F4-F6D9E21B490F}" srcOrd="0" destOrd="0" presId="urn:microsoft.com/office/officeart/2005/8/layout/vList2"/>
    <dgm:cxn modelId="{8832EE71-9C27-4C3B-BBFE-394D10158B4D}" srcId="{17CC6EC5-FAD8-4359-B47A-3C9C2B42146B}" destId="{01EF6F43-5266-4337-AEB1-1BF7AEFE2FD2}" srcOrd="1" destOrd="0" parTransId="{E7A02E61-A836-4201-8A14-AB4405EA54EA}" sibTransId="{2DC546A0-38EB-43A5-8F22-311EF01AC9BD}"/>
    <dgm:cxn modelId="{BAB9217B-F49D-448A-BD61-AF6ED37AB64B}" srcId="{17CC6EC5-FAD8-4359-B47A-3C9C2B42146B}" destId="{F42D9D8F-5A09-4E05-9F44-8CC546CF930D}" srcOrd="0" destOrd="0" parTransId="{8EEBDB24-FD41-49B9-A19B-9B2DE0818605}" sibTransId="{4B83435F-1546-40BC-80F6-7D6C5A4FA62F}"/>
    <dgm:cxn modelId="{5FC0588A-62A2-4D8C-8F2F-89FBFDB2E730}" type="presOf" srcId="{93EF878A-A309-4CDB-AEC4-CC799E1DB4AC}" destId="{C4ED5C2C-1167-44D9-AEF5-1B9AB91E46A8}" srcOrd="0" destOrd="0" presId="urn:microsoft.com/office/officeart/2005/8/layout/vList2"/>
    <dgm:cxn modelId="{1FFD6BC4-5979-4FAB-93C2-8F56ED11598E}" srcId="{17CC6EC5-FAD8-4359-B47A-3C9C2B42146B}" destId="{93EF878A-A309-4CDB-AEC4-CC799E1DB4AC}" srcOrd="2" destOrd="0" parTransId="{5EC5EF00-BAE7-450D-92E3-C62184CFB14B}" sibTransId="{3AA23029-BA0C-412C-890A-71FDFC857775}"/>
    <dgm:cxn modelId="{969224DE-7C15-42A7-9600-246392C37762}" type="presOf" srcId="{01EF6F43-5266-4337-AEB1-1BF7AEFE2FD2}" destId="{B5CD4180-8BD4-4BEE-B1E4-2072ED39D47C}" srcOrd="0" destOrd="0" presId="urn:microsoft.com/office/officeart/2005/8/layout/vList2"/>
    <dgm:cxn modelId="{15358790-6A9F-47FE-8543-DB2C6DA54539}" type="presParOf" srcId="{880E642F-009D-4F4F-A6F4-F6D9E21B490F}" destId="{26C58BD2-AEB4-426F-BE92-FE0164C30B9E}" srcOrd="0" destOrd="0" presId="urn:microsoft.com/office/officeart/2005/8/layout/vList2"/>
    <dgm:cxn modelId="{E1DF7B2F-083F-4CCF-BD89-B8F5702ECBDE}" type="presParOf" srcId="{880E642F-009D-4F4F-A6F4-F6D9E21B490F}" destId="{0617F502-A2AC-4194-AACD-EC9B6E1CA195}" srcOrd="1" destOrd="0" presId="urn:microsoft.com/office/officeart/2005/8/layout/vList2"/>
    <dgm:cxn modelId="{45D1FEB7-895C-470A-8BD4-D469A0F285AD}" type="presParOf" srcId="{880E642F-009D-4F4F-A6F4-F6D9E21B490F}" destId="{B5CD4180-8BD4-4BEE-B1E4-2072ED39D47C}" srcOrd="2" destOrd="0" presId="urn:microsoft.com/office/officeart/2005/8/layout/vList2"/>
    <dgm:cxn modelId="{3273008E-E45B-4472-BC33-68AFAC53617C}" type="presParOf" srcId="{880E642F-009D-4F4F-A6F4-F6D9E21B490F}" destId="{AC469455-B3CA-4FF8-8CA9-B05768399829}" srcOrd="3" destOrd="0" presId="urn:microsoft.com/office/officeart/2005/8/layout/vList2"/>
    <dgm:cxn modelId="{42A3E5F9-28C3-4CE4-BF86-4F9BCC30D441}" type="presParOf" srcId="{880E642F-009D-4F4F-A6F4-F6D9E21B490F}" destId="{C4ED5C2C-1167-44D9-AEF5-1B9AB91E46A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44D8A4-44E1-4B57-B162-6B196A79A75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BFCCFC1E-FFA1-486A-BA8F-A1E543091E4A}">
      <dgm:prSet phldrT="[テキスト]" custT="1"/>
      <dgm:spPr/>
      <dgm:t>
        <a:bodyPr/>
        <a:lstStyle/>
        <a:p>
          <a:r>
            <a:rPr kumimoji="1" lang="ja-JP" altLang="en-US" sz="1100" dirty="0">
              <a:solidFill>
                <a:schemeClr val="tx1"/>
              </a:solidFill>
            </a:rPr>
            <a:t>生産者の顔が見える食品</a:t>
          </a:r>
        </a:p>
      </dgm:t>
    </dgm:pt>
    <dgm:pt modelId="{CE64C0AA-0077-47E6-AADF-6963B2A25B69}" type="parTrans" cxnId="{45A287F6-1F64-4C9A-A8D2-541F964DC53E}">
      <dgm:prSet/>
      <dgm:spPr/>
      <dgm:t>
        <a:bodyPr/>
        <a:lstStyle/>
        <a:p>
          <a:endParaRPr kumimoji="1" lang="ja-JP" altLang="en-US"/>
        </a:p>
      </dgm:t>
    </dgm:pt>
    <dgm:pt modelId="{1B236A68-D729-4B35-98AC-5D45ABDF6B66}" type="sibTrans" cxnId="{45A287F6-1F64-4C9A-A8D2-541F964DC53E}">
      <dgm:prSet/>
      <dgm:spPr/>
      <dgm:t>
        <a:bodyPr/>
        <a:lstStyle/>
        <a:p>
          <a:endParaRPr kumimoji="1" lang="ja-JP" altLang="en-US"/>
        </a:p>
      </dgm:t>
    </dgm:pt>
    <dgm:pt modelId="{601057E5-0D22-4732-8F5A-AC940787D57C}">
      <dgm:prSet phldrT="[テキスト]" custT="1"/>
      <dgm:spPr/>
      <dgm:t>
        <a:bodyPr/>
        <a:lstStyle/>
        <a:p>
          <a:r>
            <a:rPr kumimoji="1" lang="ja-JP" altLang="en-US" sz="1100" dirty="0">
              <a:solidFill>
                <a:schemeClr val="tx1"/>
              </a:solidFill>
            </a:rPr>
            <a:t>適正価格を</a:t>
          </a:r>
          <a:br>
            <a:rPr kumimoji="1" lang="en-US" altLang="ja-JP" sz="1100" dirty="0">
              <a:solidFill>
                <a:schemeClr val="tx1"/>
              </a:solidFill>
            </a:rPr>
          </a:br>
          <a:r>
            <a:rPr kumimoji="1" lang="ja-JP" altLang="en-US" sz="1100" dirty="0">
              <a:solidFill>
                <a:schemeClr val="tx1"/>
              </a:solidFill>
            </a:rPr>
            <a:t>意識</a:t>
          </a:r>
        </a:p>
      </dgm:t>
    </dgm:pt>
    <dgm:pt modelId="{86A22B52-9F41-40B6-B6E2-33D72468C27C}" type="parTrans" cxnId="{0EBFA67A-EFE1-4A80-A8DA-CD56337AB340}">
      <dgm:prSet/>
      <dgm:spPr/>
      <dgm:t>
        <a:bodyPr/>
        <a:lstStyle/>
        <a:p>
          <a:endParaRPr kumimoji="1" lang="ja-JP" altLang="en-US"/>
        </a:p>
      </dgm:t>
    </dgm:pt>
    <dgm:pt modelId="{64312F59-AFB7-4A91-9B2A-202D95E61AD7}" type="sibTrans" cxnId="{0EBFA67A-EFE1-4A80-A8DA-CD56337AB340}">
      <dgm:prSet/>
      <dgm:spPr/>
      <dgm:t>
        <a:bodyPr/>
        <a:lstStyle/>
        <a:p>
          <a:endParaRPr kumimoji="1" lang="ja-JP" altLang="en-US"/>
        </a:p>
      </dgm:t>
    </dgm:pt>
    <dgm:pt modelId="{F543D762-D939-4E6A-A9B5-AE41C05B25DE}">
      <dgm:prSet phldrT="[テキスト]" custT="1"/>
      <dgm:spPr/>
      <dgm:t>
        <a:bodyPr/>
        <a:lstStyle/>
        <a:p>
          <a:r>
            <a:rPr kumimoji="1" lang="ja-JP" altLang="en-US" sz="1100" dirty="0">
              <a:solidFill>
                <a:schemeClr val="tx1"/>
              </a:solidFill>
            </a:rPr>
            <a:t>立地の優位性</a:t>
          </a:r>
        </a:p>
      </dgm:t>
    </dgm:pt>
    <dgm:pt modelId="{EFA9DC2B-93DE-41FC-9258-B6777C4C211E}" type="parTrans" cxnId="{4418A18E-CEE8-4471-A00E-94BAB3F10C79}">
      <dgm:prSet/>
      <dgm:spPr/>
      <dgm:t>
        <a:bodyPr/>
        <a:lstStyle/>
        <a:p>
          <a:endParaRPr kumimoji="1" lang="ja-JP" altLang="en-US"/>
        </a:p>
      </dgm:t>
    </dgm:pt>
    <dgm:pt modelId="{C9DFC7A4-497E-464C-838B-4F3EE97CD90B}" type="sibTrans" cxnId="{4418A18E-CEE8-4471-A00E-94BAB3F10C79}">
      <dgm:prSet/>
      <dgm:spPr/>
      <dgm:t>
        <a:bodyPr/>
        <a:lstStyle/>
        <a:p>
          <a:endParaRPr kumimoji="1" lang="ja-JP" altLang="en-US"/>
        </a:p>
      </dgm:t>
    </dgm:pt>
    <dgm:pt modelId="{84610A1F-6DF7-47E3-85C2-75603E867AB6}">
      <dgm:prSet phldrT="[テキスト]" custT="1"/>
      <dgm:spPr/>
      <dgm:t>
        <a:bodyPr/>
        <a:lstStyle/>
        <a:p>
          <a:r>
            <a:rPr kumimoji="1" lang="ja-JP" altLang="en-US" sz="1100" dirty="0">
              <a:solidFill>
                <a:schemeClr val="tx1"/>
              </a:solidFill>
            </a:rPr>
            <a:t>ワンストップで買い物が</a:t>
          </a:r>
          <a:br>
            <a:rPr kumimoji="1" lang="en-US" altLang="ja-JP" sz="1100" dirty="0">
              <a:solidFill>
                <a:schemeClr val="tx1"/>
              </a:solidFill>
            </a:rPr>
          </a:br>
          <a:r>
            <a:rPr kumimoji="1" lang="ja-JP" altLang="en-US" sz="1100" dirty="0">
              <a:solidFill>
                <a:schemeClr val="tx1"/>
              </a:solidFill>
            </a:rPr>
            <a:t>できる</a:t>
          </a:r>
        </a:p>
      </dgm:t>
    </dgm:pt>
    <dgm:pt modelId="{D1BE1422-AE67-42D8-8DD4-2879C0A2E45C}" type="parTrans" cxnId="{82CDB6B8-9298-4A9D-A6D1-6A15C7F4C1AA}">
      <dgm:prSet/>
      <dgm:spPr/>
      <dgm:t>
        <a:bodyPr/>
        <a:lstStyle/>
        <a:p>
          <a:endParaRPr kumimoji="1" lang="ja-JP" altLang="en-US"/>
        </a:p>
      </dgm:t>
    </dgm:pt>
    <dgm:pt modelId="{C15B6C94-0932-44D7-9D9F-4296BB249B28}" type="sibTrans" cxnId="{82CDB6B8-9298-4A9D-A6D1-6A15C7F4C1AA}">
      <dgm:prSet/>
      <dgm:spPr/>
      <dgm:t>
        <a:bodyPr/>
        <a:lstStyle/>
        <a:p>
          <a:endParaRPr kumimoji="1" lang="ja-JP" altLang="en-US"/>
        </a:p>
      </dgm:t>
    </dgm:pt>
    <dgm:pt modelId="{DD7F09FD-3CE3-46E7-ACFB-918D4AEE25CB}">
      <dgm:prSet phldrT="[テキスト]" custT="1"/>
      <dgm:spPr/>
      <dgm:t>
        <a:bodyPr/>
        <a:lstStyle/>
        <a:p>
          <a:r>
            <a:rPr kumimoji="1" lang="ja-JP" altLang="en-US" sz="1100" dirty="0">
              <a:solidFill>
                <a:schemeClr val="tx1"/>
              </a:solidFill>
            </a:rPr>
            <a:t>プライベートブランド</a:t>
          </a:r>
          <a:br>
            <a:rPr kumimoji="1" lang="en-US" altLang="ja-JP" sz="1100" dirty="0">
              <a:solidFill>
                <a:schemeClr val="tx1"/>
              </a:solidFill>
            </a:rPr>
          </a:br>
          <a:r>
            <a:rPr kumimoji="1" lang="ja-JP" altLang="en-US" sz="1100" dirty="0">
              <a:solidFill>
                <a:schemeClr val="tx1"/>
              </a:solidFill>
            </a:rPr>
            <a:t>の充実</a:t>
          </a:r>
        </a:p>
      </dgm:t>
    </dgm:pt>
    <dgm:pt modelId="{4FE230CC-584A-4B53-9334-4864A4FF0568}" type="parTrans" cxnId="{AF8C441B-8983-49A5-89FB-87E64D19A527}">
      <dgm:prSet/>
      <dgm:spPr/>
      <dgm:t>
        <a:bodyPr/>
        <a:lstStyle/>
        <a:p>
          <a:endParaRPr kumimoji="1" lang="ja-JP" altLang="en-US"/>
        </a:p>
      </dgm:t>
    </dgm:pt>
    <dgm:pt modelId="{D2C58C42-400B-4B37-ACA2-571CF57B818E}" type="sibTrans" cxnId="{AF8C441B-8983-49A5-89FB-87E64D19A527}">
      <dgm:prSet/>
      <dgm:spPr/>
      <dgm:t>
        <a:bodyPr/>
        <a:lstStyle/>
        <a:p>
          <a:endParaRPr kumimoji="1" lang="ja-JP" altLang="en-US"/>
        </a:p>
      </dgm:t>
    </dgm:pt>
    <dgm:pt modelId="{34A5B7CD-00A3-45B4-9C07-21A027236CB2}" type="pres">
      <dgm:prSet presAssocID="{9744D8A4-44E1-4B57-B162-6B196A79A75B}" presName="cycle" presStyleCnt="0">
        <dgm:presLayoutVars>
          <dgm:dir/>
          <dgm:resizeHandles val="exact"/>
        </dgm:presLayoutVars>
      </dgm:prSet>
      <dgm:spPr/>
    </dgm:pt>
    <dgm:pt modelId="{9641DEA5-AE19-4658-A67D-FCE1BC767888}" type="pres">
      <dgm:prSet presAssocID="{BFCCFC1E-FFA1-486A-BA8F-A1E543091E4A}" presName="node" presStyleLbl="node1" presStyleIdx="0" presStyleCnt="5">
        <dgm:presLayoutVars>
          <dgm:bulletEnabled val="1"/>
        </dgm:presLayoutVars>
      </dgm:prSet>
      <dgm:spPr/>
    </dgm:pt>
    <dgm:pt modelId="{56CC8C4D-1C20-4130-9535-2E708190B32B}" type="pres">
      <dgm:prSet presAssocID="{1B236A68-D729-4B35-98AC-5D45ABDF6B66}" presName="sibTrans" presStyleLbl="sibTrans2D1" presStyleIdx="0" presStyleCnt="5"/>
      <dgm:spPr/>
    </dgm:pt>
    <dgm:pt modelId="{68283DAC-1257-4D69-84AF-2B3EB65FF46B}" type="pres">
      <dgm:prSet presAssocID="{1B236A68-D729-4B35-98AC-5D45ABDF6B66}" presName="connectorText" presStyleLbl="sibTrans2D1" presStyleIdx="0" presStyleCnt="5"/>
      <dgm:spPr/>
    </dgm:pt>
    <dgm:pt modelId="{53799ED9-C5C8-42D5-973C-8D8040F25F90}" type="pres">
      <dgm:prSet presAssocID="{601057E5-0D22-4732-8F5A-AC940787D57C}" presName="node" presStyleLbl="node1" presStyleIdx="1" presStyleCnt="5" custRadScaleRad="99262" custRadScaleInc="-2036">
        <dgm:presLayoutVars>
          <dgm:bulletEnabled val="1"/>
        </dgm:presLayoutVars>
      </dgm:prSet>
      <dgm:spPr/>
    </dgm:pt>
    <dgm:pt modelId="{E1F04FC1-EB15-467B-8DF0-C1ED0368E5FA}" type="pres">
      <dgm:prSet presAssocID="{64312F59-AFB7-4A91-9B2A-202D95E61AD7}" presName="sibTrans" presStyleLbl="sibTrans2D1" presStyleIdx="1" presStyleCnt="5"/>
      <dgm:spPr/>
    </dgm:pt>
    <dgm:pt modelId="{7CDA272A-7A4E-48AF-9F18-052D0B9D6CBE}" type="pres">
      <dgm:prSet presAssocID="{64312F59-AFB7-4A91-9B2A-202D95E61AD7}" presName="connectorText" presStyleLbl="sibTrans2D1" presStyleIdx="1" presStyleCnt="5"/>
      <dgm:spPr/>
    </dgm:pt>
    <dgm:pt modelId="{A16BB040-74FA-4B3E-B2F7-5A5C933D1D43}" type="pres">
      <dgm:prSet presAssocID="{F543D762-D939-4E6A-A9B5-AE41C05B25DE}" presName="node" presStyleLbl="node1" presStyleIdx="2" presStyleCnt="5" custRadScaleRad="95605" custRadScaleInc="4913">
        <dgm:presLayoutVars>
          <dgm:bulletEnabled val="1"/>
        </dgm:presLayoutVars>
      </dgm:prSet>
      <dgm:spPr/>
    </dgm:pt>
    <dgm:pt modelId="{800045A7-1383-4E96-8D0E-62E517A2C76A}" type="pres">
      <dgm:prSet presAssocID="{C9DFC7A4-497E-464C-838B-4F3EE97CD90B}" presName="sibTrans" presStyleLbl="sibTrans2D1" presStyleIdx="2" presStyleCnt="5"/>
      <dgm:spPr/>
    </dgm:pt>
    <dgm:pt modelId="{C5DDF2BE-D541-488B-BBBF-9453351178BA}" type="pres">
      <dgm:prSet presAssocID="{C9DFC7A4-497E-464C-838B-4F3EE97CD90B}" presName="connectorText" presStyleLbl="sibTrans2D1" presStyleIdx="2" presStyleCnt="5"/>
      <dgm:spPr/>
    </dgm:pt>
    <dgm:pt modelId="{1E0A4B53-BD47-415F-A247-9A169B693798}" type="pres">
      <dgm:prSet presAssocID="{84610A1F-6DF7-47E3-85C2-75603E867AB6}" presName="node" presStyleLbl="node1" presStyleIdx="3" presStyleCnt="5">
        <dgm:presLayoutVars>
          <dgm:bulletEnabled val="1"/>
        </dgm:presLayoutVars>
      </dgm:prSet>
      <dgm:spPr/>
    </dgm:pt>
    <dgm:pt modelId="{54169A2C-EFD0-4606-99A2-74443F582D50}" type="pres">
      <dgm:prSet presAssocID="{C15B6C94-0932-44D7-9D9F-4296BB249B28}" presName="sibTrans" presStyleLbl="sibTrans2D1" presStyleIdx="3" presStyleCnt="5"/>
      <dgm:spPr/>
    </dgm:pt>
    <dgm:pt modelId="{6B2468A0-DCE4-4ADC-9B68-38CB465D5664}" type="pres">
      <dgm:prSet presAssocID="{C15B6C94-0932-44D7-9D9F-4296BB249B28}" presName="connectorText" presStyleLbl="sibTrans2D1" presStyleIdx="3" presStyleCnt="5"/>
      <dgm:spPr/>
    </dgm:pt>
    <dgm:pt modelId="{F18EE19C-1426-4FF4-A4EE-DBBB7712817D}" type="pres">
      <dgm:prSet presAssocID="{DD7F09FD-3CE3-46E7-ACFB-918D4AEE25CB}" presName="node" presStyleLbl="node1" presStyleIdx="4" presStyleCnt="5">
        <dgm:presLayoutVars>
          <dgm:bulletEnabled val="1"/>
        </dgm:presLayoutVars>
      </dgm:prSet>
      <dgm:spPr/>
    </dgm:pt>
    <dgm:pt modelId="{FB52D76F-4502-4F21-BF77-FF9EDB0CBD46}" type="pres">
      <dgm:prSet presAssocID="{D2C58C42-400B-4B37-ACA2-571CF57B818E}" presName="sibTrans" presStyleLbl="sibTrans2D1" presStyleIdx="4" presStyleCnt="5"/>
      <dgm:spPr/>
    </dgm:pt>
    <dgm:pt modelId="{7FA621B1-8D8C-469B-92B1-8F3CCDA84409}" type="pres">
      <dgm:prSet presAssocID="{D2C58C42-400B-4B37-ACA2-571CF57B818E}" presName="connectorText" presStyleLbl="sibTrans2D1" presStyleIdx="4" presStyleCnt="5"/>
      <dgm:spPr/>
    </dgm:pt>
  </dgm:ptLst>
  <dgm:cxnLst>
    <dgm:cxn modelId="{965C7C02-E45C-4B43-9071-65EDFD4AA9DE}" type="presOf" srcId="{C15B6C94-0932-44D7-9D9F-4296BB249B28}" destId="{54169A2C-EFD0-4606-99A2-74443F582D50}" srcOrd="0" destOrd="0" presId="urn:microsoft.com/office/officeart/2005/8/layout/cycle2"/>
    <dgm:cxn modelId="{60CF4C05-EF15-4D51-BFC2-98674BBE8C70}" type="presOf" srcId="{D2C58C42-400B-4B37-ACA2-571CF57B818E}" destId="{FB52D76F-4502-4F21-BF77-FF9EDB0CBD46}" srcOrd="0" destOrd="0" presId="urn:microsoft.com/office/officeart/2005/8/layout/cycle2"/>
    <dgm:cxn modelId="{E8829D12-788D-41C0-B6F6-90FE17998FED}" type="presOf" srcId="{1B236A68-D729-4B35-98AC-5D45ABDF6B66}" destId="{56CC8C4D-1C20-4130-9535-2E708190B32B}" srcOrd="0" destOrd="0" presId="urn:microsoft.com/office/officeart/2005/8/layout/cycle2"/>
    <dgm:cxn modelId="{AF8C441B-8983-49A5-89FB-87E64D19A527}" srcId="{9744D8A4-44E1-4B57-B162-6B196A79A75B}" destId="{DD7F09FD-3CE3-46E7-ACFB-918D4AEE25CB}" srcOrd="4" destOrd="0" parTransId="{4FE230CC-584A-4B53-9334-4864A4FF0568}" sibTransId="{D2C58C42-400B-4B37-ACA2-571CF57B818E}"/>
    <dgm:cxn modelId="{91AAD024-32F4-402B-82D9-C10D8306F401}" type="presOf" srcId="{64312F59-AFB7-4A91-9B2A-202D95E61AD7}" destId="{E1F04FC1-EB15-467B-8DF0-C1ED0368E5FA}" srcOrd="0" destOrd="0" presId="urn:microsoft.com/office/officeart/2005/8/layout/cycle2"/>
    <dgm:cxn modelId="{533C6135-918D-458E-BC59-99FE24B1DA70}" type="presOf" srcId="{1B236A68-D729-4B35-98AC-5D45ABDF6B66}" destId="{68283DAC-1257-4D69-84AF-2B3EB65FF46B}" srcOrd="1" destOrd="0" presId="urn:microsoft.com/office/officeart/2005/8/layout/cycle2"/>
    <dgm:cxn modelId="{FE41653F-D863-4FF0-B8C6-AF50C263EFAC}" type="presOf" srcId="{F543D762-D939-4E6A-A9B5-AE41C05B25DE}" destId="{A16BB040-74FA-4B3E-B2F7-5A5C933D1D43}" srcOrd="0" destOrd="0" presId="urn:microsoft.com/office/officeart/2005/8/layout/cycle2"/>
    <dgm:cxn modelId="{A0515968-C0E2-4BAC-B962-F86509F5B4F8}" type="presOf" srcId="{C9DFC7A4-497E-464C-838B-4F3EE97CD90B}" destId="{C5DDF2BE-D541-488B-BBBF-9453351178BA}" srcOrd="1" destOrd="0" presId="urn:microsoft.com/office/officeart/2005/8/layout/cycle2"/>
    <dgm:cxn modelId="{4F54B04B-C31F-4751-837A-5AA5CD185A43}" type="presOf" srcId="{C15B6C94-0932-44D7-9D9F-4296BB249B28}" destId="{6B2468A0-DCE4-4ADC-9B68-38CB465D5664}" srcOrd="1" destOrd="0" presId="urn:microsoft.com/office/officeart/2005/8/layout/cycle2"/>
    <dgm:cxn modelId="{6699DA52-B7D8-4DB5-8E7F-435870B60A06}" type="presOf" srcId="{BFCCFC1E-FFA1-486A-BA8F-A1E543091E4A}" destId="{9641DEA5-AE19-4658-A67D-FCE1BC767888}" srcOrd="0" destOrd="0" presId="urn:microsoft.com/office/officeart/2005/8/layout/cycle2"/>
    <dgm:cxn modelId="{8C00CB79-7EEF-4923-B851-9548DC2C7C16}" type="presOf" srcId="{64312F59-AFB7-4A91-9B2A-202D95E61AD7}" destId="{7CDA272A-7A4E-48AF-9F18-052D0B9D6CBE}" srcOrd="1" destOrd="0" presId="urn:microsoft.com/office/officeart/2005/8/layout/cycle2"/>
    <dgm:cxn modelId="{0EBFA67A-EFE1-4A80-A8DA-CD56337AB340}" srcId="{9744D8A4-44E1-4B57-B162-6B196A79A75B}" destId="{601057E5-0D22-4732-8F5A-AC940787D57C}" srcOrd="1" destOrd="0" parTransId="{86A22B52-9F41-40B6-B6E2-33D72468C27C}" sibTransId="{64312F59-AFB7-4A91-9B2A-202D95E61AD7}"/>
    <dgm:cxn modelId="{4418A18E-CEE8-4471-A00E-94BAB3F10C79}" srcId="{9744D8A4-44E1-4B57-B162-6B196A79A75B}" destId="{F543D762-D939-4E6A-A9B5-AE41C05B25DE}" srcOrd="2" destOrd="0" parTransId="{EFA9DC2B-93DE-41FC-9258-B6777C4C211E}" sibTransId="{C9DFC7A4-497E-464C-838B-4F3EE97CD90B}"/>
    <dgm:cxn modelId="{DEB58992-D44E-4918-96B1-6B79F48574A3}" type="presOf" srcId="{84610A1F-6DF7-47E3-85C2-75603E867AB6}" destId="{1E0A4B53-BD47-415F-A247-9A169B693798}" srcOrd="0" destOrd="0" presId="urn:microsoft.com/office/officeart/2005/8/layout/cycle2"/>
    <dgm:cxn modelId="{D616A89C-EAB5-405D-9E7B-6F0F935AB1ED}" type="presOf" srcId="{D2C58C42-400B-4B37-ACA2-571CF57B818E}" destId="{7FA621B1-8D8C-469B-92B1-8F3CCDA84409}" srcOrd="1" destOrd="0" presId="urn:microsoft.com/office/officeart/2005/8/layout/cycle2"/>
    <dgm:cxn modelId="{82CDB6B8-9298-4A9D-A6D1-6A15C7F4C1AA}" srcId="{9744D8A4-44E1-4B57-B162-6B196A79A75B}" destId="{84610A1F-6DF7-47E3-85C2-75603E867AB6}" srcOrd="3" destOrd="0" parTransId="{D1BE1422-AE67-42D8-8DD4-2879C0A2E45C}" sibTransId="{C15B6C94-0932-44D7-9D9F-4296BB249B28}"/>
    <dgm:cxn modelId="{6FD065C0-C074-400B-ABEC-14A3CC98F8AF}" type="presOf" srcId="{C9DFC7A4-497E-464C-838B-4F3EE97CD90B}" destId="{800045A7-1383-4E96-8D0E-62E517A2C76A}" srcOrd="0" destOrd="0" presId="urn:microsoft.com/office/officeart/2005/8/layout/cycle2"/>
    <dgm:cxn modelId="{18D312C5-EB23-42B2-898E-809A55FC8814}" type="presOf" srcId="{9744D8A4-44E1-4B57-B162-6B196A79A75B}" destId="{34A5B7CD-00A3-45B4-9C07-21A027236CB2}" srcOrd="0" destOrd="0" presId="urn:microsoft.com/office/officeart/2005/8/layout/cycle2"/>
    <dgm:cxn modelId="{1DA537C8-FB16-4DB4-B8EB-107D422FF596}" type="presOf" srcId="{601057E5-0D22-4732-8F5A-AC940787D57C}" destId="{53799ED9-C5C8-42D5-973C-8D8040F25F90}" srcOrd="0" destOrd="0" presId="urn:microsoft.com/office/officeart/2005/8/layout/cycle2"/>
    <dgm:cxn modelId="{9BC411D6-95D2-485C-A8B9-5156019E1A97}" type="presOf" srcId="{DD7F09FD-3CE3-46E7-ACFB-918D4AEE25CB}" destId="{F18EE19C-1426-4FF4-A4EE-DBBB7712817D}" srcOrd="0" destOrd="0" presId="urn:microsoft.com/office/officeart/2005/8/layout/cycle2"/>
    <dgm:cxn modelId="{45A287F6-1F64-4C9A-A8D2-541F964DC53E}" srcId="{9744D8A4-44E1-4B57-B162-6B196A79A75B}" destId="{BFCCFC1E-FFA1-486A-BA8F-A1E543091E4A}" srcOrd="0" destOrd="0" parTransId="{CE64C0AA-0077-47E6-AADF-6963B2A25B69}" sibTransId="{1B236A68-D729-4B35-98AC-5D45ABDF6B66}"/>
    <dgm:cxn modelId="{B3314E5E-1E68-43F5-A463-B4B1984482C2}" type="presParOf" srcId="{34A5B7CD-00A3-45B4-9C07-21A027236CB2}" destId="{9641DEA5-AE19-4658-A67D-FCE1BC767888}" srcOrd="0" destOrd="0" presId="urn:microsoft.com/office/officeart/2005/8/layout/cycle2"/>
    <dgm:cxn modelId="{2C5C7D64-4E17-4B10-9CB3-C73140443399}" type="presParOf" srcId="{34A5B7CD-00A3-45B4-9C07-21A027236CB2}" destId="{56CC8C4D-1C20-4130-9535-2E708190B32B}" srcOrd="1" destOrd="0" presId="urn:microsoft.com/office/officeart/2005/8/layout/cycle2"/>
    <dgm:cxn modelId="{64FA94D1-D37E-42B8-B2F4-F1964B788FD8}" type="presParOf" srcId="{56CC8C4D-1C20-4130-9535-2E708190B32B}" destId="{68283DAC-1257-4D69-84AF-2B3EB65FF46B}" srcOrd="0" destOrd="0" presId="urn:microsoft.com/office/officeart/2005/8/layout/cycle2"/>
    <dgm:cxn modelId="{EAC0F42E-08CF-4841-A87E-116F6DB62C58}" type="presParOf" srcId="{34A5B7CD-00A3-45B4-9C07-21A027236CB2}" destId="{53799ED9-C5C8-42D5-973C-8D8040F25F90}" srcOrd="2" destOrd="0" presId="urn:microsoft.com/office/officeart/2005/8/layout/cycle2"/>
    <dgm:cxn modelId="{4D105A4D-B1B0-4DC9-8E65-A4CCD2099169}" type="presParOf" srcId="{34A5B7CD-00A3-45B4-9C07-21A027236CB2}" destId="{E1F04FC1-EB15-467B-8DF0-C1ED0368E5FA}" srcOrd="3" destOrd="0" presId="urn:microsoft.com/office/officeart/2005/8/layout/cycle2"/>
    <dgm:cxn modelId="{BA4E6434-23A1-434A-AC39-7A589571382E}" type="presParOf" srcId="{E1F04FC1-EB15-467B-8DF0-C1ED0368E5FA}" destId="{7CDA272A-7A4E-48AF-9F18-052D0B9D6CBE}" srcOrd="0" destOrd="0" presId="urn:microsoft.com/office/officeart/2005/8/layout/cycle2"/>
    <dgm:cxn modelId="{60587E2F-8134-403C-BC8A-1EC1D83DEA0E}" type="presParOf" srcId="{34A5B7CD-00A3-45B4-9C07-21A027236CB2}" destId="{A16BB040-74FA-4B3E-B2F7-5A5C933D1D43}" srcOrd="4" destOrd="0" presId="urn:microsoft.com/office/officeart/2005/8/layout/cycle2"/>
    <dgm:cxn modelId="{9CA1EA83-3773-4C1A-9CD9-00125B19C260}" type="presParOf" srcId="{34A5B7CD-00A3-45B4-9C07-21A027236CB2}" destId="{800045A7-1383-4E96-8D0E-62E517A2C76A}" srcOrd="5" destOrd="0" presId="urn:microsoft.com/office/officeart/2005/8/layout/cycle2"/>
    <dgm:cxn modelId="{38EFA347-E52D-4DE5-9792-FD3FC6D4B71C}" type="presParOf" srcId="{800045A7-1383-4E96-8D0E-62E517A2C76A}" destId="{C5DDF2BE-D541-488B-BBBF-9453351178BA}" srcOrd="0" destOrd="0" presId="urn:microsoft.com/office/officeart/2005/8/layout/cycle2"/>
    <dgm:cxn modelId="{0654B871-925F-4E76-B07F-343B9786F578}" type="presParOf" srcId="{34A5B7CD-00A3-45B4-9C07-21A027236CB2}" destId="{1E0A4B53-BD47-415F-A247-9A169B693798}" srcOrd="6" destOrd="0" presId="urn:microsoft.com/office/officeart/2005/8/layout/cycle2"/>
    <dgm:cxn modelId="{790A8937-5D27-46A6-9B10-901EF1969DD9}" type="presParOf" srcId="{34A5B7CD-00A3-45B4-9C07-21A027236CB2}" destId="{54169A2C-EFD0-4606-99A2-74443F582D50}" srcOrd="7" destOrd="0" presId="urn:microsoft.com/office/officeart/2005/8/layout/cycle2"/>
    <dgm:cxn modelId="{8C247B51-28A0-4638-8001-AA22E290DF4C}" type="presParOf" srcId="{54169A2C-EFD0-4606-99A2-74443F582D50}" destId="{6B2468A0-DCE4-4ADC-9B68-38CB465D5664}" srcOrd="0" destOrd="0" presId="urn:microsoft.com/office/officeart/2005/8/layout/cycle2"/>
    <dgm:cxn modelId="{EB0F5372-76E0-4500-86B6-999525EDDA12}" type="presParOf" srcId="{34A5B7CD-00A3-45B4-9C07-21A027236CB2}" destId="{F18EE19C-1426-4FF4-A4EE-DBBB7712817D}" srcOrd="8" destOrd="0" presId="urn:microsoft.com/office/officeart/2005/8/layout/cycle2"/>
    <dgm:cxn modelId="{77A235BB-C8B9-42DF-8774-375894AF31CE}" type="presParOf" srcId="{34A5B7CD-00A3-45B4-9C07-21A027236CB2}" destId="{FB52D76F-4502-4F21-BF77-FF9EDB0CBD46}" srcOrd="9" destOrd="0" presId="urn:microsoft.com/office/officeart/2005/8/layout/cycle2"/>
    <dgm:cxn modelId="{6E6EA388-619A-4E79-AD6A-A216681297ED}" type="presParOf" srcId="{FB52D76F-4502-4F21-BF77-FF9EDB0CBD46}" destId="{7FA621B1-8D8C-469B-92B1-8F3CCDA84409}" srcOrd="0" destOrd="0" presId="urn:microsoft.com/office/officeart/2005/8/layout/cycle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15C4BC-5D43-4509-82B8-D10B8AC88CCD}"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kumimoji="1" lang="ja-JP" altLang="en-US"/>
        </a:p>
      </dgm:t>
    </dgm:pt>
    <dgm:pt modelId="{F6C8C3F5-C7B3-4649-BFC5-ED409B982EC6}">
      <dgm:prSet custT="1">
        <dgm:style>
          <a:lnRef idx="2">
            <a:schemeClr val="accent5"/>
          </a:lnRef>
          <a:fillRef idx="1">
            <a:schemeClr val="lt1"/>
          </a:fillRef>
          <a:effectRef idx="0">
            <a:schemeClr val="accent5"/>
          </a:effectRef>
          <a:fontRef idx="minor">
            <a:schemeClr val="dk1"/>
          </a:fontRef>
        </dgm:style>
      </dgm:prSet>
      <dgm:spPr>
        <a:ln/>
      </dgm:spPr>
      <dgm:t>
        <a:bodyPr/>
        <a:lstStyle/>
        <a:p>
          <a:r>
            <a:rPr kumimoji="1" lang="ja-JP" altLang="en-US" sz="1800" b="0" cap="none" spc="0" dirty="0">
              <a:ln w="0"/>
              <a:solidFill>
                <a:schemeClr val="tx1"/>
              </a:solidFill>
              <a:effectLst>
                <a:outerShdw blurRad="38100" dist="19050" dir="2700000" algn="tl" rotWithShape="0">
                  <a:schemeClr val="dk1">
                    <a:alpha val="40000"/>
                  </a:schemeClr>
                </a:outerShdw>
              </a:effectLst>
            </a:rPr>
            <a:t>スーパーに興味のない若者やありきたりのスーパーに飽きている利用者の需要</a:t>
          </a:r>
          <a:br>
            <a:rPr kumimoji="1" lang="en-US" altLang="ja-JP" sz="1800" b="0" cap="none" spc="0" dirty="0">
              <a:ln w="0"/>
              <a:solidFill>
                <a:schemeClr val="tx1"/>
              </a:solidFill>
              <a:effectLst>
                <a:outerShdw blurRad="38100" dist="19050" dir="2700000" algn="tl" rotWithShape="0">
                  <a:schemeClr val="dk1">
                    <a:alpha val="40000"/>
                  </a:schemeClr>
                </a:outerShdw>
              </a:effectLst>
            </a:rPr>
          </a:br>
          <a:r>
            <a:rPr kumimoji="1" lang="ja-JP" altLang="en-US" sz="1800" b="0" cap="none" spc="0" dirty="0">
              <a:ln w="0"/>
              <a:solidFill>
                <a:schemeClr val="tx1"/>
              </a:solidFill>
              <a:effectLst>
                <a:outerShdw blurRad="38100" dist="19050" dir="2700000" algn="tl" rotWithShape="0">
                  <a:schemeClr val="dk1">
                    <a:alpha val="40000"/>
                  </a:schemeClr>
                </a:outerShdw>
              </a:effectLst>
            </a:rPr>
            <a:t>サラリーマン客層への価値提供</a:t>
          </a:r>
          <a:endParaRPr lang="ja-JP" altLang="en-US" sz="1800" b="0" cap="none" spc="0" dirty="0">
            <a:ln w="0"/>
            <a:solidFill>
              <a:schemeClr val="tx1"/>
            </a:solidFill>
            <a:effectLst>
              <a:outerShdw blurRad="38100" dist="19050" dir="2700000" algn="tl" rotWithShape="0">
                <a:schemeClr val="dk1">
                  <a:alpha val="40000"/>
                </a:schemeClr>
              </a:outerShdw>
            </a:effectLst>
          </a:endParaRPr>
        </a:p>
      </dgm:t>
    </dgm:pt>
    <dgm:pt modelId="{6C1CAD22-676D-462D-91FD-0E10B837F8AA}" type="parTrans" cxnId="{7E8A7A91-90D1-4DBA-B55A-DABDC7EAF525}">
      <dgm:prSet/>
      <dgm:spPr/>
      <dgm:t>
        <a:bodyPr/>
        <a:lstStyle/>
        <a:p>
          <a:endParaRPr kumimoji="1" lang="ja-JP" altLang="en-US"/>
        </a:p>
      </dgm:t>
    </dgm:pt>
    <dgm:pt modelId="{13B862D5-1064-4D73-9AB5-45B6B62FF293}" type="sibTrans" cxnId="{7E8A7A91-90D1-4DBA-B55A-DABDC7EAF525}">
      <dgm:prSet/>
      <dgm:spPr/>
      <dgm:t>
        <a:bodyPr/>
        <a:lstStyle/>
        <a:p>
          <a:endParaRPr kumimoji="1" lang="ja-JP" altLang="en-US"/>
        </a:p>
      </dgm:t>
    </dgm:pt>
    <dgm:pt modelId="{A232F7F0-134A-47FC-977F-050809F78C98}">
      <dgm:prSet custT="1">
        <dgm:style>
          <a:lnRef idx="2">
            <a:schemeClr val="accent5"/>
          </a:lnRef>
          <a:fillRef idx="1">
            <a:schemeClr val="lt1"/>
          </a:fillRef>
          <a:effectRef idx="0">
            <a:schemeClr val="accent5"/>
          </a:effectRef>
          <a:fontRef idx="minor">
            <a:schemeClr val="dk1"/>
          </a:fontRef>
        </dgm:style>
      </dgm:prSet>
      <dgm:spPr/>
      <dgm:t>
        <a:bodyPr/>
        <a:lstStyle/>
        <a:p>
          <a:r>
            <a:rPr kumimoji="1" lang="en-US" sz="1800" b="0" cap="none" spc="0" dirty="0">
              <a:ln w="0"/>
              <a:solidFill>
                <a:schemeClr val="tx1"/>
              </a:solidFill>
              <a:effectLst>
                <a:outerShdw blurRad="38100" dist="19050" dir="2700000" algn="tl" rotWithShape="0">
                  <a:schemeClr val="dk1">
                    <a:alpha val="40000"/>
                  </a:schemeClr>
                </a:outerShdw>
              </a:effectLst>
            </a:rPr>
            <a:t>SNS</a:t>
          </a:r>
          <a:r>
            <a:rPr kumimoji="1" lang="ja-JP" sz="1800" b="0" cap="none" spc="0" dirty="0">
              <a:ln w="0"/>
              <a:solidFill>
                <a:schemeClr val="tx1"/>
              </a:solidFill>
              <a:effectLst>
                <a:outerShdw blurRad="38100" dist="19050" dir="2700000" algn="tl" rotWithShape="0">
                  <a:schemeClr val="dk1">
                    <a:alpha val="40000"/>
                  </a:schemeClr>
                </a:outerShdw>
              </a:effectLst>
            </a:rPr>
            <a:t>利用者が興味をもつ情報の提供</a:t>
          </a:r>
          <a:r>
            <a:rPr kumimoji="1" lang="ja-JP" altLang="en-US" sz="1800" b="0" cap="none" spc="0" dirty="0">
              <a:ln w="0"/>
              <a:solidFill>
                <a:schemeClr val="tx1"/>
              </a:solidFill>
              <a:effectLst>
                <a:outerShdw blurRad="38100" dist="19050" dir="2700000" algn="tl" rotWithShape="0">
                  <a:schemeClr val="dk1">
                    <a:alpha val="40000"/>
                  </a:schemeClr>
                </a:outerShdw>
              </a:effectLst>
            </a:rPr>
            <a:t>・ユーザーとのコンタクトの場を提供</a:t>
          </a:r>
          <a:endParaRPr lang="ja-JP" sz="1800" b="0" cap="none" spc="0" dirty="0">
            <a:ln w="0"/>
            <a:solidFill>
              <a:schemeClr val="tx1"/>
            </a:solidFill>
            <a:effectLst>
              <a:outerShdw blurRad="38100" dist="19050" dir="2700000" algn="tl" rotWithShape="0">
                <a:schemeClr val="dk1">
                  <a:alpha val="40000"/>
                </a:schemeClr>
              </a:outerShdw>
            </a:effectLst>
          </a:endParaRPr>
        </a:p>
      </dgm:t>
    </dgm:pt>
    <dgm:pt modelId="{0976222A-7FC3-421F-BB57-62F773D66A40}" type="parTrans" cxnId="{28B6C46A-401C-4E64-AB56-A80F1A846A16}">
      <dgm:prSet/>
      <dgm:spPr/>
      <dgm:t>
        <a:bodyPr/>
        <a:lstStyle/>
        <a:p>
          <a:endParaRPr kumimoji="1" lang="ja-JP" altLang="en-US"/>
        </a:p>
      </dgm:t>
    </dgm:pt>
    <dgm:pt modelId="{DBAC4DBA-A313-4FA6-9056-41F52EEF2D06}" type="sibTrans" cxnId="{28B6C46A-401C-4E64-AB56-A80F1A846A16}">
      <dgm:prSet/>
      <dgm:spPr/>
      <dgm:t>
        <a:bodyPr/>
        <a:lstStyle/>
        <a:p>
          <a:endParaRPr kumimoji="1" lang="ja-JP" altLang="en-US"/>
        </a:p>
      </dgm:t>
    </dgm:pt>
    <dgm:pt modelId="{E74A5354-3082-411D-9A15-0FCD6078B099}">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altLang="en-US" sz="1800" b="0" cap="none" spc="0" dirty="0">
              <a:ln w="0"/>
              <a:solidFill>
                <a:schemeClr val="tx1"/>
              </a:solidFill>
              <a:effectLst>
                <a:outerShdw blurRad="38100" dist="19050" dir="2700000" algn="tl" rotWithShape="0">
                  <a:schemeClr val="dk1">
                    <a:alpha val="40000"/>
                  </a:schemeClr>
                </a:outerShdw>
              </a:effectLst>
              <a:latin typeface="+mn-ea"/>
              <a:ea typeface="+mn-ea"/>
            </a:rPr>
            <a:t>非常に高い価格競争力と自社農場からの生産物を利用した健康的食材の提供</a:t>
          </a:r>
          <a:endParaRPr lang="ja-JP" altLang="en-US" sz="1800" b="0" cap="none" spc="0" dirty="0">
            <a:ln w="0"/>
            <a:solidFill>
              <a:schemeClr val="tx1"/>
            </a:solidFill>
            <a:effectLst>
              <a:outerShdw blurRad="38100" dist="19050" dir="2700000" algn="tl" rotWithShape="0">
                <a:schemeClr val="dk1">
                  <a:alpha val="40000"/>
                </a:schemeClr>
              </a:outerShdw>
            </a:effectLst>
            <a:latin typeface="+mn-ea"/>
            <a:ea typeface="+mn-ea"/>
          </a:endParaRPr>
        </a:p>
      </dgm:t>
    </dgm:pt>
    <dgm:pt modelId="{332476A6-A90E-4513-8798-C3640563420A}" type="parTrans" cxnId="{96E5A778-7571-430D-8928-3320CED71D51}">
      <dgm:prSet/>
      <dgm:spPr/>
      <dgm:t>
        <a:bodyPr/>
        <a:lstStyle/>
        <a:p>
          <a:endParaRPr kumimoji="1" lang="ja-JP" altLang="en-US"/>
        </a:p>
      </dgm:t>
    </dgm:pt>
    <dgm:pt modelId="{D67882F4-A232-40B1-BBAD-C5D6C3D69595}" type="sibTrans" cxnId="{96E5A778-7571-430D-8928-3320CED71D51}">
      <dgm:prSet/>
      <dgm:spPr/>
      <dgm:t>
        <a:bodyPr/>
        <a:lstStyle/>
        <a:p>
          <a:endParaRPr kumimoji="1" lang="ja-JP" altLang="en-US"/>
        </a:p>
      </dgm:t>
    </dgm:pt>
    <dgm:pt modelId="{0DFF7372-5DFE-4725-A9AE-6A73FA967195}" type="pres">
      <dgm:prSet presAssocID="{9F15C4BC-5D43-4509-82B8-D10B8AC88CCD}" presName="linear" presStyleCnt="0">
        <dgm:presLayoutVars>
          <dgm:animLvl val="lvl"/>
          <dgm:resizeHandles val="exact"/>
        </dgm:presLayoutVars>
      </dgm:prSet>
      <dgm:spPr/>
    </dgm:pt>
    <dgm:pt modelId="{E493AA0E-DCFF-4C77-9680-F848872DCD0F}" type="pres">
      <dgm:prSet presAssocID="{F6C8C3F5-C7B3-4649-BFC5-ED409B982EC6}" presName="parentText" presStyleLbl="node1" presStyleIdx="0" presStyleCnt="3" custLinFactY="1515" custLinFactNeighborX="-231" custLinFactNeighborY="100000">
        <dgm:presLayoutVars>
          <dgm:chMax val="0"/>
          <dgm:bulletEnabled val="1"/>
        </dgm:presLayoutVars>
      </dgm:prSet>
      <dgm:spPr/>
    </dgm:pt>
    <dgm:pt modelId="{59EC7EB7-62B2-43A4-9642-1141F18C0698}" type="pres">
      <dgm:prSet presAssocID="{13B862D5-1064-4D73-9AB5-45B6B62FF293}" presName="spacer" presStyleCnt="0"/>
      <dgm:spPr/>
    </dgm:pt>
    <dgm:pt modelId="{2788C641-6891-42C5-8E08-EE73762F100E}" type="pres">
      <dgm:prSet presAssocID="{A232F7F0-134A-47FC-977F-050809F78C98}" presName="parentText" presStyleLbl="node1" presStyleIdx="1" presStyleCnt="3" custLinFactY="-457" custLinFactNeighborY="-100000">
        <dgm:presLayoutVars>
          <dgm:chMax val="0"/>
          <dgm:bulletEnabled val="1"/>
        </dgm:presLayoutVars>
      </dgm:prSet>
      <dgm:spPr/>
    </dgm:pt>
    <dgm:pt modelId="{4009A84B-8A59-440C-A07D-493B49419CD7}" type="pres">
      <dgm:prSet presAssocID="{DBAC4DBA-A313-4FA6-9056-41F52EEF2D06}" presName="spacer" presStyleCnt="0"/>
      <dgm:spPr/>
    </dgm:pt>
    <dgm:pt modelId="{637C71B0-FA40-4CFB-B489-0683458300F0}" type="pres">
      <dgm:prSet presAssocID="{E74A5354-3082-411D-9A15-0FCD6078B099}" presName="parentText" presStyleLbl="node1" presStyleIdx="2" presStyleCnt="3" custLinFactY="-5919" custLinFactNeighborX="-329" custLinFactNeighborY="-100000">
        <dgm:presLayoutVars>
          <dgm:chMax val="0"/>
          <dgm:bulletEnabled val="1"/>
        </dgm:presLayoutVars>
      </dgm:prSet>
      <dgm:spPr/>
    </dgm:pt>
  </dgm:ptLst>
  <dgm:cxnLst>
    <dgm:cxn modelId="{5C6B2669-67E9-49B0-A9B3-1265BC3FF1A3}" type="presOf" srcId="{F6C8C3F5-C7B3-4649-BFC5-ED409B982EC6}" destId="{E493AA0E-DCFF-4C77-9680-F848872DCD0F}" srcOrd="0" destOrd="0" presId="urn:microsoft.com/office/officeart/2005/8/layout/vList2"/>
    <dgm:cxn modelId="{28B6C46A-401C-4E64-AB56-A80F1A846A16}" srcId="{9F15C4BC-5D43-4509-82B8-D10B8AC88CCD}" destId="{A232F7F0-134A-47FC-977F-050809F78C98}" srcOrd="1" destOrd="0" parTransId="{0976222A-7FC3-421F-BB57-62F773D66A40}" sibTransId="{DBAC4DBA-A313-4FA6-9056-41F52EEF2D06}"/>
    <dgm:cxn modelId="{5621FA76-6E42-4A71-A693-67B0BB16CD95}" type="presOf" srcId="{E74A5354-3082-411D-9A15-0FCD6078B099}" destId="{637C71B0-FA40-4CFB-B489-0683458300F0}" srcOrd="0" destOrd="0" presId="urn:microsoft.com/office/officeart/2005/8/layout/vList2"/>
    <dgm:cxn modelId="{96E5A778-7571-430D-8928-3320CED71D51}" srcId="{9F15C4BC-5D43-4509-82B8-D10B8AC88CCD}" destId="{E74A5354-3082-411D-9A15-0FCD6078B099}" srcOrd="2" destOrd="0" parTransId="{332476A6-A90E-4513-8798-C3640563420A}" sibTransId="{D67882F4-A232-40B1-BBAD-C5D6C3D69595}"/>
    <dgm:cxn modelId="{7E8A7A91-90D1-4DBA-B55A-DABDC7EAF525}" srcId="{9F15C4BC-5D43-4509-82B8-D10B8AC88CCD}" destId="{F6C8C3F5-C7B3-4649-BFC5-ED409B982EC6}" srcOrd="0" destOrd="0" parTransId="{6C1CAD22-676D-462D-91FD-0E10B837F8AA}" sibTransId="{13B862D5-1064-4D73-9AB5-45B6B62FF293}"/>
    <dgm:cxn modelId="{7AEB2DAA-4F97-4B74-8A1C-E31C002322BB}" type="presOf" srcId="{9F15C4BC-5D43-4509-82B8-D10B8AC88CCD}" destId="{0DFF7372-5DFE-4725-A9AE-6A73FA967195}" srcOrd="0" destOrd="0" presId="urn:microsoft.com/office/officeart/2005/8/layout/vList2"/>
    <dgm:cxn modelId="{C7DCCACA-78B6-4D63-9BDB-6217A6DCAE6F}" type="presOf" srcId="{A232F7F0-134A-47FC-977F-050809F78C98}" destId="{2788C641-6891-42C5-8E08-EE73762F100E}" srcOrd="0" destOrd="0" presId="urn:microsoft.com/office/officeart/2005/8/layout/vList2"/>
    <dgm:cxn modelId="{9CEF99E2-1751-4A41-9D4D-8D71C54C60CC}" type="presParOf" srcId="{0DFF7372-5DFE-4725-A9AE-6A73FA967195}" destId="{E493AA0E-DCFF-4C77-9680-F848872DCD0F}" srcOrd="0" destOrd="0" presId="urn:microsoft.com/office/officeart/2005/8/layout/vList2"/>
    <dgm:cxn modelId="{85280E6E-60EA-4F2C-9B9E-B9D691EB18C1}" type="presParOf" srcId="{0DFF7372-5DFE-4725-A9AE-6A73FA967195}" destId="{59EC7EB7-62B2-43A4-9642-1141F18C0698}" srcOrd="1" destOrd="0" presId="urn:microsoft.com/office/officeart/2005/8/layout/vList2"/>
    <dgm:cxn modelId="{15D45CE9-B5E1-4E14-9D1E-68B492058586}" type="presParOf" srcId="{0DFF7372-5DFE-4725-A9AE-6A73FA967195}" destId="{2788C641-6891-42C5-8E08-EE73762F100E}" srcOrd="2" destOrd="0" presId="urn:microsoft.com/office/officeart/2005/8/layout/vList2"/>
    <dgm:cxn modelId="{EBD6B3BC-4715-4A30-A70B-ABBD05A16C25}" type="presParOf" srcId="{0DFF7372-5DFE-4725-A9AE-6A73FA967195}" destId="{4009A84B-8A59-440C-A07D-493B49419CD7}" srcOrd="3" destOrd="0" presId="urn:microsoft.com/office/officeart/2005/8/layout/vList2"/>
    <dgm:cxn modelId="{38BAFB14-F8A2-4C1B-84E1-8AD0C8A03A8F}" type="presParOf" srcId="{0DFF7372-5DFE-4725-A9AE-6A73FA967195}" destId="{637C71B0-FA40-4CFB-B489-0683458300F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5341F1A-4D64-4006-9041-C5E2CB766A5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56E426A7-001D-419B-8617-A7AAF17FBECD}" type="pres">
      <dgm:prSet presAssocID="{B5341F1A-4D64-4006-9041-C5E2CB766A5D}" presName="linear" presStyleCnt="0">
        <dgm:presLayoutVars>
          <dgm:animLvl val="lvl"/>
          <dgm:resizeHandles val="exact"/>
        </dgm:presLayoutVars>
      </dgm:prSet>
      <dgm:spPr/>
    </dgm:pt>
  </dgm:ptLst>
  <dgm:cxnLst>
    <dgm:cxn modelId="{8D3CA7E1-D24B-4F67-A16C-42CC4D952765}" type="presOf" srcId="{B5341F1A-4D64-4006-9041-C5E2CB766A5D}" destId="{56E426A7-001D-419B-8617-A7AAF17FBEC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153B73B-DF31-48D3-9F1C-3B61399D50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FED835AE-0B97-420A-B7B3-9F384209F35A}">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sz="1400" dirty="0">
              <a:latin typeface="+mn-ea"/>
              <a:ea typeface="+mn-ea"/>
            </a:rPr>
            <a:t>営業損失が続いていたライフスタイル事業（衣料・住関連）は肌着・ヘルス</a:t>
          </a:r>
          <a:r>
            <a:rPr kumimoji="1" lang="en-US" sz="1400" dirty="0">
              <a:latin typeface="+mn-ea"/>
              <a:ea typeface="+mn-ea"/>
            </a:rPr>
            <a:t>&amp;</a:t>
          </a:r>
          <a:r>
            <a:rPr kumimoji="1" lang="ja-JP" sz="1400" dirty="0">
              <a:latin typeface="+mn-ea"/>
              <a:ea typeface="+mn-ea"/>
            </a:rPr>
            <a:t>ビューティにとどめ衣料・服飾・住関連はテナント化、売場面積を</a:t>
          </a:r>
          <a:r>
            <a:rPr kumimoji="1" lang="en-US" sz="1400" dirty="0">
              <a:latin typeface="+mn-ea"/>
              <a:ea typeface="+mn-ea"/>
            </a:rPr>
            <a:t>18</a:t>
          </a:r>
          <a:r>
            <a:rPr kumimoji="1" lang="ja-JP" sz="1400" dirty="0">
              <a:latin typeface="+mn-ea"/>
              <a:ea typeface="+mn-ea"/>
            </a:rPr>
            <a:t>年度比</a:t>
          </a:r>
          <a:r>
            <a:rPr kumimoji="1" lang="en-US" sz="1400" dirty="0">
              <a:latin typeface="+mn-ea"/>
              <a:ea typeface="+mn-ea"/>
            </a:rPr>
            <a:t>50%</a:t>
          </a:r>
          <a:r>
            <a:rPr kumimoji="1" lang="ja-JP" sz="1400" dirty="0">
              <a:latin typeface="+mn-ea"/>
              <a:ea typeface="+mn-ea"/>
            </a:rPr>
            <a:t>に縮小する施策を打ち出した</a:t>
          </a:r>
          <a:endParaRPr lang="ja-JP" sz="1400" dirty="0">
            <a:latin typeface="+mn-ea"/>
            <a:ea typeface="+mn-ea"/>
          </a:endParaRPr>
        </a:p>
      </dgm:t>
    </dgm:pt>
    <dgm:pt modelId="{33540400-A84F-4D5B-BE8B-B5DB88B69833}" type="parTrans" cxnId="{E91D0DF0-4BD8-4E3B-8672-5FDB56B315AF}">
      <dgm:prSet/>
      <dgm:spPr/>
      <dgm:t>
        <a:bodyPr/>
        <a:lstStyle/>
        <a:p>
          <a:endParaRPr kumimoji="1" lang="ja-JP" altLang="en-US"/>
        </a:p>
      </dgm:t>
    </dgm:pt>
    <dgm:pt modelId="{DBD31508-CC11-4C7C-A64E-CC9F826EF75B}" type="sibTrans" cxnId="{E91D0DF0-4BD8-4E3B-8672-5FDB56B315AF}">
      <dgm:prSet/>
      <dgm:spPr/>
      <dgm:t>
        <a:bodyPr/>
        <a:lstStyle/>
        <a:p>
          <a:endParaRPr kumimoji="1" lang="ja-JP" altLang="en-US"/>
        </a:p>
      </dgm:t>
    </dgm:pt>
    <dgm:pt modelId="{114B20AE-D15E-4A8A-BFFC-75AABAFE7E70}" type="pres">
      <dgm:prSet presAssocID="{3153B73B-DF31-48D3-9F1C-3B61399D508E}" presName="linear" presStyleCnt="0">
        <dgm:presLayoutVars>
          <dgm:animLvl val="lvl"/>
          <dgm:resizeHandles val="exact"/>
        </dgm:presLayoutVars>
      </dgm:prSet>
      <dgm:spPr/>
    </dgm:pt>
    <dgm:pt modelId="{1061F370-CB5A-4C4F-92A0-7279893031A5}" type="pres">
      <dgm:prSet presAssocID="{FED835AE-0B97-420A-B7B3-9F384209F35A}" presName="parentText" presStyleLbl="node1" presStyleIdx="0" presStyleCnt="1" custLinFactNeighborY="6080">
        <dgm:presLayoutVars>
          <dgm:chMax val="0"/>
          <dgm:bulletEnabled val="1"/>
        </dgm:presLayoutVars>
      </dgm:prSet>
      <dgm:spPr/>
    </dgm:pt>
  </dgm:ptLst>
  <dgm:cxnLst>
    <dgm:cxn modelId="{FA5DB019-4900-43DD-AE12-B97A3AB3F663}" type="presOf" srcId="{FED835AE-0B97-420A-B7B3-9F384209F35A}" destId="{1061F370-CB5A-4C4F-92A0-7279893031A5}" srcOrd="0" destOrd="0" presId="urn:microsoft.com/office/officeart/2005/8/layout/vList2"/>
    <dgm:cxn modelId="{D64E0970-0141-4E2C-9294-429C719C6D85}" type="presOf" srcId="{3153B73B-DF31-48D3-9F1C-3B61399D508E}" destId="{114B20AE-D15E-4A8A-BFFC-75AABAFE7E70}" srcOrd="0" destOrd="0" presId="urn:microsoft.com/office/officeart/2005/8/layout/vList2"/>
    <dgm:cxn modelId="{E91D0DF0-4BD8-4E3B-8672-5FDB56B315AF}" srcId="{3153B73B-DF31-48D3-9F1C-3B61399D508E}" destId="{FED835AE-0B97-420A-B7B3-9F384209F35A}" srcOrd="0" destOrd="0" parTransId="{33540400-A84F-4D5B-BE8B-B5DB88B69833}" sibTransId="{DBD31508-CC11-4C7C-A64E-CC9F826EF75B}"/>
    <dgm:cxn modelId="{4774A526-ACF3-4342-8A15-99754F1DB493}" type="presParOf" srcId="{114B20AE-D15E-4A8A-BFFC-75AABAFE7E70}" destId="{1061F370-CB5A-4C4F-92A0-7279893031A5}"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2F0F23-54B1-4737-BE9F-C671353202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8F5971C9-03AC-4E3F-9339-88ECE25D113D}">
      <dgm:prSet custT="1">
        <dgm:style>
          <a:lnRef idx="2">
            <a:schemeClr val="accent5"/>
          </a:lnRef>
          <a:fillRef idx="1">
            <a:schemeClr val="lt1"/>
          </a:fillRef>
          <a:effectRef idx="0">
            <a:schemeClr val="accent5"/>
          </a:effectRef>
          <a:fontRef idx="minor">
            <a:schemeClr val="dk1"/>
          </a:fontRef>
        </dgm:style>
      </dgm:prSet>
      <dgm:spPr/>
      <dgm:t>
        <a:bodyPr/>
        <a:lstStyle/>
        <a:p>
          <a:r>
            <a:rPr kumimoji="1" lang="en-US" sz="1400" dirty="0">
              <a:latin typeface="+mn-ea"/>
              <a:ea typeface="+mn-ea"/>
            </a:rPr>
            <a:t>2000</a:t>
          </a:r>
          <a:r>
            <a:rPr kumimoji="1" lang="ja-JP" sz="1400" dirty="0">
              <a:latin typeface="+mn-ea"/>
              <a:ea typeface="+mn-ea"/>
            </a:rPr>
            <a:t>年代に売上は</a:t>
          </a:r>
          <a:r>
            <a:rPr kumimoji="1" lang="en-US" sz="1400" dirty="0">
              <a:latin typeface="+mn-ea"/>
              <a:ea typeface="+mn-ea"/>
            </a:rPr>
            <a:t>1</a:t>
          </a:r>
          <a:r>
            <a:rPr kumimoji="1" lang="ja-JP" sz="1400" dirty="0">
              <a:latin typeface="+mn-ea"/>
              <a:ea typeface="+mn-ea"/>
            </a:rPr>
            <a:t>兆</a:t>
          </a:r>
          <a:r>
            <a:rPr kumimoji="1" lang="en-US" sz="1400" dirty="0">
              <a:latin typeface="+mn-ea"/>
              <a:ea typeface="+mn-ea"/>
            </a:rPr>
            <a:t>5000</a:t>
          </a:r>
          <a:r>
            <a:rPr kumimoji="1" lang="ja-JP" sz="1400" dirty="0">
              <a:latin typeface="+mn-ea"/>
              <a:ea typeface="+mn-ea"/>
            </a:rPr>
            <a:t>億円規模で頭打ちになり、</a:t>
          </a:r>
          <a:r>
            <a:rPr kumimoji="1" lang="en-US" sz="1400" dirty="0">
              <a:latin typeface="+mn-ea"/>
              <a:ea typeface="+mn-ea"/>
            </a:rPr>
            <a:t>1990</a:t>
          </a:r>
          <a:r>
            <a:rPr kumimoji="1" lang="ja-JP" sz="1400" dirty="0">
              <a:latin typeface="+mn-ea"/>
              <a:ea typeface="+mn-ea"/>
            </a:rPr>
            <a:t>年代半ばにピークを迎えていた営業利益も低落していった</a:t>
          </a:r>
          <a:br>
            <a:rPr kumimoji="1" lang="en-US" altLang="ja-JP" sz="1400" dirty="0">
              <a:latin typeface="+mn-ea"/>
              <a:ea typeface="+mn-ea"/>
            </a:rPr>
          </a:br>
          <a:r>
            <a:rPr kumimoji="1" lang="en-US" sz="1400" dirty="0">
              <a:latin typeface="+mn-ea"/>
              <a:ea typeface="+mn-ea"/>
            </a:rPr>
            <a:t>2000</a:t>
          </a:r>
          <a:r>
            <a:rPr kumimoji="1" lang="ja-JP" sz="1400" dirty="0">
              <a:latin typeface="+mn-ea"/>
              <a:ea typeface="+mn-ea"/>
            </a:rPr>
            <a:t>年代後半には、不採算店舗の閉鎖や人員削減などのリストラが増えていくようになる</a:t>
          </a:r>
          <a:endParaRPr lang="ja-JP" sz="1400" dirty="0">
            <a:latin typeface="+mn-ea"/>
            <a:ea typeface="+mn-ea"/>
          </a:endParaRPr>
        </a:p>
      </dgm:t>
    </dgm:pt>
    <dgm:pt modelId="{A802B8C1-B8CF-437F-9FB7-CB1B8A28CD18}" type="parTrans" cxnId="{760EE00A-EA4F-4B39-A80D-9C4C874B5421}">
      <dgm:prSet/>
      <dgm:spPr/>
      <dgm:t>
        <a:bodyPr/>
        <a:lstStyle/>
        <a:p>
          <a:endParaRPr kumimoji="1" lang="ja-JP" altLang="en-US"/>
        </a:p>
      </dgm:t>
    </dgm:pt>
    <dgm:pt modelId="{9F5B34DB-3ADD-4A02-8F29-193372A79342}" type="sibTrans" cxnId="{760EE00A-EA4F-4B39-A80D-9C4C874B5421}">
      <dgm:prSet/>
      <dgm:spPr/>
      <dgm:t>
        <a:bodyPr/>
        <a:lstStyle/>
        <a:p>
          <a:endParaRPr kumimoji="1" lang="ja-JP" altLang="en-US"/>
        </a:p>
      </dgm:t>
    </dgm:pt>
    <dgm:pt modelId="{2706358F-36EC-4908-9B7C-7CCC4CDB0897}" type="pres">
      <dgm:prSet presAssocID="{962F0F23-54B1-4737-BE9F-C67135320254}" presName="linear" presStyleCnt="0">
        <dgm:presLayoutVars>
          <dgm:animLvl val="lvl"/>
          <dgm:resizeHandles val="exact"/>
        </dgm:presLayoutVars>
      </dgm:prSet>
      <dgm:spPr/>
    </dgm:pt>
    <dgm:pt modelId="{534F7D4D-F202-44C7-9FE4-EA035EC3EA7B}" type="pres">
      <dgm:prSet presAssocID="{8F5971C9-03AC-4E3F-9339-88ECE25D113D}" presName="parentText" presStyleLbl="node1" presStyleIdx="0" presStyleCnt="1" custScaleY="138312" custLinFactNeighborY="26644">
        <dgm:presLayoutVars>
          <dgm:chMax val="0"/>
          <dgm:bulletEnabled val="1"/>
        </dgm:presLayoutVars>
      </dgm:prSet>
      <dgm:spPr/>
    </dgm:pt>
  </dgm:ptLst>
  <dgm:cxnLst>
    <dgm:cxn modelId="{760EE00A-EA4F-4B39-A80D-9C4C874B5421}" srcId="{962F0F23-54B1-4737-BE9F-C67135320254}" destId="{8F5971C9-03AC-4E3F-9339-88ECE25D113D}" srcOrd="0" destOrd="0" parTransId="{A802B8C1-B8CF-437F-9FB7-CB1B8A28CD18}" sibTransId="{9F5B34DB-3ADD-4A02-8F29-193372A79342}"/>
    <dgm:cxn modelId="{B2BD889F-3061-4FB2-B150-94EA15B701DC}" type="presOf" srcId="{962F0F23-54B1-4737-BE9F-C67135320254}" destId="{2706358F-36EC-4908-9B7C-7CCC4CDB0897}" srcOrd="0" destOrd="0" presId="urn:microsoft.com/office/officeart/2005/8/layout/vList2"/>
    <dgm:cxn modelId="{71F904B9-A422-48A1-99E3-94F8DE370309}" type="presOf" srcId="{8F5971C9-03AC-4E3F-9339-88ECE25D113D}" destId="{534F7D4D-F202-44C7-9FE4-EA035EC3EA7B}" srcOrd="0" destOrd="0" presId="urn:microsoft.com/office/officeart/2005/8/layout/vList2"/>
    <dgm:cxn modelId="{3879F79D-8463-4FDA-B883-F082CBD9B674}" type="presParOf" srcId="{2706358F-36EC-4908-9B7C-7CCC4CDB0897}" destId="{534F7D4D-F202-44C7-9FE4-EA035EC3EA7B}"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B433FAA-719C-4DE9-A177-DBE91DF09D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AD18022A-95AA-47F2-902A-8A7E73CAB175}" type="pres">
      <dgm:prSet presAssocID="{5B433FAA-719C-4DE9-A177-DBE91DF09DF3}" presName="linear" presStyleCnt="0">
        <dgm:presLayoutVars>
          <dgm:animLvl val="lvl"/>
          <dgm:resizeHandles val="exact"/>
        </dgm:presLayoutVars>
      </dgm:prSet>
      <dgm:spPr/>
    </dgm:pt>
  </dgm:ptLst>
  <dgm:cxnLst>
    <dgm:cxn modelId="{C37D6F08-F437-412C-BD4B-A962DC26BFE9}" type="presOf" srcId="{5B433FAA-719C-4DE9-A177-DBE91DF09DF3}" destId="{AD18022A-95AA-47F2-902A-8A7E73CAB175}"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8B7D38D-5791-47D4-AC1F-0A91EBB6FA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20147F56-1C82-4732-9CE7-1451597844EF}">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sz="1400" dirty="0">
              <a:latin typeface="+mn-ea"/>
              <a:ea typeface="+mn-ea"/>
            </a:rPr>
            <a:t>株主の米バリューアクト・キャピタルは</a:t>
          </a:r>
          <a:r>
            <a:rPr kumimoji="1" lang="en-US" sz="1400" dirty="0">
              <a:latin typeface="+mn-ea"/>
              <a:ea typeface="+mn-ea"/>
            </a:rPr>
            <a:t>2</a:t>
          </a:r>
          <a:r>
            <a:rPr kumimoji="1" lang="ja-JP" sz="1400" dirty="0">
              <a:latin typeface="+mn-ea"/>
              <a:ea typeface="+mn-ea"/>
            </a:rPr>
            <a:t>月、成長分野であるコンビニ以外の事業から撤退することを同社に提案していた</a:t>
          </a:r>
          <a:endParaRPr lang="ja-JP" sz="1400" dirty="0">
            <a:latin typeface="+mn-ea"/>
            <a:ea typeface="+mn-ea"/>
          </a:endParaRPr>
        </a:p>
      </dgm:t>
    </dgm:pt>
    <dgm:pt modelId="{CE2D6B4B-F7D8-4FBD-93B3-1DC350D083C4}" type="parTrans" cxnId="{5AB546B7-BA5A-4E70-A32E-DCF8EE2498C9}">
      <dgm:prSet/>
      <dgm:spPr/>
      <dgm:t>
        <a:bodyPr/>
        <a:lstStyle/>
        <a:p>
          <a:endParaRPr kumimoji="1" lang="ja-JP" altLang="en-US"/>
        </a:p>
      </dgm:t>
    </dgm:pt>
    <dgm:pt modelId="{B802102B-8CFB-4DEC-845E-61E52EC1940B}" type="sibTrans" cxnId="{5AB546B7-BA5A-4E70-A32E-DCF8EE2498C9}">
      <dgm:prSet/>
      <dgm:spPr/>
      <dgm:t>
        <a:bodyPr/>
        <a:lstStyle/>
        <a:p>
          <a:endParaRPr kumimoji="1" lang="ja-JP" altLang="en-US"/>
        </a:p>
      </dgm:t>
    </dgm:pt>
    <dgm:pt modelId="{368F0437-0F4C-48AD-910B-F9A872990F4C}" type="pres">
      <dgm:prSet presAssocID="{28B7D38D-5791-47D4-AC1F-0A91EBB6FA47}" presName="linear" presStyleCnt="0">
        <dgm:presLayoutVars>
          <dgm:animLvl val="lvl"/>
          <dgm:resizeHandles val="exact"/>
        </dgm:presLayoutVars>
      </dgm:prSet>
      <dgm:spPr/>
    </dgm:pt>
    <dgm:pt modelId="{E73B07E8-1D9F-4CEA-BB50-18631DC4CD49}" type="pres">
      <dgm:prSet presAssocID="{20147F56-1C82-4732-9CE7-1451597844EF}" presName="parentText" presStyleLbl="node1" presStyleIdx="0" presStyleCnt="1">
        <dgm:presLayoutVars>
          <dgm:chMax val="0"/>
          <dgm:bulletEnabled val="1"/>
        </dgm:presLayoutVars>
      </dgm:prSet>
      <dgm:spPr/>
    </dgm:pt>
  </dgm:ptLst>
  <dgm:cxnLst>
    <dgm:cxn modelId="{5AB546B7-BA5A-4E70-A32E-DCF8EE2498C9}" srcId="{28B7D38D-5791-47D4-AC1F-0A91EBB6FA47}" destId="{20147F56-1C82-4732-9CE7-1451597844EF}" srcOrd="0" destOrd="0" parTransId="{CE2D6B4B-F7D8-4FBD-93B3-1DC350D083C4}" sibTransId="{B802102B-8CFB-4DEC-845E-61E52EC1940B}"/>
    <dgm:cxn modelId="{1350D1DB-890E-4426-B88D-8CA3171AC40F}" type="presOf" srcId="{28B7D38D-5791-47D4-AC1F-0A91EBB6FA47}" destId="{368F0437-0F4C-48AD-910B-F9A872990F4C}" srcOrd="0" destOrd="0" presId="urn:microsoft.com/office/officeart/2005/8/layout/vList2"/>
    <dgm:cxn modelId="{97CDA9EF-F68F-4789-938E-1291D40458F7}" type="presOf" srcId="{20147F56-1C82-4732-9CE7-1451597844EF}" destId="{E73B07E8-1D9F-4CEA-BB50-18631DC4CD49}" srcOrd="0" destOrd="0" presId="urn:microsoft.com/office/officeart/2005/8/layout/vList2"/>
    <dgm:cxn modelId="{74E4D908-AE80-423E-9911-ACB4E65B9BE9}" type="presParOf" srcId="{368F0437-0F4C-48AD-910B-F9A872990F4C}" destId="{E73B07E8-1D9F-4CEA-BB50-18631DC4CD49}" srcOrd="0" destOrd="0" presId="urn:microsoft.com/office/officeart/2005/8/layout/vList2"/>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5EA2767-3B1E-483A-9DCD-7DC7BD368C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7B4F53B7-7746-41B1-9814-EC1844DBF8B3}">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altLang="en-US" sz="1400" b="0" cap="none" spc="0" dirty="0">
              <a:ln w="0"/>
              <a:solidFill>
                <a:schemeClr val="tx1"/>
              </a:solidFill>
              <a:effectLst>
                <a:outerShdw blurRad="38100" dist="19050" dir="2700000" algn="tl" rotWithShape="0">
                  <a:schemeClr val="dk1">
                    <a:alpha val="40000"/>
                  </a:schemeClr>
                </a:outerShdw>
              </a:effectLst>
            </a:rPr>
            <a:t>チェーンストア方式の運営を改め、店舗に仕入れや価格決定の権限を与え、店舗が独立して運営する方式に移行したほか、テナントミックスによる売場活性化、在庫削減、生鮮・総菜強化、不採算店舗の閉鎖などにも取り組み始めた</a:t>
          </a:r>
          <a:endParaRPr lang="ja-JP" altLang="en-US" sz="1400" b="0" cap="none" spc="0" dirty="0">
            <a:ln w="0"/>
            <a:solidFill>
              <a:schemeClr val="tx1"/>
            </a:solidFill>
            <a:effectLst>
              <a:outerShdw blurRad="38100" dist="19050" dir="2700000" algn="tl" rotWithShape="0">
                <a:schemeClr val="dk1">
                  <a:alpha val="40000"/>
                </a:schemeClr>
              </a:outerShdw>
            </a:effectLst>
          </a:endParaRPr>
        </a:p>
      </dgm:t>
    </dgm:pt>
    <dgm:pt modelId="{A6E4DDB2-C3D5-4333-A135-46E6AD9EBABD}" type="parTrans" cxnId="{1640A929-694E-4CC0-870E-BEA8F8FB6950}">
      <dgm:prSet/>
      <dgm:spPr/>
      <dgm:t>
        <a:bodyPr/>
        <a:lstStyle/>
        <a:p>
          <a:endParaRPr kumimoji="1" lang="ja-JP" altLang="en-US" b="0" cap="none" spc="0">
            <a:ln w="0"/>
            <a:solidFill>
              <a:schemeClr val="tx1"/>
            </a:solidFill>
            <a:effectLst>
              <a:outerShdw blurRad="38100" dist="19050" dir="2700000" algn="tl" rotWithShape="0">
                <a:schemeClr val="dk1">
                  <a:alpha val="40000"/>
                </a:schemeClr>
              </a:outerShdw>
            </a:effectLst>
          </a:endParaRPr>
        </a:p>
      </dgm:t>
    </dgm:pt>
    <dgm:pt modelId="{F5DE292A-F412-4FDB-B7D2-E51013A831F4}" type="sibTrans" cxnId="{1640A929-694E-4CC0-870E-BEA8F8FB6950}">
      <dgm:prSet/>
      <dgm:spPr/>
      <dgm:t>
        <a:bodyPr/>
        <a:lstStyle/>
        <a:p>
          <a:endParaRPr kumimoji="1" lang="ja-JP" altLang="en-US" b="0" cap="none" spc="0">
            <a:ln w="0"/>
            <a:solidFill>
              <a:schemeClr val="tx1"/>
            </a:solidFill>
            <a:effectLst>
              <a:outerShdw blurRad="38100" dist="19050" dir="2700000" algn="tl" rotWithShape="0">
                <a:schemeClr val="dk1">
                  <a:alpha val="40000"/>
                </a:schemeClr>
              </a:outerShdw>
            </a:effectLst>
          </a:endParaRPr>
        </a:p>
      </dgm:t>
    </dgm:pt>
    <dgm:pt modelId="{72A9BA91-D130-4A30-9278-FBB12037C2D5}" type="pres">
      <dgm:prSet presAssocID="{25EA2767-3B1E-483A-9DCD-7DC7BD368CBD}" presName="linear" presStyleCnt="0">
        <dgm:presLayoutVars>
          <dgm:animLvl val="lvl"/>
          <dgm:resizeHandles val="exact"/>
        </dgm:presLayoutVars>
      </dgm:prSet>
      <dgm:spPr/>
    </dgm:pt>
    <dgm:pt modelId="{51615BF4-B1C1-4D97-BB77-22768C7B6735}" type="pres">
      <dgm:prSet presAssocID="{7B4F53B7-7746-41B1-9814-EC1844DBF8B3}" presName="parentText" presStyleLbl="node1" presStyleIdx="0" presStyleCnt="1" custScaleX="103668" custScaleY="777770" custLinFactNeighborX="-237" custLinFactNeighborY="15124">
        <dgm:presLayoutVars>
          <dgm:chMax val="0"/>
          <dgm:bulletEnabled val="1"/>
        </dgm:presLayoutVars>
      </dgm:prSet>
      <dgm:spPr/>
    </dgm:pt>
  </dgm:ptLst>
  <dgm:cxnLst>
    <dgm:cxn modelId="{0480AF00-4F7A-4C35-BECF-93458F3EAEFC}" type="presOf" srcId="{25EA2767-3B1E-483A-9DCD-7DC7BD368CBD}" destId="{72A9BA91-D130-4A30-9278-FBB12037C2D5}" srcOrd="0" destOrd="0" presId="urn:microsoft.com/office/officeart/2005/8/layout/vList2"/>
    <dgm:cxn modelId="{1640A929-694E-4CC0-870E-BEA8F8FB6950}" srcId="{25EA2767-3B1E-483A-9DCD-7DC7BD368CBD}" destId="{7B4F53B7-7746-41B1-9814-EC1844DBF8B3}" srcOrd="0" destOrd="0" parTransId="{A6E4DDB2-C3D5-4333-A135-46E6AD9EBABD}" sibTransId="{F5DE292A-F412-4FDB-B7D2-E51013A831F4}"/>
    <dgm:cxn modelId="{CF4E20F6-AF64-46FA-9F76-EFCF8906C826}" type="presOf" srcId="{7B4F53B7-7746-41B1-9814-EC1844DBF8B3}" destId="{51615BF4-B1C1-4D97-BB77-22768C7B6735}" srcOrd="0" destOrd="0" presId="urn:microsoft.com/office/officeart/2005/8/layout/vList2"/>
    <dgm:cxn modelId="{6AC2FBA1-29B4-4B74-AB77-22ED58FA7046}" type="presParOf" srcId="{72A9BA91-D130-4A30-9278-FBB12037C2D5}" destId="{51615BF4-B1C1-4D97-BB77-22768C7B673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AB0ADC8-C148-4A02-8734-9E56A829A0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B65205C1-8672-4294-BF45-FBE753270744}">
      <dgm:prSet>
        <dgm:style>
          <a:lnRef idx="2">
            <a:schemeClr val="accent5"/>
          </a:lnRef>
          <a:fillRef idx="1">
            <a:schemeClr val="lt1"/>
          </a:fillRef>
          <a:effectRef idx="0">
            <a:schemeClr val="accent5"/>
          </a:effectRef>
          <a:fontRef idx="minor">
            <a:schemeClr val="dk1"/>
          </a:fontRef>
        </dgm:style>
      </dgm:prSet>
      <dgm:spPr/>
      <dgm:t>
        <a:bodyPr/>
        <a:lstStyle/>
        <a:p>
          <a:r>
            <a:rPr kumimoji="1" lang="ja-JP" altLang="en-US" dirty="0">
              <a:latin typeface="+mn-ea"/>
              <a:ea typeface="+mn-ea"/>
            </a:rPr>
            <a:t>イトーヨーカドー</a:t>
          </a:r>
          <a:r>
            <a:rPr kumimoji="1" lang="ja-JP" dirty="0">
              <a:latin typeface="+mn-ea"/>
              <a:ea typeface="+mn-ea"/>
            </a:rPr>
            <a:t>がセブン</a:t>
          </a:r>
          <a:r>
            <a:rPr kumimoji="1" lang="en-US" dirty="0">
              <a:latin typeface="+mn-ea"/>
              <a:ea typeface="+mn-ea"/>
            </a:rPr>
            <a:t>-</a:t>
          </a:r>
          <a:r>
            <a:rPr kumimoji="1" lang="ja-JP" dirty="0">
              <a:latin typeface="+mn-ea"/>
              <a:ea typeface="+mn-ea"/>
            </a:rPr>
            <a:t>イレブン・ジャパンと同一グループであることが、加盟店を含むグループの将来に資すると確信している引き続きコアビジネスモデルの磨き込みにまい進し、企業価値向上に努めると強調した</a:t>
          </a:r>
          <a:endParaRPr lang="ja-JP" dirty="0">
            <a:latin typeface="+mn-ea"/>
            <a:ea typeface="+mn-ea"/>
          </a:endParaRPr>
        </a:p>
      </dgm:t>
    </dgm:pt>
    <dgm:pt modelId="{08BC25B0-AA6C-49B2-892E-A2994A984396}" type="parTrans" cxnId="{05BABB02-FB4B-4250-A451-5283F8916842}">
      <dgm:prSet/>
      <dgm:spPr/>
      <dgm:t>
        <a:bodyPr/>
        <a:lstStyle/>
        <a:p>
          <a:endParaRPr kumimoji="1" lang="ja-JP" altLang="en-US"/>
        </a:p>
      </dgm:t>
    </dgm:pt>
    <dgm:pt modelId="{212B737C-AFFF-489B-8479-C12ABAB1CCA0}" type="sibTrans" cxnId="{05BABB02-FB4B-4250-A451-5283F8916842}">
      <dgm:prSet/>
      <dgm:spPr/>
      <dgm:t>
        <a:bodyPr/>
        <a:lstStyle/>
        <a:p>
          <a:endParaRPr kumimoji="1" lang="ja-JP" altLang="en-US"/>
        </a:p>
      </dgm:t>
    </dgm:pt>
    <dgm:pt modelId="{A8471260-233E-466C-8190-8917CE8E5356}" type="pres">
      <dgm:prSet presAssocID="{FAB0ADC8-C148-4A02-8734-9E56A829A0BD}" presName="linear" presStyleCnt="0">
        <dgm:presLayoutVars>
          <dgm:animLvl val="lvl"/>
          <dgm:resizeHandles val="exact"/>
        </dgm:presLayoutVars>
      </dgm:prSet>
      <dgm:spPr/>
    </dgm:pt>
    <dgm:pt modelId="{8C135B51-6C94-4680-BE6E-5245A9E6B5E9}" type="pres">
      <dgm:prSet presAssocID="{B65205C1-8672-4294-BF45-FBE753270744}" presName="parentText" presStyleLbl="node1" presStyleIdx="0" presStyleCnt="1" custLinFactNeighborX="4401" custLinFactNeighborY="-5717">
        <dgm:presLayoutVars>
          <dgm:chMax val="0"/>
          <dgm:bulletEnabled val="1"/>
        </dgm:presLayoutVars>
      </dgm:prSet>
      <dgm:spPr/>
    </dgm:pt>
  </dgm:ptLst>
  <dgm:cxnLst>
    <dgm:cxn modelId="{05BABB02-FB4B-4250-A451-5283F8916842}" srcId="{FAB0ADC8-C148-4A02-8734-9E56A829A0BD}" destId="{B65205C1-8672-4294-BF45-FBE753270744}" srcOrd="0" destOrd="0" parTransId="{08BC25B0-AA6C-49B2-892E-A2994A984396}" sibTransId="{212B737C-AFFF-489B-8479-C12ABAB1CCA0}"/>
    <dgm:cxn modelId="{8D49935C-61B2-458A-B3F3-DE7C457C7B25}" type="presOf" srcId="{B65205C1-8672-4294-BF45-FBE753270744}" destId="{8C135B51-6C94-4680-BE6E-5245A9E6B5E9}" srcOrd="0" destOrd="0" presId="urn:microsoft.com/office/officeart/2005/8/layout/vList2"/>
    <dgm:cxn modelId="{20085381-40F0-43B0-8D10-BF53D4C0D2B4}" type="presOf" srcId="{FAB0ADC8-C148-4A02-8734-9E56A829A0BD}" destId="{A8471260-233E-466C-8190-8917CE8E5356}" srcOrd="0" destOrd="0" presId="urn:microsoft.com/office/officeart/2005/8/layout/vList2"/>
    <dgm:cxn modelId="{7DE2C061-CF92-4F6E-847B-DE3DA5AD7887}" type="presParOf" srcId="{A8471260-233E-466C-8190-8917CE8E5356}" destId="{8C135B51-6C94-4680-BE6E-5245A9E6B5E9}"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47F5804-F01B-4234-914D-FBB8E08D13E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kumimoji="1" lang="ja-JP" altLang="en-US"/>
        </a:p>
      </dgm:t>
    </dgm:pt>
    <dgm:pt modelId="{5F130ED0-1E93-4135-A5F0-413424668951}" type="pres">
      <dgm:prSet presAssocID="{C47F5804-F01B-4234-914D-FBB8E08D13EE}" presName="linear" presStyleCnt="0">
        <dgm:presLayoutVars>
          <dgm:animLvl val="lvl"/>
          <dgm:resizeHandles val="exact"/>
        </dgm:presLayoutVars>
      </dgm:prSet>
      <dgm:spPr/>
    </dgm:pt>
  </dgm:ptLst>
  <dgm:cxnLst>
    <dgm:cxn modelId="{E54D963B-0B4D-4A31-A77C-47391AE81F42}" type="presOf" srcId="{C47F5804-F01B-4234-914D-FBB8E08D13EE}" destId="{5F130ED0-1E93-4135-A5F0-41342466895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6D87DD-11FF-4C2D-8B41-EE7DC979A4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99507E2B-9953-4A24-B9A5-771BC064749E}">
      <dgm:prSet custT="1">
        <dgm:style>
          <a:lnRef idx="2">
            <a:schemeClr val="accent5"/>
          </a:lnRef>
          <a:fillRef idx="1">
            <a:schemeClr val="lt1"/>
          </a:fillRef>
          <a:effectRef idx="0">
            <a:schemeClr val="accent5"/>
          </a:effectRef>
          <a:fontRef idx="minor">
            <a:schemeClr val="dk1"/>
          </a:fontRef>
        </dgm:style>
      </dgm:prSet>
      <dgm:spPr>
        <a:ln w="19050">
          <a:solidFill>
            <a:schemeClr val="accent1">
              <a:lumMod val="75000"/>
            </a:schemeClr>
          </a:solidFill>
        </a:ln>
      </dgm:spPr>
      <dgm:t>
        <a:bodyPr/>
        <a:lstStyle/>
        <a:p>
          <a:pPr algn="ctr"/>
          <a:r>
            <a:rPr kumimoji="1" lang="ja-JP" sz="1600" dirty="0"/>
            <a:t>スーパーストアにおける売上高</a:t>
          </a:r>
          <a:r>
            <a:rPr kumimoji="1" lang="en-US" sz="1600" dirty="0"/>
            <a:t>2</a:t>
          </a:r>
          <a:r>
            <a:rPr kumimoji="1" lang="ja-JP" sz="1600" dirty="0"/>
            <a:t>位</a:t>
          </a:r>
          <a:endParaRPr lang="ja-JP" sz="1600" dirty="0"/>
        </a:p>
      </dgm:t>
    </dgm:pt>
    <dgm:pt modelId="{A0ED988C-53F4-487F-BD96-9B3C43DE03DF}" type="parTrans" cxnId="{F2A6CFAD-ECA8-4D50-94C0-8F4255FA966D}">
      <dgm:prSet/>
      <dgm:spPr/>
      <dgm:t>
        <a:bodyPr/>
        <a:lstStyle/>
        <a:p>
          <a:endParaRPr kumimoji="1" lang="ja-JP" altLang="en-US"/>
        </a:p>
      </dgm:t>
    </dgm:pt>
    <dgm:pt modelId="{220695FD-2431-4968-A4EB-B2BDC7061DCF}" type="sibTrans" cxnId="{F2A6CFAD-ECA8-4D50-94C0-8F4255FA966D}">
      <dgm:prSet/>
      <dgm:spPr/>
      <dgm:t>
        <a:bodyPr/>
        <a:lstStyle/>
        <a:p>
          <a:endParaRPr kumimoji="1" lang="ja-JP" altLang="en-US"/>
        </a:p>
      </dgm:t>
    </dgm:pt>
    <dgm:pt modelId="{63B42C7A-BBA3-4E25-8BDF-ADE561CAAB10}" type="pres">
      <dgm:prSet presAssocID="{6A6D87DD-11FF-4C2D-8B41-EE7DC979A441}" presName="linear" presStyleCnt="0">
        <dgm:presLayoutVars>
          <dgm:animLvl val="lvl"/>
          <dgm:resizeHandles val="exact"/>
        </dgm:presLayoutVars>
      </dgm:prSet>
      <dgm:spPr/>
    </dgm:pt>
    <dgm:pt modelId="{28952969-35A2-4B26-803C-7F0D9E8C35D1}" type="pres">
      <dgm:prSet presAssocID="{99507E2B-9953-4A24-B9A5-771BC064749E}" presName="parentText" presStyleLbl="node1" presStyleIdx="0" presStyleCnt="1">
        <dgm:presLayoutVars>
          <dgm:chMax val="0"/>
          <dgm:bulletEnabled val="1"/>
        </dgm:presLayoutVars>
      </dgm:prSet>
      <dgm:spPr/>
    </dgm:pt>
  </dgm:ptLst>
  <dgm:cxnLst>
    <dgm:cxn modelId="{56B0200D-25F1-40AC-8363-C2A2F0EED0E7}" type="presOf" srcId="{99507E2B-9953-4A24-B9A5-771BC064749E}" destId="{28952969-35A2-4B26-803C-7F0D9E8C35D1}" srcOrd="0" destOrd="0" presId="urn:microsoft.com/office/officeart/2005/8/layout/vList2"/>
    <dgm:cxn modelId="{659F408D-04E0-40A8-8CC7-158391D655EF}" type="presOf" srcId="{6A6D87DD-11FF-4C2D-8B41-EE7DC979A441}" destId="{63B42C7A-BBA3-4E25-8BDF-ADE561CAAB10}" srcOrd="0" destOrd="0" presId="urn:microsoft.com/office/officeart/2005/8/layout/vList2"/>
    <dgm:cxn modelId="{F2A6CFAD-ECA8-4D50-94C0-8F4255FA966D}" srcId="{6A6D87DD-11FF-4C2D-8B41-EE7DC979A441}" destId="{99507E2B-9953-4A24-B9A5-771BC064749E}" srcOrd="0" destOrd="0" parTransId="{A0ED988C-53F4-487F-BD96-9B3C43DE03DF}" sibTransId="{220695FD-2431-4968-A4EB-B2BDC7061DCF}"/>
    <dgm:cxn modelId="{F7A052D6-E2F3-47A0-9A05-73EAAB76A29B}" type="presParOf" srcId="{63B42C7A-BBA3-4E25-8BDF-ADE561CAAB10}" destId="{28952969-35A2-4B26-803C-7F0D9E8C35D1}"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A9002FF-3A39-436E-A4E2-55ABBE0607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81A8DA3C-A5C2-441F-9F1B-B3F711E86999}">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sz="1400" dirty="0">
              <a:latin typeface="+mn-ea"/>
              <a:ea typeface="+mn-ea"/>
            </a:rPr>
            <a:t>イトーヨーカ堂の売却提案について、セブン</a:t>
          </a:r>
          <a:r>
            <a:rPr kumimoji="1" lang="en-US" sz="1400" dirty="0">
              <a:latin typeface="+mn-ea"/>
              <a:ea typeface="+mn-ea"/>
            </a:rPr>
            <a:t>&amp;</a:t>
          </a:r>
          <a:r>
            <a:rPr kumimoji="1" lang="ja-JP" sz="1400" dirty="0">
              <a:latin typeface="+mn-ea"/>
              <a:ea typeface="+mn-ea"/>
            </a:rPr>
            <a:t>アイは「イトーヨーカ堂を中心としたスーパーストア事業とセブン</a:t>
          </a:r>
          <a:r>
            <a:rPr kumimoji="1" lang="en-US" sz="1400" dirty="0">
              <a:latin typeface="+mn-ea"/>
              <a:ea typeface="+mn-ea"/>
            </a:rPr>
            <a:t>-</a:t>
          </a:r>
          <a:r>
            <a:rPr kumimoji="1" lang="ja-JP" sz="1400" dirty="0">
              <a:latin typeface="+mn-ea"/>
              <a:ea typeface="+mn-ea"/>
            </a:rPr>
            <a:t>イレブンが同一グループにあることこそがグループの成長に資する」とし、グループ内にとどめることを表明。目下、収益を改善するため事業構造改革に注力している。</a:t>
          </a:r>
          <a:endParaRPr lang="ja-JP" sz="1400" dirty="0">
            <a:latin typeface="+mn-ea"/>
            <a:ea typeface="+mn-ea"/>
          </a:endParaRPr>
        </a:p>
      </dgm:t>
    </dgm:pt>
    <dgm:pt modelId="{3CFE0F0D-A1DC-4F8A-8FE2-7A8475588310}" type="parTrans" cxnId="{3F1F0A3F-549E-4D3B-B7D8-8A25912B3BD0}">
      <dgm:prSet/>
      <dgm:spPr/>
      <dgm:t>
        <a:bodyPr/>
        <a:lstStyle/>
        <a:p>
          <a:endParaRPr kumimoji="1" lang="ja-JP" altLang="en-US"/>
        </a:p>
      </dgm:t>
    </dgm:pt>
    <dgm:pt modelId="{6FAC70DE-29FC-4E9B-BB30-FF43696FE32A}" type="sibTrans" cxnId="{3F1F0A3F-549E-4D3B-B7D8-8A25912B3BD0}">
      <dgm:prSet/>
      <dgm:spPr/>
      <dgm:t>
        <a:bodyPr/>
        <a:lstStyle/>
        <a:p>
          <a:endParaRPr kumimoji="1" lang="ja-JP" altLang="en-US"/>
        </a:p>
      </dgm:t>
    </dgm:pt>
    <dgm:pt modelId="{6F4B3B8C-5619-4F70-8800-64002C15C66C}" type="pres">
      <dgm:prSet presAssocID="{2A9002FF-3A39-436E-A4E2-55ABBE06071F}" presName="linear" presStyleCnt="0">
        <dgm:presLayoutVars>
          <dgm:animLvl val="lvl"/>
          <dgm:resizeHandles val="exact"/>
        </dgm:presLayoutVars>
      </dgm:prSet>
      <dgm:spPr/>
    </dgm:pt>
    <dgm:pt modelId="{AFC6E39E-C8F5-4063-8FA5-794A2DD6DCBA}" type="pres">
      <dgm:prSet presAssocID="{81A8DA3C-A5C2-441F-9F1B-B3F711E86999}" presName="parentText" presStyleLbl="node1" presStyleIdx="0" presStyleCnt="1" custLinFactNeighborX="6126" custLinFactNeighborY="-102">
        <dgm:presLayoutVars>
          <dgm:chMax val="0"/>
          <dgm:bulletEnabled val="1"/>
        </dgm:presLayoutVars>
      </dgm:prSet>
      <dgm:spPr/>
    </dgm:pt>
  </dgm:ptLst>
  <dgm:cxnLst>
    <dgm:cxn modelId="{3F1F0A3F-549E-4D3B-B7D8-8A25912B3BD0}" srcId="{2A9002FF-3A39-436E-A4E2-55ABBE06071F}" destId="{81A8DA3C-A5C2-441F-9F1B-B3F711E86999}" srcOrd="0" destOrd="0" parTransId="{3CFE0F0D-A1DC-4F8A-8FE2-7A8475588310}" sibTransId="{6FAC70DE-29FC-4E9B-BB30-FF43696FE32A}"/>
    <dgm:cxn modelId="{966933A3-FC03-4F45-88B3-CE68349FC04B}" type="presOf" srcId="{81A8DA3C-A5C2-441F-9F1B-B3F711E86999}" destId="{AFC6E39E-C8F5-4063-8FA5-794A2DD6DCBA}" srcOrd="0" destOrd="0" presId="urn:microsoft.com/office/officeart/2005/8/layout/vList2"/>
    <dgm:cxn modelId="{2FB8E9F4-7763-42CA-BF18-9F11A011088F}" type="presOf" srcId="{2A9002FF-3A39-436E-A4E2-55ABBE06071F}" destId="{6F4B3B8C-5619-4F70-8800-64002C15C66C}" srcOrd="0" destOrd="0" presId="urn:microsoft.com/office/officeart/2005/8/layout/vList2"/>
    <dgm:cxn modelId="{1C095611-286C-4DA2-9F15-7FE25212AD28}" type="presParOf" srcId="{6F4B3B8C-5619-4F70-8800-64002C15C66C}" destId="{AFC6E39E-C8F5-4063-8FA5-794A2DD6DCB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696D73B-5CDE-4578-8B76-2F10C20CAD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0F465824-8093-4503-93E4-5EFF980EAA63}">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sz="1400" dirty="0">
              <a:latin typeface="+mn-ea"/>
              <a:ea typeface="+mn-ea"/>
            </a:rPr>
            <a:t>セブン</a:t>
          </a:r>
          <a:r>
            <a:rPr kumimoji="1" lang="en-US" sz="1400" dirty="0">
              <a:latin typeface="+mn-ea"/>
              <a:ea typeface="+mn-ea"/>
            </a:rPr>
            <a:t>&amp;</a:t>
          </a:r>
          <a:r>
            <a:rPr kumimoji="1" lang="ja-JP" sz="1400" dirty="0">
              <a:latin typeface="+mn-ea"/>
              <a:ea typeface="+mn-ea"/>
            </a:rPr>
            <a:t>アイによると、こうした施策によってめざすのは、グループ食品戦略の中核を担う企業として商品調達や商品開発を通じたグループの企業価値向上への貢献だ。イトーヨーカ堂単独の成長戦略というよりも、グループの成長にイトーヨーカ堂の機能を生かす意味合いが強いと言える</a:t>
          </a:r>
          <a:endParaRPr lang="ja-JP" sz="1400" dirty="0">
            <a:latin typeface="+mn-ea"/>
            <a:ea typeface="+mn-ea"/>
          </a:endParaRPr>
        </a:p>
      </dgm:t>
    </dgm:pt>
    <dgm:pt modelId="{74862908-62C9-426E-A9C8-DB2DE569AAD0}" type="parTrans" cxnId="{15C041E8-8BBA-45DC-B7F6-7C44CFD4A131}">
      <dgm:prSet/>
      <dgm:spPr/>
      <dgm:t>
        <a:bodyPr/>
        <a:lstStyle/>
        <a:p>
          <a:endParaRPr kumimoji="1" lang="ja-JP" altLang="en-US"/>
        </a:p>
      </dgm:t>
    </dgm:pt>
    <dgm:pt modelId="{0321AABA-69FD-4792-A498-300F6CEE5570}" type="sibTrans" cxnId="{15C041E8-8BBA-45DC-B7F6-7C44CFD4A131}">
      <dgm:prSet/>
      <dgm:spPr/>
      <dgm:t>
        <a:bodyPr/>
        <a:lstStyle/>
        <a:p>
          <a:endParaRPr kumimoji="1" lang="ja-JP" altLang="en-US"/>
        </a:p>
      </dgm:t>
    </dgm:pt>
    <dgm:pt modelId="{14AC484D-749A-4D5D-9A65-15E035DA4301}" type="pres">
      <dgm:prSet presAssocID="{0696D73B-5CDE-4578-8B76-2F10C20CADCF}" presName="linear" presStyleCnt="0">
        <dgm:presLayoutVars>
          <dgm:animLvl val="lvl"/>
          <dgm:resizeHandles val="exact"/>
        </dgm:presLayoutVars>
      </dgm:prSet>
      <dgm:spPr/>
    </dgm:pt>
    <dgm:pt modelId="{FA8B7C8B-7E78-42D1-B871-ECE2BE947399}" type="pres">
      <dgm:prSet presAssocID="{0F465824-8093-4503-93E4-5EFF980EAA63}" presName="parentText" presStyleLbl="node1" presStyleIdx="0" presStyleCnt="1" custLinFactNeighborX="0" custLinFactNeighborY="-2897">
        <dgm:presLayoutVars>
          <dgm:chMax val="0"/>
          <dgm:bulletEnabled val="1"/>
        </dgm:presLayoutVars>
      </dgm:prSet>
      <dgm:spPr/>
    </dgm:pt>
  </dgm:ptLst>
  <dgm:cxnLst>
    <dgm:cxn modelId="{B7250D09-AC6D-48AA-9432-318E57D8D37B}" type="presOf" srcId="{0F465824-8093-4503-93E4-5EFF980EAA63}" destId="{FA8B7C8B-7E78-42D1-B871-ECE2BE947399}" srcOrd="0" destOrd="0" presId="urn:microsoft.com/office/officeart/2005/8/layout/vList2"/>
    <dgm:cxn modelId="{C7805A16-A734-42F3-98D1-B3668DC90C3E}" type="presOf" srcId="{0696D73B-5CDE-4578-8B76-2F10C20CADCF}" destId="{14AC484D-749A-4D5D-9A65-15E035DA4301}" srcOrd="0" destOrd="0" presId="urn:microsoft.com/office/officeart/2005/8/layout/vList2"/>
    <dgm:cxn modelId="{15C041E8-8BBA-45DC-B7F6-7C44CFD4A131}" srcId="{0696D73B-5CDE-4578-8B76-2F10C20CADCF}" destId="{0F465824-8093-4503-93E4-5EFF980EAA63}" srcOrd="0" destOrd="0" parTransId="{74862908-62C9-426E-A9C8-DB2DE569AAD0}" sibTransId="{0321AABA-69FD-4792-A498-300F6CEE5570}"/>
    <dgm:cxn modelId="{C731A803-2553-4AAB-BB05-B2116A010908}" type="presParOf" srcId="{14AC484D-749A-4D5D-9A65-15E035DA4301}" destId="{FA8B7C8B-7E78-42D1-B871-ECE2BE947399}"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257FC22-133C-49F9-BDF1-CC0AE3E02E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891835A7-6BF2-422C-A9DE-5869EFF789AE}">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sz="1400" dirty="0">
              <a:solidFill>
                <a:schemeClr val="tx1"/>
              </a:solidFill>
              <a:latin typeface="+mn-ea"/>
              <a:ea typeface="+mn-ea"/>
            </a:rPr>
            <a:t>スーパーストア事業の中核をなすイトーヨーカ堂に関しては、</a:t>
          </a:r>
          <a:r>
            <a:rPr kumimoji="1" lang="ja-JP" sz="1400" dirty="0">
              <a:solidFill>
                <a:srgbClr val="FF0000"/>
              </a:solidFill>
              <a:latin typeface="+mn-ea"/>
              <a:ea typeface="+mn-ea"/>
            </a:rPr>
            <a:t>首都圏・大都市圏への集中と食の</a:t>
          </a:r>
          <a:r>
            <a:rPr kumimoji="1" lang="en-US" sz="1400" dirty="0">
              <a:solidFill>
                <a:srgbClr val="FF0000"/>
              </a:solidFill>
              <a:latin typeface="+mn-ea"/>
              <a:ea typeface="+mn-ea"/>
            </a:rPr>
            <a:t>SPA</a:t>
          </a:r>
          <a:r>
            <a:rPr kumimoji="1" lang="ja-JP" sz="1400" dirty="0">
              <a:solidFill>
                <a:srgbClr val="FF0000"/>
              </a:solidFill>
              <a:latin typeface="+mn-ea"/>
              <a:ea typeface="+mn-ea"/>
            </a:rPr>
            <a:t>化戦略に注力</a:t>
          </a:r>
          <a:endParaRPr lang="ja-JP" sz="1400" dirty="0">
            <a:solidFill>
              <a:srgbClr val="FF0000"/>
            </a:solidFill>
            <a:latin typeface="+mn-ea"/>
            <a:ea typeface="+mn-ea"/>
          </a:endParaRPr>
        </a:p>
      </dgm:t>
    </dgm:pt>
    <dgm:pt modelId="{CA55089C-4C42-48DA-920F-20E914B7B994}" type="parTrans" cxnId="{D81136B0-936C-4DD8-B9DE-4EA8D74C3022}">
      <dgm:prSet/>
      <dgm:spPr/>
      <dgm:t>
        <a:bodyPr/>
        <a:lstStyle/>
        <a:p>
          <a:endParaRPr kumimoji="1" lang="ja-JP" altLang="en-US"/>
        </a:p>
      </dgm:t>
    </dgm:pt>
    <dgm:pt modelId="{418F6B5E-40D7-403A-911F-C9B41D575B89}" type="sibTrans" cxnId="{D81136B0-936C-4DD8-B9DE-4EA8D74C3022}">
      <dgm:prSet/>
      <dgm:spPr/>
      <dgm:t>
        <a:bodyPr/>
        <a:lstStyle/>
        <a:p>
          <a:endParaRPr kumimoji="1" lang="ja-JP" altLang="en-US"/>
        </a:p>
      </dgm:t>
    </dgm:pt>
    <dgm:pt modelId="{9D6358C8-86CC-428B-B48C-30864380D8B9}" type="pres">
      <dgm:prSet presAssocID="{D257FC22-133C-49F9-BDF1-CC0AE3E02E6B}" presName="linear" presStyleCnt="0">
        <dgm:presLayoutVars>
          <dgm:animLvl val="lvl"/>
          <dgm:resizeHandles val="exact"/>
        </dgm:presLayoutVars>
      </dgm:prSet>
      <dgm:spPr/>
    </dgm:pt>
    <dgm:pt modelId="{6B983C3A-54FD-4BD5-97BD-79937A7E4915}" type="pres">
      <dgm:prSet presAssocID="{891835A7-6BF2-422C-A9DE-5869EFF789AE}" presName="parentText" presStyleLbl="node1" presStyleIdx="0" presStyleCnt="1" custLinFactNeighborY="-10045">
        <dgm:presLayoutVars>
          <dgm:chMax val="0"/>
          <dgm:bulletEnabled val="1"/>
        </dgm:presLayoutVars>
      </dgm:prSet>
      <dgm:spPr/>
    </dgm:pt>
  </dgm:ptLst>
  <dgm:cxnLst>
    <dgm:cxn modelId="{3DFCAD24-0DE9-48B7-8AE4-459CBB4E221E}" type="presOf" srcId="{D257FC22-133C-49F9-BDF1-CC0AE3E02E6B}" destId="{9D6358C8-86CC-428B-B48C-30864380D8B9}" srcOrd="0" destOrd="0" presId="urn:microsoft.com/office/officeart/2005/8/layout/vList2"/>
    <dgm:cxn modelId="{E1188450-85BD-466D-98C7-A385AAF231AE}" type="presOf" srcId="{891835A7-6BF2-422C-A9DE-5869EFF789AE}" destId="{6B983C3A-54FD-4BD5-97BD-79937A7E4915}" srcOrd="0" destOrd="0" presId="urn:microsoft.com/office/officeart/2005/8/layout/vList2"/>
    <dgm:cxn modelId="{D81136B0-936C-4DD8-B9DE-4EA8D74C3022}" srcId="{D257FC22-133C-49F9-BDF1-CC0AE3E02E6B}" destId="{891835A7-6BF2-422C-A9DE-5869EFF789AE}" srcOrd="0" destOrd="0" parTransId="{CA55089C-4C42-48DA-920F-20E914B7B994}" sibTransId="{418F6B5E-40D7-403A-911F-C9B41D575B89}"/>
    <dgm:cxn modelId="{292B8E0E-8E81-4C71-B338-936421252DD6}" type="presParOf" srcId="{9D6358C8-86CC-428B-B48C-30864380D8B9}" destId="{6B983C3A-54FD-4BD5-97BD-79937A7E4915}"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8B34F1D-3017-4862-922D-8D4FE811A4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191F2004-5734-4C95-87C7-F06705D05035}">
      <dgm:prSet custT="1">
        <dgm:style>
          <a:lnRef idx="2">
            <a:schemeClr val="accent5"/>
          </a:lnRef>
          <a:fillRef idx="1">
            <a:schemeClr val="lt1"/>
          </a:fillRef>
          <a:effectRef idx="0">
            <a:schemeClr val="accent5"/>
          </a:effectRef>
          <a:fontRef idx="minor">
            <a:schemeClr val="dk1"/>
          </a:fontRef>
        </dgm:style>
      </dgm:prSet>
      <dgm:spPr/>
      <dgm:t>
        <a:bodyPr/>
        <a:lstStyle/>
        <a:p>
          <a:r>
            <a:rPr kumimoji="1" lang="ja-JP" sz="1400" dirty="0">
              <a:latin typeface="+mn-ea"/>
              <a:ea typeface="+mn-ea"/>
            </a:rPr>
            <a:t>食の</a:t>
          </a:r>
          <a:r>
            <a:rPr kumimoji="1" lang="en-US" sz="1400" dirty="0">
              <a:latin typeface="+mn-ea"/>
              <a:ea typeface="+mn-ea"/>
            </a:rPr>
            <a:t>SPA</a:t>
          </a:r>
          <a:r>
            <a:rPr kumimoji="1" lang="ja-JP" sz="1400" dirty="0">
              <a:latin typeface="+mn-ea"/>
              <a:ea typeface="+mn-ea"/>
            </a:rPr>
            <a:t>化では、</a:t>
          </a:r>
          <a:r>
            <a:rPr kumimoji="1" lang="en-US" sz="1400" dirty="0">
              <a:latin typeface="+mn-ea"/>
              <a:ea typeface="+mn-ea"/>
            </a:rPr>
            <a:t>23</a:t>
          </a:r>
          <a:r>
            <a:rPr kumimoji="1" lang="ja-JP" sz="1400" dirty="0">
              <a:latin typeface="+mn-ea"/>
              <a:ea typeface="+mn-ea"/>
            </a:rPr>
            <a:t>年度から</a:t>
          </a:r>
          <a:r>
            <a:rPr kumimoji="1" lang="en-US" sz="1400" dirty="0">
              <a:latin typeface="+mn-ea"/>
              <a:ea typeface="+mn-ea"/>
            </a:rPr>
            <a:t>25</a:t>
          </a:r>
          <a:r>
            <a:rPr kumimoji="1" lang="ja-JP" sz="1400" dirty="0">
              <a:latin typeface="+mn-ea"/>
              <a:ea typeface="+mn-ea"/>
            </a:rPr>
            <a:t>年度にかけて、</a:t>
          </a:r>
          <a:r>
            <a:rPr kumimoji="1" lang="ja-JP" sz="1400" dirty="0">
              <a:solidFill>
                <a:srgbClr val="FF0000"/>
              </a:solidFill>
              <a:latin typeface="+mn-ea"/>
              <a:ea typeface="+mn-ea"/>
            </a:rPr>
            <a:t>生鮮品の加工・配送を行うプロセスセンターや総菜の調理加工を集中化するセントラルキッチンの開設・増築を予定する。</a:t>
          </a:r>
          <a:r>
            <a:rPr kumimoji="1" lang="ja-JP" sz="1400" dirty="0">
              <a:latin typeface="+mn-ea"/>
              <a:ea typeface="+mn-ea"/>
            </a:rPr>
            <a:t>これらのインフラを活用しオリジナル商品の開発を強化するという</a:t>
          </a:r>
          <a:endParaRPr lang="ja-JP" sz="1400" dirty="0">
            <a:latin typeface="+mn-ea"/>
            <a:ea typeface="+mn-ea"/>
          </a:endParaRPr>
        </a:p>
      </dgm:t>
    </dgm:pt>
    <dgm:pt modelId="{229148D5-8AA2-470A-8C6A-780C2A347529}" type="parTrans" cxnId="{B051268B-9A21-41E5-930E-1120A9AEEA24}">
      <dgm:prSet/>
      <dgm:spPr/>
      <dgm:t>
        <a:bodyPr/>
        <a:lstStyle/>
        <a:p>
          <a:endParaRPr kumimoji="1" lang="ja-JP" altLang="en-US"/>
        </a:p>
      </dgm:t>
    </dgm:pt>
    <dgm:pt modelId="{74920B1F-D608-4C83-A77C-9367723BBDB5}" type="sibTrans" cxnId="{B051268B-9A21-41E5-930E-1120A9AEEA24}">
      <dgm:prSet/>
      <dgm:spPr/>
      <dgm:t>
        <a:bodyPr/>
        <a:lstStyle/>
        <a:p>
          <a:endParaRPr kumimoji="1" lang="ja-JP" altLang="en-US"/>
        </a:p>
      </dgm:t>
    </dgm:pt>
    <dgm:pt modelId="{9F98A075-D141-4B50-8C49-9910868BBC08}" type="pres">
      <dgm:prSet presAssocID="{18B34F1D-3017-4862-922D-8D4FE811A4F4}" presName="linear" presStyleCnt="0">
        <dgm:presLayoutVars>
          <dgm:animLvl val="lvl"/>
          <dgm:resizeHandles val="exact"/>
        </dgm:presLayoutVars>
      </dgm:prSet>
      <dgm:spPr/>
    </dgm:pt>
    <dgm:pt modelId="{9EA335A7-D804-44C5-8450-F3B3B117938F}" type="pres">
      <dgm:prSet presAssocID="{191F2004-5734-4C95-87C7-F06705D05035}" presName="parentText" presStyleLbl="node1" presStyleIdx="0" presStyleCnt="1" custLinFactNeighborX="0" custLinFactNeighborY="-413">
        <dgm:presLayoutVars>
          <dgm:chMax val="0"/>
          <dgm:bulletEnabled val="1"/>
        </dgm:presLayoutVars>
      </dgm:prSet>
      <dgm:spPr/>
    </dgm:pt>
  </dgm:ptLst>
  <dgm:cxnLst>
    <dgm:cxn modelId="{B051268B-9A21-41E5-930E-1120A9AEEA24}" srcId="{18B34F1D-3017-4862-922D-8D4FE811A4F4}" destId="{191F2004-5734-4C95-87C7-F06705D05035}" srcOrd="0" destOrd="0" parTransId="{229148D5-8AA2-470A-8C6A-780C2A347529}" sibTransId="{74920B1F-D608-4C83-A77C-9367723BBDB5}"/>
    <dgm:cxn modelId="{6DAAF8C4-120B-48E6-984B-3388E995F5B8}" type="presOf" srcId="{191F2004-5734-4C95-87C7-F06705D05035}" destId="{9EA335A7-D804-44C5-8450-F3B3B117938F}" srcOrd="0" destOrd="0" presId="urn:microsoft.com/office/officeart/2005/8/layout/vList2"/>
    <dgm:cxn modelId="{F11F85DC-7893-41F0-B063-0505A49E6935}" type="presOf" srcId="{18B34F1D-3017-4862-922D-8D4FE811A4F4}" destId="{9F98A075-D141-4B50-8C49-9910868BBC08}" srcOrd="0" destOrd="0" presId="urn:microsoft.com/office/officeart/2005/8/layout/vList2"/>
    <dgm:cxn modelId="{2D470C05-065A-4905-A9A1-1D85843BB72B}" type="presParOf" srcId="{9F98A075-D141-4B50-8C49-9910868BBC08}" destId="{9EA335A7-D804-44C5-8450-F3B3B117938F}"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90610E5-E31D-449E-B407-891AD83519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ABBA0DC6-AA39-4C91-A266-8589BC769893}">
      <dgm:prSet custT="1">
        <dgm:style>
          <a:lnRef idx="2">
            <a:schemeClr val="accent2"/>
          </a:lnRef>
          <a:fillRef idx="1">
            <a:schemeClr val="lt1"/>
          </a:fillRef>
          <a:effectRef idx="0">
            <a:schemeClr val="accent2"/>
          </a:effectRef>
          <a:fontRef idx="minor">
            <a:schemeClr val="dk1"/>
          </a:fontRef>
        </dgm:style>
      </dgm:prSet>
      <dgm:spPr>
        <a:ln>
          <a:solidFill>
            <a:srgbClr val="FF0000"/>
          </a:solidFill>
        </a:ln>
      </dgm:spPr>
      <dgm:t>
        <a:bodyPr/>
        <a:lstStyle/>
        <a:p>
          <a:pPr algn="ctr"/>
          <a:r>
            <a:rPr kumimoji="1" lang="en-US" sz="1600" b="0" cap="none" spc="0" dirty="0">
              <a:ln w="0"/>
              <a:solidFill>
                <a:schemeClr val="tx1"/>
              </a:solidFill>
              <a:effectLst>
                <a:outerShdw blurRad="38100" dist="19050" dir="2700000" algn="tl" rotWithShape="0">
                  <a:schemeClr val="dk1">
                    <a:alpha val="40000"/>
                  </a:schemeClr>
                </a:outerShdw>
              </a:effectLst>
            </a:rPr>
            <a:t>NPS</a:t>
          </a:r>
          <a:r>
            <a:rPr kumimoji="1" lang="ja-JP" sz="1600" b="0" cap="none" spc="0" dirty="0">
              <a:ln w="0"/>
              <a:solidFill>
                <a:schemeClr val="tx1"/>
              </a:solidFill>
              <a:effectLst>
                <a:outerShdw blurRad="38100" dist="19050" dir="2700000" algn="tl" rotWithShape="0">
                  <a:schemeClr val="dk1">
                    <a:alpha val="40000"/>
                  </a:schemeClr>
                </a:outerShdw>
              </a:effectLst>
            </a:rPr>
            <a:t>の数値が購買金額などと相関している</a:t>
          </a:r>
          <a:endParaRPr kumimoji="1" lang="en-US" altLang="ja-JP" sz="1600" b="0" cap="none" spc="0" dirty="0">
            <a:ln w="0"/>
            <a:solidFill>
              <a:schemeClr val="tx1"/>
            </a:solidFill>
            <a:effectLst>
              <a:outerShdw blurRad="38100" dist="19050" dir="2700000" algn="tl" rotWithShape="0">
                <a:schemeClr val="dk1">
                  <a:alpha val="40000"/>
                </a:schemeClr>
              </a:outerShdw>
            </a:effectLst>
          </a:endParaRPr>
        </a:p>
      </dgm:t>
    </dgm:pt>
    <dgm:pt modelId="{10C299E0-6ABA-47DC-A154-E23D25535BBC}" type="sibTrans" cxnId="{0B79C4AE-D22B-42E0-893E-A19A8F5CD2F6}">
      <dgm:prSet/>
      <dgm:spPr/>
      <dgm:t>
        <a:bodyPr/>
        <a:lstStyle/>
        <a:p>
          <a:endParaRPr kumimoji="1" lang="ja-JP" altLang="en-US"/>
        </a:p>
      </dgm:t>
    </dgm:pt>
    <dgm:pt modelId="{73488D7D-F030-4C7F-9C2A-6CB819EE96A2}" type="parTrans" cxnId="{0B79C4AE-D22B-42E0-893E-A19A8F5CD2F6}">
      <dgm:prSet/>
      <dgm:spPr/>
      <dgm:t>
        <a:bodyPr/>
        <a:lstStyle/>
        <a:p>
          <a:endParaRPr kumimoji="1" lang="ja-JP" altLang="en-US"/>
        </a:p>
      </dgm:t>
    </dgm:pt>
    <dgm:pt modelId="{7B4CBA91-FD2A-48C3-9876-9405C81C51FF}" type="pres">
      <dgm:prSet presAssocID="{A90610E5-E31D-449E-B407-891AD835190E}" presName="linear" presStyleCnt="0">
        <dgm:presLayoutVars>
          <dgm:animLvl val="lvl"/>
          <dgm:resizeHandles val="exact"/>
        </dgm:presLayoutVars>
      </dgm:prSet>
      <dgm:spPr/>
    </dgm:pt>
    <dgm:pt modelId="{0A054F68-CFB3-4C3F-BB6F-7A79C51BADB2}" type="pres">
      <dgm:prSet presAssocID="{ABBA0DC6-AA39-4C91-A266-8589BC769893}" presName="parentText" presStyleLbl="node1" presStyleIdx="0" presStyleCnt="1" custLinFactNeighborX="1907" custLinFactNeighborY="-4983">
        <dgm:presLayoutVars>
          <dgm:chMax val="0"/>
          <dgm:bulletEnabled val="1"/>
        </dgm:presLayoutVars>
      </dgm:prSet>
      <dgm:spPr/>
    </dgm:pt>
  </dgm:ptLst>
  <dgm:cxnLst>
    <dgm:cxn modelId="{C725C97E-A65A-477C-B540-85ECAA98FB85}" type="presOf" srcId="{ABBA0DC6-AA39-4C91-A266-8589BC769893}" destId="{0A054F68-CFB3-4C3F-BB6F-7A79C51BADB2}" srcOrd="0" destOrd="0" presId="urn:microsoft.com/office/officeart/2005/8/layout/vList2"/>
    <dgm:cxn modelId="{0B79C4AE-D22B-42E0-893E-A19A8F5CD2F6}" srcId="{A90610E5-E31D-449E-B407-891AD835190E}" destId="{ABBA0DC6-AA39-4C91-A266-8589BC769893}" srcOrd="0" destOrd="0" parTransId="{73488D7D-F030-4C7F-9C2A-6CB819EE96A2}" sibTransId="{10C299E0-6ABA-47DC-A154-E23D25535BBC}"/>
    <dgm:cxn modelId="{3F7205C0-55A6-4256-BBE9-C378516B5FDE}" type="presOf" srcId="{A90610E5-E31D-449E-B407-891AD835190E}" destId="{7B4CBA91-FD2A-48C3-9876-9405C81C51FF}" srcOrd="0" destOrd="0" presId="urn:microsoft.com/office/officeart/2005/8/layout/vList2"/>
    <dgm:cxn modelId="{7A514872-BA2D-459E-9AD1-E16C0CDEAD04}" type="presParOf" srcId="{7B4CBA91-FD2A-48C3-9876-9405C81C51FF}" destId="{0A054F68-CFB3-4C3F-BB6F-7A79C51BADB2}" srcOrd="0" destOrd="0" presId="urn:microsoft.com/office/officeart/2005/8/layout/vList2"/>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A261F6E-6910-4742-896E-D28CAF289D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D07B77D5-9CC5-454E-8498-5BEB5B81816A}">
      <dgm:prSet custT="1"/>
      <dgm:spPr>
        <a:solidFill>
          <a:schemeClr val="bg1"/>
        </a:solidFill>
        <a:ln>
          <a:solidFill>
            <a:srgbClr val="FF0000"/>
          </a:solidFill>
        </a:ln>
      </dgm:spPr>
      <dgm:t>
        <a:bodyPr/>
        <a:lstStyle/>
        <a:p>
          <a:pPr algn="ctr"/>
          <a:r>
            <a:rPr kumimoji="1" lang="en-US" sz="1600" b="0" cap="none" spc="0" dirty="0">
              <a:ln w="0"/>
              <a:solidFill>
                <a:schemeClr val="tx1"/>
              </a:solidFill>
              <a:effectLst>
                <a:outerShdw blurRad="38100" dist="19050" dir="2700000" algn="tl" rotWithShape="0">
                  <a:schemeClr val="dk1">
                    <a:alpha val="40000"/>
                  </a:schemeClr>
                </a:outerShdw>
              </a:effectLst>
            </a:rPr>
            <a:t>NPS</a:t>
          </a:r>
          <a:r>
            <a:rPr kumimoji="1" lang="ja-JP" sz="1600" b="0" cap="none" spc="0" dirty="0">
              <a:ln w="0"/>
              <a:solidFill>
                <a:schemeClr val="tx1"/>
              </a:solidFill>
              <a:effectLst>
                <a:outerShdw blurRad="38100" dist="19050" dir="2700000" algn="tl" rotWithShape="0">
                  <a:schemeClr val="dk1">
                    <a:alpha val="40000"/>
                  </a:schemeClr>
                </a:outerShdw>
              </a:effectLst>
            </a:rPr>
            <a:t>を高めることが</a:t>
          </a:r>
          <a:br>
            <a:rPr kumimoji="1" lang="en-US" sz="1600" b="0" cap="none" spc="0" dirty="0">
              <a:ln w="0"/>
              <a:solidFill>
                <a:schemeClr val="tx1"/>
              </a:solidFill>
              <a:effectLst>
                <a:outerShdw blurRad="38100" dist="19050" dir="2700000" algn="tl" rotWithShape="0">
                  <a:schemeClr val="dk1">
                    <a:alpha val="40000"/>
                  </a:schemeClr>
                </a:outerShdw>
              </a:effectLst>
            </a:rPr>
          </a:br>
          <a:r>
            <a:rPr kumimoji="1" lang="ja-JP" sz="1600" b="0" cap="none" spc="0" dirty="0">
              <a:ln w="0"/>
              <a:solidFill>
                <a:schemeClr val="tx1"/>
              </a:solidFill>
              <a:effectLst>
                <a:outerShdw blurRad="38100" dist="19050" dir="2700000" algn="tl" rotWithShape="0">
                  <a:schemeClr val="dk1">
                    <a:alpha val="40000"/>
                  </a:schemeClr>
                </a:outerShdw>
              </a:effectLst>
            </a:rPr>
            <a:t>ロイヤルカスタマー育成に繋がる</a:t>
          </a:r>
          <a:endParaRPr lang="ja-JP" sz="1600" b="0" cap="none" spc="0" dirty="0">
            <a:ln w="0"/>
            <a:solidFill>
              <a:schemeClr val="tx1"/>
            </a:solidFill>
            <a:effectLst>
              <a:outerShdw blurRad="38100" dist="19050" dir="2700000" algn="tl" rotWithShape="0">
                <a:schemeClr val="dk1">
                  <a:alpha val="40000"/>
                </a:schemeClr>
              </a:outerShdw>
            </a:effectLst>
          </a:endParaRPr>
        </a:p>
      </dgm:t>
    </dgm:pt>
    <dgm:pt modelId="{ACF87EC1-55C0-45E0-86EF-F0D201C3F308}" type="parTrans" cxnId="{70EB024A-27F0-4F23-8386-639E19354E95}">
      <dgm:prSet/>
      <dgm:spPr/>
      <dgm:t>
        <a:bodyPr/>
        <a:lstStyle/>
        <a:p>
          <a:endParaRPr kumimoji="1" lang="ja-JP" altLang="en-US"/>
        </a:p>
      </dgm:t>
    </dgm:pt>
    <dgm:pt modelId="{DC0B2A97-2CD3-4A4F-88D4-0074F65028DF}" type="sibTrans" cxnId="{70EB024A-27F0-4F23-8386-639E19354E95}">
      <dgm:prSet/>
      <dgm:spPr/>
      <dgm:t>
        <a:bodyPr/>
        <a:lstStyle/>
        <a:p>
          <a:endParaRPr kumimoji="1" lang="ja-JP" altLang="en-US"/>
        </a:p>
      </dgm:t>
    </dgm:pt>
    <dgm:pt modelId="{F5B7AF19-C672-4F6C-8760-E50D8D4E49CB}" type="pres">
      <dgm:prSet presAssocID="{1A261F6E-6910-4742-896E-D28CAF289DF6}" presName="linear" presStyleCnt="0">
        <dgm:presLayoutVars>
          <dgm:animLvl val="lvl"/>
          <dgm:resizeHandles val="exact"/>
        </dgm:presLayoutVars>
      </dgm:prSet>
      <dgm:spPr/>
    </dgm:pt>
    <dgm:pt modelId="{D70BB462-7FDF-4724-9100-096DA21D2923}" type="pres">
      <dgm:prSet presAssocID="{D07B77D5-9CC5-454E-8498-5BEB5B81816A}" presName="parentText" presStyleLbl="node1" presStyleIdx="0" presStyleCnt="1" custLinFactNeighborX="325" custLinFactNeighborY="38063">
        <dgm:presLayoutVars>
          <dgm:chMax val="0"/>
          <dgm:bulletEnabled val="1"/>
        </dgm:presLayoutVars>
      </dgm:prSet>
      <dgm:spPr/>
    </dgm:pt>
  </dgm:ptLst>
  <dgm:cxnLst>
    <dgm:cxn modelId="{CC57C101-D15E-4C5A-8F49-23D5F7F4ABD1}" type="presOf" srcId="{1A261F6E-6910-4742-896E-D28CAF289DF6}" destId="{F5B7AF19-C672-4F6C-8760-E50D8D4E49CB}" srcOrd="0" destOrd="0" presId="urn:microsoft.com/office/officeart/2005/8/layout/vList2"/>
    <dgm:cxn modelId="{70EB024A-27F0-4F23-8386-639E19354E95}" srcId="{1A261F6E-6910-4742-896E-D28CAF289DF6}" destId="{D07B77D5-9CC5-454E-8498-5BEB5B81816A}" srcOrd="0" destOrd="0" parTransId="{ACF87EC1-55C0-45E0-86EF-F0D201C3F308}" sibTransId="{DC0B2A97-2CD3-4A4F-88D4-0074F65028DF}"/>
    <dgm:cxn modelId="{C483A1AA-BDDA-4554-AEC3-7A41CD111D36}" type="presOf" srcId="{D07B77D5-9CC5-454E-8498-5BEB5B81816A}" destId="{D70BB462-7FDF-4724-9100-096DA21D2923}" srcOrd="0" destOrd="0" presId="urn:microsoft.com/office/officeart/2005/8/layout/vList2"/>
    <dgm:cxn modelId="{C5D0894F-861D-4030-9403-0D6EE0D6F2B3}" type="presParOf" srcId="{F5B7AF19-C672-4F6C-8760-E50D8D4E49CB}" destId="{D70BB462-7FDF-4724-9100-096DA21D2923}"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908C571-A4BB-4942-91C1-E014C2ECEB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1CAFC2B2-40DF-44CB-9140-01D4F8C25887}">
      <dgm:prSet custT="1"/>
      <dgm:spPr>
        <a:solidFill>
          <a:schemeClr val="bg1"/>
        </a:solidFill>
        <a:ln>
          <a:solidFill>
            <a:srgbClr val="FF0000"/>
          </a:solidFill>
        </a:ln>
      </dgm:spPr>
      <dgm:t>
        <a:bodyPr/>
        <a:lstStyle/>
        <a:p>
          <a:pPr algn="ctr"/>
          <a:r>
            <a:rPr kumimoji="1" lang="ja-JP" sz="1600" b="0" cap="none" spc="0" dirty="0">
              <a:ln w="0"/>
              <a:solidFill>
                <a:schemeClr val="tx1"/>
              </a:solidFill>
              <a:effectLst>
                <a:outerShdw blurRad="38100" dist="19050" dir="2700000" algn="tl" rotWithShape="0">
                  <a:schemeClr val="dk1">
                    <a:alpha val="40000"/>
                  </a:schemeClr>
                </a:outerShdw>
              </a:effectLst>
            </a:rPr>
            <a:t>ステークホルダーの声</a:t>
          </a:r>
          <a:br>
            <a:rPr kumimoji="1" lang="en-US" sz="1600" b="0" cap="none" spc="0" dirty="0">
              <a:ln w="0"/>
              <a:solidFill>
                <a:schemeClr val="tx1"/>
              </a:solidFill>
              <a:effectLst>
                <a:outerShdw blurRad="38100" dist="19050" dir="2700000" algn="tl" rotWithShape="0">
                  <a:schemeClr val="dk1">
                    <a:alpha val="40000"/>
                  </a:schemeClr>
                </a:outerShdw>
              </a:effectLst>
            </a:rPr>
          </a:br>
          <a:r>
            <a:rPr kumimoji="1" lang="ja-JP" sz="1600" b="0" cap="none" spc="0" dirty="0">
              <a:ln w="0"/>
              <a:solidFill>
                <a:schemeClr val="tx1"/>
              </a:solidFill>
              <a:effectLst>
                <a:outerShdw blurRad="38100" dist="19050" dir="2700000" algn="tl" rotWithShape="0">
                  <a:schemeClr val="dk1">
                    <a:alpha val="40000"/>
                  </a:schemeClr>
                </a:outerShdw>
              </a:effectLst>
            </a:rPr>
            <a:t>を活かした事業活動</a:t>
          </a:r>
          <a:endParaRPr lang="ja-JP" sz="1600" b="0" cap="none" spc="0" dirty="0">
            <a:ln w="0"/>
            <a:solidFill>
              <a:schemeClr val="tx1"/>
            </a:solidFill>
            <a:effectLst>
              <a:outerShdw blurRad="38100" dist="19050" dir="2700000" algn="tl" rotWithShape="0">
                <a:schemeClr val="dk1">
                  <a:alpha val="40000"/>
                </a:schemeClr>
              </a:outerShdw>
            </a:effectLst>
          </a:endParaRPr>
        </a:p>
      </dgm:t>
    </dgm:pt>
    <dgm:pt modelId="{2B434D69-9DB0-4683-A912-D019E558DCB7}" type="parTrans" cxnId="{CABD6E06-60A7-4A4E-949D-0C75AC6DB4A4}">
      <dgm:prSet/>
      <dgm:spPr/>
      <dgm:t>
        <a:bodyPr/>
        <a:lstStyle/>
        <a:p>
          <a:endParaRPr kumimoji="1" lang="ja-JP" altLang="en-US"/>
        </a:p>
      </dgm:t>
    </dgm:pt>
    <dgm:pt modelId="{C0D26868-5D85-40C7-B3AB-81CCF7293CAB}" type="sibTrans" cxnId="{CABD6E06-60A7-4A4E-949D-0C75AC6DB4A4}">
      <dgm:prSet/>
      <dgm:spPr/>
      <dgm:t>
        <a:bodyPr/>
        <a:lstStyle/>
        <a:p>
          <a:endParaRPr kumimoji="1" lang="ja-JP" altLang="en-US"/>
        </a:p>
      </dgm:t>
    </dgm:pt>
    <dgm:pt modelId="{31FB1B38-9D6B-42B7-860C-FBC5118A0894}" type="pres">
      <dgm:prSet presAssocID="{4908C571-A4BB-4942-91C1-E014C2ECEB4B}" presName="linear" presStyleCnt="0">
        <dgm:presLayoutVars>
          <dgm:animLvl val="lvl"/>
          <dgm:resizeHandles val="exact"/>
        </dgm:presLayoutVars>
      </dgm:prSet>
      <dgm:spPr/>
    </dgm:pt>
    <dgm:pt modelId="{01D0A47E-004A-47FF-A90D-12275B14952A}" type="pres">
      <dgm:prSet presAssocID="{1CAFC2B2-40DF-44CB-9140-01D4F8C25887}" presName="parentText" presStyleLbl="node1" presStyleIdx="0" presStyleCnt="1" custLinFactNeighborX="-3616" custLinFactNeighborY="33752">
        <dgm:presLayoutVars>
          <dgm:chMax val="0"/>
          <dgm:bulletEnabled val="1"/>
        </dgm:presLayoutVars>
      </dgm:prSet>
      <dgm:spPr/>
    </dgm:pt>
  </dgm:ptLst>
  <dgm:cxnLst>
    <dgm:cxn modelId="{CABD6E06-60A7-4A4E-949D-0C75AC6DB4A4}" srcId="{4908C571-A4BB-4942-91C1-E014C2ECEB4B}" destId="{1CAFC2B2-40DF-44CB-9140-01D4F8C25887}" srcOrd="0" destOrd="0" parTransId="{2B434D69-9DB0-4683-A912-D019E558DCB7}" sibTransId="{C0D26868-5D85-40C7-B3AB-81CCF7293CAB}"/>
    <dgm:cxn modelId="{37EA5DBB-98A5-40F5-B4A1-296F58E7257E}" type="presOf" srcId="{4908C571-A4BB-4942-91C1-E014C2ECEB4B}" destId="{31FB1B38-9D6B-42B7-860C-FBC5118A0894}" srcOrd="0" destOrd="0" presId="urn:microsoft.com/office/officeart/2005/8/layout/vList2"/>
    <dgm:cxn modelId="{7320FFE4-A43C-43E4-95E0-3FE8DFFCB211}" type="presOf" srcId="{1CAFC2B2-40DF-44CB-9140-01D4F8C25887}" destId="{01D0A47E-004A-47FF-A90D-12275B14952A}" srcOrd="0" destOrd="0" presId="urn:microsoft.com/office/officeart/2005/8/layout/vList2"/>
    <dgm:cxn modelId="{895FE9C0-FD47-431C-A02F-0B4EE7E064E3}" type="presParOf" srcId="{31FB1B38-9D6B-42B7-860C-FBC5118A0894}" destId="{01D0A47E-004A-47FF-A90D-12275B14952A}"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01AD3C7-82A8-4553-97A0-365AC7F0F7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C16DF6B2-F28A-42D3-BF5C-9E4ED9B0E719}">
      <dgm:prSet custT="1">
        <dgm:style>
          <a:lnRef idx="2">
            <a:schemeClr val="accent5"/>
          </a:lnRef>
          <a:fillRef idx="1">
            <a:schemeClr val="lt1"/>
          </a:fillRef>
          <a:effectRef idx="0">
            <a:schemeClr val="accent5"/>
          </a:effectRef>
          <a:fontRef idx="minor">
            <a:schemeClr val="dk1"/>
          </a:fontRef>
        </dgm:style>
      </dgm:prSet>
      <dgm:spPr>
        <a:ln>
          <a:solidFill>
            <a:srgbClr val="FF0000"/>
          </a:solidFill>
        </a:ln>
      </dgm:spPr>
      <dgm:t>
        <a:bodyPr/>
        <a:lstStyle/>
        <a:p>
          <a:r>
            <a:rPr kumimoji="1" lang="ja-JP" altLang="en-US" sz="1800" dirty="0"/>
            <a:t>自社の強みである品質の良いプライベートブランドの開発並びに販売強化と拡散が今後の売り上げを伸ばすと推測する</a:t>
          </a:r>
          <a:endParaRPr lang="ja-JP" altLang="en-US" sz="1800" dirty="0"/>
        </a:p>
      </dgm:t>
    </dgm:pt>
    <dgm:pt modelId="{943DE437-F7FB-4E6D-ABC2-F9739692E37F}" type="parTrans" cxnId="{4ABF245E-E1A8-4AD0-9DCC-1E0127237D0A}">
      <dgm:prSet/>
      <dgm:spPr/>
      <dgm:t>
        <a:bodyPr/>
        <a:lstStyle/>
        <a:p>
          <a:endParaRPr kumimoji="1" lang="ja-JP" altLang="en-US"/>
        </a:p>
      </dgm:t>
    </dgm:pt>
    <dgm:pt modelId="{5DE06E12-64AB-4E6A-8C7F-ECF975261B8C}" type="sibTrans" cxnId="{4ABF245E-E1A8-4AD0-9DCC-1E0127237D0A}">
      <dgm:prSet/>
      <dgm:spPr/>
      <dgm:t>
        <a:bodyPr/>
        <a:lstStyle/>
        <a:p>
          <a:endParaRPr kumimoji="1" lang="ja-JP" altLang="en-US"/>
        </a:p>
      </dgm:t>
    </dgm:pt>
    <dgm:pt modelId="{2EC9F93A-DE2B-4B3B-A3B8-A26FC09D55E2}" type="pres">
      <dgm:prSet presAssocID="{801AD3C7-82A8-4553-97A0-365AC7F0F739}" presName="linear" presStyleCnt="0">
        <dgm:presLayoutVars>
          <dgm:animLvl val="lvl"/>
          <dgm:resizeHandles val="exact"/>
        </dgm:presLayoutVars>
      </dgm:prSet>
      <dgm:spPr/>
    </dgm:pt>
    <dgm:pt modelId="{91E8A81A-29BE-4434-9DC6-E36D89120AAF}" type="pres">
      <dgm:prSet presAssocID="{C16DF6B2-F28A-42D3-BF5C-9E4ED9B0E719}" presName="parentText" presStyleLbl="node1" presStyleIdx="0" presStyleCnt="1" custScaleY="100014" custLinFactNeighborX="751" custLinFactNeighborY="-43327">
        <dgm:presLayoutVars>
          <dgm:chMax val="0"/>
          <dgm:bulletEnabled val="1"/>
        </dgm:presLayoutVars>
      </dgm:prSet>
      <dgm:spPr/>
    </dgm:pt>
  </dgm:ptLst>
  <dgm:cxnLst>
    <dgm:cxn modelId="{D6F32F28-8C85-435C-8B05-24BFE4BA7F74}" type="presOf" srcId="{801AD3C7-82A8-4553-97A0-365AC7F0F739}" destId="{2EC9F93A-DE2B-4B3B-A3B8-A26FC09D55E2}" srcOrd="0" destOrd="0" presId="urn:microsoft.com/office/officeart/2005/8/layout/vList2"/>
    <dgm:cxn modelId="{A3E14538-B8F7-4EA1-8E45-ECFE3552FEE3}" type="presOf" srcId="{C16DF6B2-F28A-42D3-BF5C-9E4ED9B0E719}" destId="{91E8A81A-29BE-4434-9DC6-E36D89120AAF}" srcOrd="0" destOrd="0" presId="urn:microsoft.com/office/officeart/2005/8/layout/vList2"/>
    <dgm:cxn modelId="{4ABF245E-E1A8-4AD0-9DCC-1E0127237D0A}" srcId="{801AD3C7-82A8-4553-97A0-365AC7F0F739}" destId="{C16DF6B2-F28A-42D3-BF5C-9E4ED9B0E719}" srcOrd="0" destOrd="0" parTransId="{943DE437-F7FB-4E6D-ABC2-F9739692E37F}" sibTransId="{5DE06E12-64AB-4E6A-8C7F-ECF975261B8C}"/>
    <dgm:cxn modelId="{27439017-1938-4DBC-BE3E-8531FAB69A78}" type="presParOf" srcId="{2EC9F93A-DE2B-4B3B-A3B8-A26FC09D55E2}" destId="{91E8A81A-29BE-4434-9DC6-E36D89120AA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79454C0-BD0D-410E-A0B5-BA6D7710B00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F22C837A-0E9E-405C-B757-D59226BC1C46}">
      <dgm:prSet>
        <dgm:style>
          <a:lnRef idx="2">
            <a:schemeClr val="accent5"/>
          </a:lnRef>
          <a:fillRef idx="1">
            <a:schemeClr val="lt1"/>
          </a:fillRef>
          <a:effectRef idx="0">
            <a:schemeClr val="accent5"/>
          </a:effectRef>
          <a:fontRef idx="minor">
            <a:schemeClr val="dk1"/>
          </a:fontRef>
        </dgm:style>
      </dgm:prSet>
      <dgm:spPr/>
      <dgm:t>
        <a:bodyPr/>
        <a:lstStyle/>
        <a:p>
          <a:r>
            <a:rPr kumimoji="1" lang="ja-JP" dirty="0">
              <a:solidFill>
                <a:schemeClr val="tx1"/>
              </a:solidFill>
            </a:rPr>
            <a:t>グループの成長に食品戦略の中核を担う企業としてイトーヨーカ堂の機能を生かす</a:t>
          </a:r>
          <a:endParaRPr lang="ja-JP" dirty="0">
            <a:solidFill>
              <a:schemeClr val="tx1"/>
            </a:solidFill>
          </a:endParaRPr>
        </a:p>
      </dgm:t>
    </dgm:pt>
    <dgm:pt modelId="{842AAB80-E3B4-4FDF-ABF7-4271E93B7E76}" type="parTrans" cxnId="{2D3CAB5F-FC34-499F-A42B-61143A06E5B1}">
      <dgm:prSet/>
      <dgm:spPr/>
      <dgm:t>
        <a:bodyPr/>
        <a:lstStyle/>
        <a:p>
          <a:endParaRPr kumimoji="1" lang="ja-JP" altLang="en-US"/>
        </a:p>
      </dgm:t>
    </dgm:pt>
    <dgm:pt modelId="{AC31CF24-E822-4778-A3BA-850311288475}" type="sibTrans" cxnId="{2D3CAB5F-FC34-499F-A42B-61143A06E5B1}">
      <dgm:prSet/>
      <dgm:spPr/>
      <dgm:t>
        <a:bodyPr/>
        <a:lstStyle/>
        <a:p>
          <a:endParaRPr kumimoji="1" lang="ja-JP" altLang="en-US"/>
        </a:p>
      </dgm:t>
    </dgm:pt>
    <dgm:pt modelId="{2105C878-4DB9-48DE-B98E-BE8C9B099CC1}" type="pres">
      <dgm:prSet presAssocID="{279454C0-BD0D-410E-A0B5-BA6D7710B00B}" presName="linear" presStyleCnt="0">
        <dgm:presLayoutVars>
          <dgm:animLvl val="lvl"/>
          <dgm:resizeHandles val="exact"/>
        </dgm:presLayoutVars>
      </dgm:prSet>
      <dgm:spPr/>
    </dgm:pt>
    <dgm:pt modelId="{F9A9E888-6F51-4B37-885E-239F44ED92E2}" type="pres">
      <dgm:prSet presAssocID="{F22C837A-0E9E-405C-B757-D59226BC1C46}" presName="parentText" presStyleLbl="node1" presStyleIdx="0" presStyleCnt="1" custLinFactNeighborX="1367" custLinFactNeighborY="-36750">
        <dgm:presLayoutVars>
          <dgm:chMax val="0"/>
          <dgm:bulletEnabled val="1"/>
        </dgm:presLayoutVars>
      </dgm:prSet>
      <dgm:spPr/>
    </dgm:pt>
  </dgm:ptLst>
  <dgm:cxnLst>
    <dgm:cxn modelId="{2D3CAB5F-FC34-499F-A42B-61143A06E5B1}" srcId="{279454C0-BD0D-410E-A0B5-BA6D7710B00B}" destId="{F22C837A-0E9E-405C-B757-D59226BC1C46}" srcOrd="0" destOrd="0" parTransId="{842AAB80-E3B4-4FDF-ABF7-4271E93B7E76}" sibTransId="{AC31CF24-E822-4778-A3BA-850311288475}"/>
    <dgm:cxn modelId="{00A467E0-24C5-4FD2-959D-B3D8DA97F78B}" type="presOf" srcId="{F22C837A-0E9E-405C-B757-D59226BC1C46}" destId="{F9A9E888-6F51-4B37-885E-239F44ED92E2}" srcOrd="0" destOrd="0" presId="urn:microsoft.com/office/officeart/2005/8/layout/vList2"/>
    <dgm:cxn modelId="{28BEA8E9-1291-4CDF-B144-3A6A8EE36608}" type="presOf" srcId="{279454C0-BD0D-410E-A0B5-BA6D7710B00B}" destId="{2105C878-4DB9-48DE-B98E-BE8C9B099CC1}" srcOrd="0" destOrd="0" presId="urn:microsoft.com/office/officeart/2005/8/layout/vList2"/>
    <dgm:cxn modelId="{DE522687-B6DA-4831-A71F-5FDAE9A29EC7}" type="presParOf" srcId="{2105C878-4DB9-48DE-B98E-BE8C9B099CC1}" destId="{F9A9E888-6F51-4B37-885E-239F44ED92E2}"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42E4E5-C938-47A8-AE20-452129B81FC4}"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kumimoji="1" lang="ja-JP" altLang="en-US"/>
        </a:p>
      </dgm:t>
    </dgm:pt>
    <dgm:pt modelId="{15F27EFF-08A1-4562-9F69-83B51BC51C0E}">
      <dgm:prSet custT="1">
        <dgm:style>
          <a:lnRef idx="2">
            <a:schemeClr val="accent5"/>
          </a:lnRef>
          <a:fillRef idx="1">
            <a:schemeClr val="lt1"/>
          </a:fillRef>
          <a:effectRef idx="0">
            <a:schemeClr val="accent5"/>
          </a:effectRef>
          <a:fontRef idx="minor">
            <a:schemeClr val="dk1"/>
          </a:fontRef>
        </dgm:style>
      </dgm:prSet>
      <dgm:spPr/>
      <dgm:t>
        <a:bodyPr/>
        <a:lstStyle/>
        <a:p>
          <a:r>
            <a:rPr kumimoji="1" lang="en-US" sz="1800" b="0" dirty="0">
              <a:solidFill>
                <a:schemeClr val="tx1"/>
              </a:solidFill>
              <a:latin typeface="+mj-ea"/>
              <a:ea typeface="+mj-ea"/>
            </a:rPr>
            <a:t>KGI</a:t>
          </a:r>
          <a:r>
            <a:rPr kumimoji="1" lang="ja-JP" sz="1800" b="0" dirty="0">
              <a:solidFill>
                <a:schemeClr val="tx1"/>
              </a:solidFill>
              <a:latin typeface="+mj-ea"/>
              <a:ea typeface="+mj-ea"/>
            </a:rPr>
            <a:t>：ロイヤルカスタマーの増加</a:t>
          </a:r>
          <a:endParaRPr lang="ja-JP" sz="1800" b="0" dirty="0">
            <a:solidFill>
              <a:schemeClr val="tx1"/>
            </a:solidFill>
            <a:latin typeface="+mj-ea"/>
            <a:ea typeface="+mj-ea"/>
          </a:endParaRPr>
        </a:p>
      </dgm:t>
    </dgm:pt>
    <dgm:pt modelId="{C84C2A6A-F3CE-413D-83E1-C419C76BF736}" type="parTrans" cxnId="{15C2F3CE-BE76-4D54-B4C6-C6EBFBED87F1}">
      <dgm:prSet/>
      <dgm:spPr/>
      <dgm:t>
        <a:bodyPr/>
        <a:lstStyle/>
        <a:p>
          <a:endParaRPr kumimoji="1" lang="ja-JP" altLang="en-US"/>
        </a:p>
      </dgm:t>
    </dgm:pt>
    <dgm:pt modelId="{C061857F-0EBB-4425-AB4F-20E131E44812}" type="sibTrans" cxnId="{15C2F3CE-BE76-4D54-B4C6-C6EBFBED87F1}">
      <dgm:prSet/>
      <dgm:spPr/>
      <dgm:t>
        <a:bodyPr/>
        <a:lstStyle/>
        <a:p>
          <a:endParaRPr kumimoji="1" lang="ja-JP" altLang="en-US"/>
        </a:p>
      </dgm:t>
    </dgm:pt>
    <dgm:pt modelId="{7843D3B6-4ECD-4525-8237-1D5DABBC9768}">
      <dgm:prSet custT="1">
        <dgm:style>
          <a:lnRef idx="2">
            <a:schemeClr val="accent5"/>
          </a:lnRef>
          <a:fillRef idx="1">
            <a:schemeClr val="lt1"/>
          </a:fillRef>
          <a:effectRef idx="0">
            <a:schemeClr val="accent5"/>
          </a:effectRef>
          <a:fontRef idx="minor">
            <a:schemeClr val="dk1"/>
          </a:fontRef>
        </dgm:style>
      </dgm:prSet>
      <dgm:spPr/>
      <dgm:t>
        <a:bodyPr/>
        <a:lstStyle/>
        <a:p>
          <a:r>
            <a:rPr kumimoji="1" lang="en-US" sz="1800" b="0" dirty="0">
              <a:solidFill>
                <a:schemeClr val="tx1"/>
              </a:solidFill>
              <a:latin typeface="+mj-ea"/>
              <a:ea typeface="+mj-ea"/>
            </a:rPr>
            <a:t>KPI</a:t>
          </a:r>
          <a:r>
            <a:rPr kumimoji="1" lang="ja-JP" sz="1800" b="0" dirty="0">
              <a:solidFill>
                <a:schemeClr val="tx1"/>
              </a:solidFill>
              <a:latin typeface="+mj-ea"/>
              <a:ea typeface="+mj-ea"/>
            </a:rPr>
            <a:t>：購買金額・購買来店回数・セブンマイルプログラム・</a:t>
          </a:r>
          <a:r>
            <a:rPr kumimoji="1" lang="en-US" altLang="ja-JP" sz="1800" b="0" dirty="0">
              <a:solidFill>
                <a:schemeClr val="tx1"/>
              </a:solidFill>
              <a:latin typeface="+mj-ea"/>
              <a:ea typeface="+mj-ea"/>
            </a:rPr>
            <a:t>SNS</a:t>
          </a:r>
          <a:r>
            <a:rPr kumimoji="1" lang="ja-JP" altLang="en-US" sz="1800" b="0" dirty="0">
              <a:solidFill>
                <a:schemeClr val="tx1"/>
              </a:solidFill>
              <a:latin typeface="+mj-ea"/>
              <a:ea typeface="+mj-ea"/>
            </a:rPr>
            <a:t>・</a:t>
          </a:r>
          <a:r>
            <a:rPr kumimoji="1" lang="ja-JP" sz="1800" b="0" dirty="0">
              <a:solidFill>
                <a:schemeClr val="tx1"/>
              </a:solidFill>
              <a:latin typeface="+mj-ea"/>
              <a:ea typeface="+mj-ea"/>
            </a:rPr>
            <a:t>アプリ</a:t>
          </a:r>
          <a:r>
            <a:rPr kumimoji="1" lang="ja-JP" altLang="en-US" sz="1800" b="0" dirty="0">
              <a:solidFill>
                <a:schemeClr val="tx1"/>
              </a:solidFill>
              <a:latin typeface="+mj-ea"/>
              <a:ea typeface="+mj-ea"/>
            </a:rPr>
            <a:t>の登録</a:t>
          </a:r>
          <a:endParaRPr lang="ja-JP" sz="1800" b="0" dirty="0">
            <a:solidFill>
              <a:schemeClr val="tx1"/>
            </a:solidFill>
            <a:latin typeface="+mj-ea"/>
            <a:ea typeface="+mj-ea"/>
          </a:endParaRPr>
        </a:p>
      </dgm:t>
    </dgm:pt>
    <dgm:pt modelId="{B5413904-2BF3-416E-962A-0581811A0346}" type="parTrans" cxnId="{57CDB265-1768-40FA-A747-174797BBDE51}">
      <dgm:prSet/>
      <dgm:spPr/>
      <dgm:t>
        <a:bodyPr/>
        <a:lstStyle/>
        <a:p>
          <a:endParaRPr kumimoji="1" lang="ja-JP" altLang="en-US"/>
        </a:p>
      </dgm:t>
    </dgm:pt>
    <dgm:pt modelId="{FFDAE893-38E3-4CFB-B3C1-455812F42EB7}" type="sibTrans" cxnId="{57CDB265-1768-40FA-A747-174797BBDE51}">
      <dgm:prSet/>
      <dgm:spPr/>
      <dgm:t>
        <a:bodyPr/>
        <a:lstStyle/>
        <a:p>
          <a:endParaRPr kumimoji="1" lang="ja-JP" altLang="en-US"/>
        </a:p>
      </dgm:t>
    </dgm:pt>
    <dgm:pt modelId="{8C20FB81-F8AF-4465-A6D2-C6F34FBD1C04}" type="pres">
      <dgm:prSet presAssocID="{F342E4E5-C938-47A8-AE20-452129B81FC4}" presName="linear" presStyleCnt="0">
        <dgm:presLayoutVars>
          <dgm:animLvl val="lvl"/>
          <dgm:resizeHandles val="exact"/>
        </dgm:presLayoutVars>
      </dgm:prSet>
      <dgm:spPr/>
    </dgm:pt>
    <dgm:pt modelId="{5D4DC6D8-086A-47F7-9E69-3BAEB0EA1A28}" type="pres">
      <dgm:prSet presAssocID="{15F27EFF-08A1-4562-9F69-83B51BC51C0E}" presName="parentText" presStyleLbl="node1" presStyleIdx="0" presStyleCnt="2" custLinFactY="-13778" custLinFactNeighborX="-11599" custLinFactNeighborY="-100000">
        <dgm:presLayoutVars>
          <dgm:chMax val="0"/>
          <dgm:bulletEnabled val="1"/>
        </dgm:presLayoutVars>
      </dgm:prSet>
      <dgm:spPr/>
    </dgm:pt>
    <dgm:pt modelId="{D2600C70-CD53-4EBE-9522-815143A3F222}" type="pres">
      <dgm:prSet presAssocID="{C061857F-0EBB-4425-AB4F-20E131E44812}" presName="spacer" presStyleCnt="0"/>
      <dgm:spPr/>
    </dgm:pt>
    <dgm:pt modelId="{3014C704-CDD9-448F-977A-C42574AAE930}" type="pres">
      <dgm:prSet presAssocID="{7843D3B6-4ECD-4525-8237-1D5DABBC9768}" presName="parentText" presStyleLbl="node1" presStyleIdx="1" presStyleCnt="2" custLinFactY="7593" custLinFactNeighborY="100000">
        <dgm:presLayoutVars>
          <dgm:chMax val="0"/>
          <dgm:bulletEnabled val="1"/>
        </dgm:presLayoutVars>
      </dgm:prSet>
      <dgm:spPr/>
    </dgm:pt>
  </dgm:ptLst>
  <dgm:cxnLst>
    <dgm:cxn modelId="{1B61F742-2D2A-4A52-B5C2-101EC48688E8}" type="presOf" srcId="{7843D3B6-4ECD-4525-8237-1D5DABBC9768}" destId="{3014C704-CDD9-448F-977A-C42574AAE930}" srcOrd="0" destOrd="0" presId="urn:microsoft.com/office/officeart/2005/8/layout/vList2"/>
    <dgm:cxn modelId="{57CDB265-1768-40FA-A747-174797BBDE51}" srcId="{F342E4E5-C938-47A8-AE20-452129B81FC4}" destId="{7843D3B6-4ECD-4525-8237-1D5DABBC9768}" srcOrd="1" destOrd="0" parTransId="{B5413904-2BF3-416E-962A-0581811A0346}" sibTransId="{FFDAE893-38E3-4CFB-B3C1-455812F42EB7}"/>
    <dgm:cxn modelId="{602EEC46-44FE-4701-868F-A4F8EB369068}" type="presOf" srcId="{F342E4E5-C938-47A8-AE20-452129B81FC4}" destId="{8C20FB81-F8AF-4465-A6D2-C6F34FBD1C04}" srcOrd="0" destOrd="0" presId="urn:microsoft.com/office/officeart/2005/8/layout/vList2"/>
    <dgm:cxn modelId="{15C2F3CE-BE76-4D54-B4C6-C6EBFBED87F1}" srcId="{F342E4E5-C938-47A8-AE20-452129B81FC4}" destId="{15F27EFF-08A1-4562-9F69-83B51BC51C0E}" srcOrd="0" destOrd="0" parTransId="{C84C2A6A-F3CE-413D-83E1-C419C76BF736}" sibTransId="{C061857F-0EBB-4425-AB4F-20E131E44812}"/>
    <dgm:cxn modelId="{05922ED3-AD41-4D5E-8D07-89C271C23A1F}" type="presOf" srcId="{15F27EFF-08A1-4562-9F69-83B51BC51C0E}" destId="{5D4DC6D8-086A-47F7-9E69-3BAEB0EA1A28}" srcOrd="0" destOrd="0" presId="urn:microsoft.com/office/officeart/2005/8/layout/vList2"/>
    <dgm:cxn modelId="{5F42DF6C-E9E9-4C72-A230-6A5A9510A929}" type="presParOf" srcId="{8C20FB81-F8AF-4465-A6D2-C6F34FBD1C04}" destId="{5D4DC6D8-086A-47F7-9E69-3BAEB0EA1A28}" srcOrd="0" destOrd="0" presId="urn:microsoft.com/office/officeart/2005/8/layout/vList2"/>
    <dgm:cxn modelId="{B900B828-C4DC-4D69-B3C8-0455820DD6AC}" type="presParOf" srcId="{8C20FB81-F8AF-4465-A6D2-C6F34FBD1C04}" destId="{D2600C70-CD53-4EBE-9522-815143A3F222}" srcOrd="1" destOrd="0" presId="urn:microsoft.com/office/officeart/2005/8/layout/vList2"/>
    <dgm:cxn modelId="{39DF0765-3216-4153-969B-DF9C2903761B}" type="presParOf" srcId="{8C20FB81-F8AF-4465-A6D2-C6F34FBD1C04}" destId="{3014C704-CDD9-448F-977A-C42574AAE93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4F5212-2B15-4A61-84C9-162AC742926D}" type="doc">
      <dgm:prSet loTypeId="urn:microsoft.com/office/officeart/2005/8/layout/hierarchy2" loCatId="hierarchy" qsTypeId="urn:microsoft.com/office/officeart/2005/8/quickstyle/simple4" qsCatId="simple" csTypeId="urn:microsoft.com/office/officeart/2005/8/colors/accent1_3" csCatId="accent1" phldr="1"/>
      <dgm:spPr/>
      <dgm:t>
        <a:bodyPr/>
        <a:lstStyle/>
        <a:p>
          <a:endParaRPr kumimoji="1" lang="ja-JP" altLang="en-US"/>
        </a:p>
      </dgm:t>
    </dgm:pt>
    <dgm:pt modelId="{364059F8-869E-4A3C-819B-CFCA423DEB9B}">
      <dgm:prSet phldrT="[テキスト]" custT="1"/>
      <dgm:spPr/>
      <dgm:t>
        <a:bodyPr/>
        <a:lstStyle/>
        <a:p>
          <a:r>
            <a:rPr kumimoji="1" lang="ja-JP" altLang="en-US" sz="1400" b="0" cap="none" spc="0" dirty="0">
              <a:ln w="0"/>
              <a:effectLst>
                <a:outerShdw blurRad="38100" dist="19050" dir="2700000" algn="tl" rotWithShape="0">
                  <a:schemeClr val="dk1">
                    <a:alpha val="40000"/>
                  </a:schemeClr>
                </a:outerShdw>
              </a:effectLst>
              <a:latin typeface="+mn-ea"/>
              <a:ea typeface="+mn-ea"/>
            </a:rPr>
            <a:t>ロイヤルカスタマー</a:t>
          </a:r>
          <a:endParaRPr kumimoji="1" lang="en-US" altLang="ja-JP" sz="1400" b="0" cap="none" spc="0" dirty="0">
            <a:ln w="0"/>
            <a:effectLst>
              <a:outerShdw blurRad="38100" dist="19050" dir="2700000" algn="tl" rotWithShape="0">
                <a:schemeClr val="dk1">
                  <a:alpha val="40000"/>
                </a:schemeClr>
              </a:outerShdw>
            </a:effectLst>
            <a:latin typeface="+mn-ea"/>
            <a:ea typeface="+mn-ea"/>
          </a:endParaRPr>
        </a:p>
        <a:p>
          <a:r>
            <a:rPr kumimoji="1" lang="ja-JP" altLang="en-US" sz="1400" b="0" cap="none" spc="0" dirty="0">
              <a:ln w="0"/>
              <a:effectLst>
                <a:outerShdw blurRad="38100" dist="19050" dir="2700000" algn="tl" rotWithShape="0">
                  <a:schemeClr val="dk1">
                    <a:alpha val="40000"/>
                  </a:schemeClr>
                </a:outerShdw>
              </a:effectLst>
              <a:latin typeface="+mn-ea"/>
              <a:ea typeface="+mn-ea"/>
            </a:rPr>
            <a:t>の増加</a:t>
          </a:r>
        </a:p>
      </dgm:t>
    </dgm:pt>
    <dgm:pt modelId="{41D817C7-220C-4249-9808-14E0B63177BF}" type="parTrans" cxnId="{7118991C-51E9-473B-875C-344CA10FFAD2}">
      <dgm:prSet/>
      <dgm:spPr/>
      <dgm:t>
        <a:bodyPr/>
        <a:lstStyle/>
        <a:p>
          <a:endParaRPr kumimoji="1" lang="ja-JP" altLang="en-US"/>
        </a:p>
      </dgm:t>
    </dgm:pt>
    <dgm:pt modelId="{8A71F39A-1A1F-4D57-8FB3-77FE60CC54CA}" type="sibTrans" cxnId="{7118991C-51E9-473B-875C-344CA10FFAD2}">
      <dgm:prSet/>
      <dgm:spPr/>
      <dgm:t>
        <a:bodyPr/>
        <a:lstStyle/>
        <a:p>
          <a:endParaRPr kumimoji="1" lang="ja-JP" altLang="en-US"/>
        </a:p>
      </dgm:t>
    </dgm:pt>
    <dgm:pt modelId="{9E95A710-3D7F-4C71-8C84-F9627F82599A}">
      <dgm:prSet phldrT="[テキスト]" custT="1"/>
      <dgm:spPr/>
      <dgm:t>
        <a:bodyPr/>
        <a:lstStyle/>
        <a:p>
          <a:r>
            <a:rPr kumimoji="1" lang="ja-JP" altLang="en-US" sz="1400" b="0" dirty="0"/>
            <a:t>購買金額</a:t>
          </a:r>
        </a:p>
      </dgm:t>
    </dgm:pt>
    <dgm:pt modelId="{F21C02E2-2F8F-42C1-8DCF-58D7F8AB9732}" type="parTrans" cxnId="{125CD2A4-76FA-4472-8CCC-3C72DD91726A}">
      <dgm:prSet/>
      <dgm:spPr/>
      <dgm:t>
        <a:bodyPr/>
        <a:lstStyle/>
        <a:p>
          <a:endParaRPr kumimoji="1" lang="ja-JP" altLang="en-US"/>
        </a:p>
      </dgm:t>
    </dgm:pt>
    <dgm:pt modelId="{7CDB7D67-1300-4AAC-AEB7-0A6181503256}" type="sibTrans" cxnId="{125CD2A4-76FA-4472-8CCC-3C72DD91726A}">
      <dgm:prSet/>
      <dgm:spPr/>
      <dgm:t>
        <a:bodyPr/>
        <a:lstStyle/>
        <a:p>
          <a:endParaRPr kumimoji="1" lang="ja-JP" altLang="en-US"/>
        </a:p>
      </dgm:t>
    </dgm:pt>
    <dgm:pt modelId="{158D335E-76BD-4E0F-B5FD-FBE0B4B0C969}">
      <dgm:prSet phldrT="[テキスト]" custT="1"/>
      <dgm:spPr/>
      <dgm:t>
        <a:bodyPr/>
        <a:lstStyle/>
        <a:p>
          <a:r>
            <a:rPr kumimoji="1" lang="ja-JP" altLang="en-US" sz="1400" b="0" dirty="0"/>
            <a:t>購買来店回数</a:t>
          </a:r>
        </a:p>
      </dgm:t>
    </dgm:pt>
    <dgm:pt modelId="{235ABBC0-B4EA-4795-9C98-C62BB2BA2FB4}" type="parTrans" cxnId="{358A8047-4758-4A39-B8D8-43FB894A2F6B}">
      <dgm:prSet/>
      <dgm:spPr/>
      <dgm:t>
        <a:bodyPr/>
        <a:lstStyle/>
        <a:p>
          <a:endParaRPr kumimoji="1" lang="ja-JP" altLang="en-US"/>
        </a:p>
      </dgm:t>
    </dgm:pt>
    <dgm:pt modelId="{863C57A4-2C93-488F-BF87-5A82910D4A55}" type="sibTrans" cxnId="{358A8047-4758-4A39-B8D8-43FB894A2F6B}">
      <dgm:prSet/>
      <dgm:spPr/>
      <dgm:t>
        <a:bodyPr/>
        <a:lstStyle/>
        <a:p>
          <a:endParaRPr kumimoji="1" lang="ja-JP" altLang="en-US"/>
        </a:p>
      </dgm:t>
    </dgm:pt>
    <dgm:pt modelId="{D79D4AC8-F90B-44B1-8517-0219B31B01F2}">
      <dgm:prSet phldrT="[テキスト]" custT="1"/>
      <dgm:spPr/>
      <dgm:t>
        <a:bodyPr/>
        <a:lstStyle/>
        <a:p>
          <a:r>
            <a:rPr kumimoji="1" lang="ja-JP" altLang="en-US" sz="1400" b="0" dirty="0">
              <a:latin typeface="+mn-ea"/>
              <a:ea typeface="+mn-ea"/>
            </a:rPr>
            <a:t>セブンマイル</a:t>
          </a:r>
          <a:br>
            <a:rPr kumimoji="1" lang="en-US" altLang="ja-JP" sz="1400" b="0" dirty="0">
              <a:latin typeface="+mn-ea"/>
              <a:ea typeface="+mn-ea"/>
            </a:rPr>
          </a:br>
          <a:r>
            <a:rPr kumimoji="1" lang="ja-JP" altLang="en-US" sz="1400" b="0" dirty="0">
              <a:latin typeface="+mn-ea"/>
              <a:ea typeface="+mn-ea"/>
            </a:rPr>
            <a:t>プログラム</a:t>
          </a:r>
        </a:p>
      </dgm:t>
    </dgm:pt>
    <dgm:pt modelId="{EB47D725-5DE9-46EA-B75D-56C8E128FE0D}" type="parTrans" cxnId="{9C7EDEDE-4A25-44C1-A81A-3362D3D1D1A0}">
      <dgm:prSet/>
      <dgm:spPr/>
      <dgm:t>
        <a:bodyPr/>
        <a:lstStyle/>
        <a:p>
          <a:endParaRPr kumimoji="1" lang="ja-JP" altLang="en-US"/>
        </a:p>
      </dgm:t>
    </dgm:pt>
    <dgm:pt modelId="{D4EB7834-BA96-4508-8EB2-116EB99A4DC7}" type="sibTrans" cxnId="{9C7EDEDE-4A25-44C1-A81A-3362D3D1D1A0}">
      <dgm:prSet/>
      <dgm:spPr/>
      <dgm:t>
        <a:bodyPr/>
        <a:lstStyle/>
        <a:p>
          <a:endParaRPr kumimoji="1" lang="ja-JP" altLang="en-US"/>
        </a:p>
      </dgm:t>
    </dgm:pt>
    <dgm:pt modelId="{2728968A-AB58-4B71-BA70-442E8C76F269}">
      <dgm:prSet phldrT="[テキスト]" custT="1"/>
      <dgm:spPr/>
      <dgm:t>
        <a:bodyPr/>
        <a:lstStyle/>
        <a:p>
          <a:r>
            <a:rPr kumimoji="1" lang="en-US" altLang="ja-JP" sz="1400" b="0" dirty="0">
              <a:latin typeface="+mn-ea"/>
              <a:ea typeface="+mn-ea"/>
            </a:rPr>
            <a:t>SNS</a:t>
          </a:r>
          <a:br>
            <a:rPr kumimoji="1" lang="en-US" altLang="ja-JP" sz="1400" b="0" dirty="0">
              <a:latin typeface="+mn-ea"/>
              <a:ea typeface="+mn-ea"/>
            </a:rPr>
          </a:br>
          <a:r>
            <a:rPr kumimoji="1" lang="ja-JP" altLang="en-US" sz="1400" b="0" dirty="0">
              <a:latin typeface="+mn-ea"/>
              <a:ea typeface="+mn-ea"/>
            </a:rPr>
            <a:t>アプリ</a:t>
          </a:r>
        </a:p>
      </dgm:t>
    </dgm:pt>
    <dgm:pt modelId="{82BCE715-1CC2-4698-8A3F-950E9050A60F}" type="parTrans" cxnId="{FAC4FBB3-088B-4B7E-A6F0-0BF36F8C64EC}">
      <dgm:prSet/>
      <dgm:spPr/>
      <dgm:t>
        <a:bodyPr/>
        <a:lstStyle/>
        <a:p>
          <a:endParaRPr kumimoji="1" lang="ja-JP" altLang="en-US"/>
        </a:p>
      </dgm:t>
    </dgm:pt>
    <dgm:pt modelId="{193D391D-CBC6-4D6B-B84F-DA1C0595F9A5}" type="sibTrans" cxnId="{FAC4FBB3-088B-4B7E-A6F0-0BF36F8C64EC}">
      <dgm:prSet/>
      <dgm:spPr/>
      <dgm:t>
        <a:bodyPr/>
        <a:lstStyle/>
        <a:p>
          <a:endParaRPr kumimoji="1" lang="ja-JP" altLang="en-US"/>
        </a:p>
      </dgm:t>
    </dgm:pt>
    <dgm:pt modelId="{AC25F247-0589-48FF-815B-2D0CE22B9DDF}" type="pres">
      <dgm:prSet presAssocID="{3F4F5212-2B15-4A61-84C9-162AC742926D}" presName="diagram" presStyleCnt="0">
        <dgm:presLayoutVars>
          <dgm:chPref val="1"/>
          <dgm:dir/>
          <dgm:animOne val="branch"/>
          <dgm:animLvl val="lvl"/>
          <dgm:resizeHandles val="exact"/>
        </dgm:presLayoutVars>
      </dgm:prSet>
      <dgm:spPr/>
    </dgm:pt>
    <dgm:pt modelId="{C88F8251-3524-408D-A437-BA3D14FB7634}" type="pres">
      <dgm:prSet presAssocID="{364059F8-869E-4A3C-819B-CFCA423DEB9B}" presName="root1" presStyleCnt="0"/>
      <dgm:spPr/>
    </dgm:pt>
    <dgm:pt modelId="{3A628BA3-CC42-405B-937F-A7FF49B3E76E}" type="pres">
      <dgm:prSet presAssocID="{364059F8-869E-4A3C-819B-CFCA423DEB9B}" presName="LevelOneTextNode" presStyleLbl="node0" presStyleIdx="0" presStyleCnt="1" custScaleX="121256" custScaleY="191946">
        <dgm:presLayoutVars>
          <dgm:chPref val="3"/>
        </dgm:presLayoutVars>
      </dgm:prSet>
      <dgm:spPr/>
    </dgm:pt>
    <dgm:pt modelId="{94DCD5D8-7190-43DD-BCF9-56DA1A0D504D}" type="pres">
      <dgm:prSet presAssocID="{364059F8-869E-4A3C-819B-CFCA423DEB9B}" presName="level2hierChild" presStyleCnt="0"/>
      <dgm:spPr/>
    </dgm:pt>
    <dgm:pt modelId="{E532DBA2-83C3-4356-A677-B0D27F62C9DD}" type="pres">
      <dgm:prSet presAssocID="{F21C02E2-2F8F-42C1-8DCF-58D7F8AB9732}" presName="conn2-1" presStyleLbl="parChTrans1D2" presStyleIdx="0" presStyleCnt="4"/>
      <dgm:spPr/>
    </dgm:pt>
    <dgm:pt modelId="{B7F90BEF-946C-44A2-A81F-27CBE02BD319}" type="pres">
      <dgm:prSet presAssocID="{F21C02E2-2F8F-42C1-8DCF-58D7F8AB9732}" presName="connTx" presStyleLbl="parChTrans1D2" presStyleIdx="0" presStyleCnt="4"/>
      <dgm:spPr/>
    </dgm:pt>
    <dgm:pt modelId="{23A804AC-85EB-4AF5-8EA1-3B5DC1D5A347}" type="pres">
      <dgm:prSet presAssocID="{9E95A710-3D7F-4C71-8C84-F9627F82599A}" presName="root2" presStyleCnt="0"/>
      <dgm:spPr/>
    </dgm:pt>
    <dgm:pt modelId="{CF7E2EBE-7667-43F8-B1A7-BDC42B16A6C2}" type="pres">
      <dgm:prSet presAssocID="{9E95A710-3D7F-4C71-8C84-F9627F82599A}" presName="LevelTwoTextNode" presStyleLbl="node2" presStyleIdx="0" presStyleCnt="4" custScaleX="101299" custLinFactNeighborX="-2546" custLinFactNeighborY="3411">
        <dgm:presLayoutVars>
          <dgm:chPref val="3"/>
        </dgm:presLayoutVars>
      </dgm:prSet>
      <dgm:spPr/>
    </dgm:pt>
    <dgm:pt modelId="{9FBD5DE5-705D-4C77-9550-1440D8037BCB}" type="pres">
      <dgm:prSet presAssocID="{9E95A710-3D7F-4C71-8C84-F9627F82599A}" presName="level3hierChild" presStyleCnt="0"/>
      <dgm:spPr/>
    </dgm:pt>
    <dgm:pt modelId="{D3D6A0E5-B4A5-4DC0-8ACC-94C9E350C3FD}" type="pres">
      <dgm:prSet presAssocID="{235ABBC0-B4EA-4795-9C98-C62BB2BA2FB4}" presName="conn2-1" presStyleLbl="parChTrans1D2" presStyleIdx="1" presStyleCnt="4"/>
      <dgm:spPr/>
    </dgm:pt>
    <dgm:pt modelId="{9CE7EA4D-F5CF-47B2-8E14-40C6935886DC}" type="pres">
      <dgm:prSet presAssocID="{235ABBC0-B4EA-4795-9C98-C62BB2BA2FB4}" presName="connTx" presStyleLbl="parChTrans1D2" presStyleIdx="1" presStyleCnt="4"/>
      <dgm:spPr/>
    </dgm:pt>
    <dgm:pt modelId="{727CF535-DB1B-4B18-86D5-5B680D8A5E6B}" type="pres">
      <dgm:prSet presAssocID="{158D335E-76BD-4E0F-B5FD-FBE0B4B0C969}" presName="root2" presStyleCnt="0"/>
      <dgm:spPr/>
    </dgm:pt>
    <dgm:pt modelId="{8F1AE153-4BAF-417E-8F2C-23AB4D85DD2E}" type="pres">
      <dgm:prSet presAssocID="{158D335E-76BD-4E0F-B5FD-FBE0B4B0C969}" presName="LevelTwoTextNode" presStyleLbl="node2" presStyleIdx="1" presStyleCnt="4">
        <dgm:presLayoutVars>
          <dgm:chPref val="3"/>
        </dgm:presLayoutVars>
      </dgm:prSet>
      <dgm:spPr/>
    </dgm:pt>
    <dgm:pt modelId="{99659C71-8AD8-43C9-991A-CBD1309A5CD2}" type="pres">
      <dgm:prSet presAssocID="{158D335E-76BD-4E0F-B5FD-FBE0B4B0C969}" presName="level3hierChild" presStyleCnt="0"/>
      <dgm:spPr/>
    </dgm:pt>
    <dgm:pt modelId="{26AA3C5B-ED9C-46A2-BB93-5244BC2C1845}" type="pres">
      <dgm:prSet presAssocID="{EB47D725-5DE9-46EA-B75D-56C8E128FE0D}" presName="conn2-1" presStyleLbl="parChTrans1D2" presStyleIdx="2" presStyleCnt="4"/>
      <dgm:spPr/>
    </dgm:pt>
    <dgm:pt modelId="{4DF862EB-2612-4A4B-9E04-FF5ABD044E88}" type="pres">
      <dgm:prSet presAssocID="{EB47D725-5DE9-46EA-B75D-56C8E128FE0D}" presName="connTx" presStyleLbl="parChTrans1D2" presStyleIdx="2" presStyleCnt="4"/>
      <dgm:spPr/>
    </dgm:pt>
    <dgm:pt modelId="{0B27D23B-28F6-451A-B840-916028B069CE}" type="pres">
      <dgm:prSet presAssocID="{D79D4AC8-F90B-44B1-8517-0219B31B01F2}" presName="root2" presStyleCnt="0"/>
      <dgm:spPr/>
    </dgm:pt>
    <dgm:pt modelId="{76967E38-BD42-4421-8E6F-10EF65B4BBAC}" type="pres">
      <dgm:prSet presAssocID="{D79D4AC8-F90B-44B1-8517-0219B31B01F2}" presName="LevelTwoTextNode" presStyleLbl="node2" presStyleIdx="2" presStyleCnt="4" custScaleX="101299">
        <dgm:presLayoutVars>
          <dgm:chPref val="3"/>
        </dgm:presLayoutVars>
      </dgm:prSet>
      <dgm:spPr/>
    </dgm:pt>
    <dgm:pt modelId="{4C0CCD9A-DC59-49BE-A57D-5F7F63550046}" type="pres">
      <dgm:prSet presAssocID="{D79D4AC8-F90B-44B1-8517-0219B31B01F2}" presName="level3hierChild" presStyleCnt="0"/>
      <dgm:spPr/>
    </dgm:pt>
    <dgm:pt modelId="{66FAF2D8-5C11-4BFE-ACCC-88A763E89331}" type="pres">
      <dgm:prSet presAssocID="{82BCE715-1CC2-4698-8A3F-950E9050A60F}" presName="conn2-1" presStyleLbl="parChTrans1D2" presStyleIdx="3" presStyleCnt="4"/>
      <dgm:spPr/>
    </dgm:pt>
    <dgm:pt modelId="{7B11DF31-FCF0-4421-AF93-3822DA8F667A}" type="pres">
      <dgm:prSet presAssocID="{82BCE715-1CC2-4698-8A3F-950E9050A60F}" presName="connTx" presStyleLbl="parChTrans1D2" presStyleIdx="3" presStyleCnt="4"/>
      <dgm:spPr/>
    </dgm:pt>
    <dgm:pt modelId="{42BF1B41-ADAA-4855-941D-3162DAE1F30F}" type="pres">
      <dgm:prSet presAssocID="{2728968A-AB58-4B71-BA70-442E8C76F269}" presName="root2" presStyleCnt="0"/>
      <dgm:spPr/>
    </dgm:pt>
    <dgm:pt modelId="{4724276C-E7CF-4EE6-83D3-47BADF6CB711}" type="pres">
      <dgm:prSet presAssocID="{2728968A-AB58-4B71-BA70-442E8C76F269}" presName="LevelTwoTextNode" presStyleLbl="node2" presStyleIdx="3" presStyleCnt="4">
        <dgm:presLayoutVars>
          <dgm:chPref val="3"/>
        </dgm:presLayoutVars>
      </dgm:prSet>
      <dgm:spPr/>
    </dgm:pt>
    <dgm:pt modelId="{4FA76184-98B8-4C4E-9298-DE086593AF0E}" type="pres">
      <dgm:prSet presAssocID="{2728968A-AB58-4B71-BA70-442E8C76F269}" presName="level3hierChild" presStyleCnt="0"/>
      <dgm:spPr/>
    </dgm:pt>
  </dgm:ptLst>
  <dgm:cxnLst>
    <dgm:cxn modelId="{780F1000-7532-400D-8C30-6CDDB2480E83}" type="presOf" srcId="{82BCE715-1CC2-4698-8A3F-950E9050A60F}" destId="{66FAF2D8-5C11-4BFE-ACCC-88A763E89331}" srcOrd="0" destOrd="0" presId="urn:microsoft.com/office/officeart/2005/8/layout/hierarchy2"/>
    <dgm:cxn modelId="{C725C307-F7EA-43F3-8E44-6EC610D1655C}" type="presOf" srcId="{364059F8-869E-4A3C-819B-CFCA423DEB9B}" destId="{3A628BA3-CC42-405B-937F-A7FF49B3E76E}" srcOrd="0" destOrd="0" presId="urn:microsoft.com/office/officeart/2005/8/layout/hierarchy2"/>
    <dgm:cxn modelId="{32E4EB18-16D5-49AB-A89D-F2A4F06AABEF}" type="presOf" srcId="{2728968A-AB58-4B71-BA70-442E8C76F269}" destId="{4724276C-E7CF-4EE6-83D3-47BADF6CB711}" srcOrd="0" destOrd="0" presId="urn:microsoft.com/office/officeart/2005/8/layout/hierarchy2"/>
    <dgm:cxn modelId="{7118991C-51E9-473B-875C-344CA10FFAD2}" srcId="{3F4F5212-2B15-4A61-84C9-162AC742926D}" destId="{364059F8-869E-4A3C-819B-CFCA423DEB9B}" srcOrd="0" destOrd="0" parTransId="{41D817C7-220C-4249-9808-14E0B63177BF}" sibTransId="{8A71F39A-1A1F-4D57-8FB3-77FE60CC54CA}"/>
    <dgm:cxn modelId="{358A8047-4758-4A39-B8D8-43FB894A2F6B}" srcId="{364059F8-869E-4A3C-819B-CFCA423DEB9B}" destId="{158D335E-76BD-4E0F-B5FD-FBE0B4B0C969}" srcOrd="1" destOrd="0" parTransId="{235ABBC0-B4EA-4795-9C98-C62BB2BA2FB4}" sibTransId="{863C57A4-2C93-488F-BF87-5A82910D4A55}"/>
    <dgm:cxn modelId="{11929F48-D444-4FEB-B3A7-2017D29A926C}" type="presOf" srcId="{EB47D725-5DE9-46EA-B75D-56C8E128FE0D}" destId="{4DF862EB-2612-4A4B-9E04-FF5ABD044E88}" srcOrd="1" destOrd="0" presId="urn:microsoft.com/office/officeart/2005/8/layout/hierarchy2"/>
    <dgm:cxn modelId="{9BFDF053-B3B6-45D3-B511-2B5E79343C33}" type="presOf" srcId="{EB47D725-5DE9-46EA-B75D-56C8E128FE0D}" destId="{26AA3C5B-ED9C-46A2-BB93-5244BC2C1845}" srcOrd="0" destOrd="0" presId="urn:microsoft.com/office/officeart/2005/8/layout/hierarchy2"/>
    <dgm:cxn modelId="{8EEF6D91-8E57-4509-9850-36D344167EFE}" type="presOf" srcId="{158D335E-76BD-4E0F-B5FD-FBE0B4B0C969}" destId="{8F1AE153-4BAF-417E-8F2C-23AB4D85DD2E}" srcOrd="0" destOrd="0" presId="urn:microsoft.com/office/officeart/2005/8/layout/hierarchy2"/>
    <dgm:cxn modelId="{125CD2A4-76FA-4472-8CCC-3C72DD91726A}" srcId="{364059F8-869E-4A3C-819B-CFCA423DEB9B}" destId="{9E95A710-3D7F-4C71-8C84-F9627F82599A}" srcOrd="0" destOrd="0" parTransId="{F21C02E2-2F8F-42C1-8DCF-58D7F8AB9732}" sibTransId="{7CDB7D67-1300-4AAC-AEB7-0A6181503256}"/>
    <dgm:cxn modelId="{FAC4FBB3-088B-4B7E-A6F0-0BF36F8C64EC}" srcId="{364059F8-869E-4A3C-819B-CFCA423DEB9B}" destId="{2728968A-AB58-4B71-BA70-442E8C76F269}" srcOrd="3" destOrd="0" parTransId="{82BCE715-1CC2-4698-8A3F-950E9050A60F}" sibTransId="{193D391D-CBC6-4D6B-B84F-DA1C0595F9A5}"/>
    <dgm:cxn modelId="{F8CF5DB5-4755-4EDE-B0BE-C6288C25E481}" type="presOf" srcId="{235ABBC0-B4EA-4795-9C98-C62BB2BA2FB4}" destId="{9CE7EA4D-F5CF-47B2-8E14-40C6935886DC}" srcOrd="1" destOrd="0" presId="urn:microsoft.com/office/officeart/2005/8/layout/hierarchy2"/>
    <dgm:cxn modelId="{8A222EBB-9ACE-4F6C-80D4-2E0F64B3E276}" type="presOf" srcId="{235ABBC0-B4EA-4795-9C98-C62BB2BA2FB4}" destId="{D3D6A0E5-B4A5-4DC0-8ACC-94C9E350C3FD}" srcOrd="0" destOrd="0" presId="urn:microsoft.com/office/officeart/2005/8/layout/hierarchy2"/>
    <dgm:cxn modelId="{33063CC6-3EF6-470D-B07E-8FDD0BD6A66A}" type="presOf" srcId="{D79D4AC8-F90B-44B1-8517-0219B31B01F2}" destId="{76967E38-BD42-4421-8E6F-10EF65B4BBAC}" srcOrd="0" destOrd="0" presId="urn:microsoft.com/office/officeart/2005/8/layout/hierarchy2"/>
    <dgm:cxn modelId="{799285CD-19EE-4CE1-BB6F-6572B3AD2DE2}" type="presOf" srcId="{F21C02E2-2F8F-42C1-8DCF-58D7F8AB9732}" destId="{E532DBA2-83C3-4356-A677-B0D27F62C9DD}" srcOrd="0" destOrd="0" presId="urn:microsoft.com/office/officeart/2005/8/layout/hierarchy2"/>
    <dgm:cxn modelId="{65DD0BD4-AC6E-42FD-89B8-899D4AD61061}" type="presOf" srcId="{3F4F5212-2B15-4A61-84C9-162AC742926D}" destId="{AC25F247-0589-48FF-815B-2D0CE22B9DDF}" srcOrd="0" destOrd="0" presId="urn:microsoft.com/office/officeart/2005/8/layout/hierarchy2"/>
    <dgm:cxn modelId="{E6F4DFDC-3010-4806-8E7D-E0491AD98B47}" type="presOf" srcId="{9E95A710-3D7F-4C71-8C84-F9627F82599A}" destId="{CF7E2EBE-7667-43F8-B1A7-BDC42B16A6C2}" srcOrd="0" destOrd="0" presId="urn:microsoft.com/office/officeart/2005/8/layout/hierarchy2"/>
    <dgm:cxn modelId="{9C7EDEDE-4A25-44C1-A81A-3362D3D1D1A0}" srcId="{364059F8-869E-4A3C-819B-CFCA423DEB9B}" destId="{D79D4AC8-F90B-44B1-8517-0219B31B01F2}" srcOrd="2" destOrd="0" parTransId="{EB47D725-5DE9-46EA-B75D-56C8E128FE0D}" sibTransId="{D4EB7834-BA96-4508-8EB2-116EB99A4DC7}"/>
    <dgm:cxn modelId="{09B441E0-071B-42F1-9C82-A896B5F80CB6}" type="presOf" srcId="{F21C02E2-2F8F-42C1-8DCF-58D7F8AB9732}" destId="{B7F90BEF-946C-44A2-A81F-27CBE02BD319}" srcOrd="1" destOrd="0" presId="urn:microsoft.com/office/officeart/2005/8/layout/hierarchy2"/>
    <dgm:cxn modelId="{CAF047F2-D185-4707-8CA5-7EBBC020239A}" type="presOf" srcId="{82BCE715-1CC2-4698-8A3F-950E9050A60F}" destId="{7B11DF31-FCF0-4421-AF93-3822DA8F667A}" srcOrd="1" destOrd="0" presId="urn:microsoft.com/office/officeart/2005/8/layout/hierarchy2"/>
    <dgm:cxn modelId="{75971AD9-84FA-4906-9929-029B77F6FBF3}" type="presParOf" srcId="{AC25F247-0589-48FF-815B-2D0CE22B9DDF}" destId="{C88F8251-3524-408D-A437-BA3D14FB7634}" srcOrd="0" destOrd="0" presId="urn:microsoft.com/office/officeart/2005/8/layout/hierarchy2"/>
    <dgm:cxn modelId="{E0D7B1B5-6807-4761-A061-FA6E19ABB1A8}" type="presParOf" srcId="{C88F8251-3524-408D-A437-BA3D14FB7634}" destId="{3A628BA3-CC42-405B-937F-A7FF49B3E76E}" srcOrd="0" destOrd="0" presId="urn:microsoft.com/office/officeart/2005/8/layout/hierarchy2"/>
    <dgm:cxn modelId="{3B60C12B-2268-48D8-9D10-0BE71C0B924B}" type="presParOf" srcId="{C88F8251-3524-408D-A437-BA3D14FB7634}" destId="{94DCD5D8-7190-43DD-BCF9-56DA1A0D504D}" srcOrd="1" destOrd="0" presId="urn:microsoft.com/office/officeart/2005/8/layout/hierarchy2"/>
    <dgm:cxn modelId="{8D72D7EE-2261-47D7-B7E0-B22EAD36EA30}" type="presParOf" srcId="{94DCD5D8-7190-43DD-BCF9-56DA1A0D504D}" destId="{E532DBA2-83C3-4356-A677-B0D27F62C9DD}" srcOrd="0" destOrd="0" presId="urn:microsoft.com/office/officeart/2005/8/layout/hierarchy2"/>
    <dgm:cxn modelId="{4B7BD963-A19B-4841-A500-541D90136095}" type="presParOf" srcId="{E532DBA2-83C3-4356-A677-B0D27F62C9DD}" destId="{B7F90BEF-946C-44A2-A81F-27CBE02BD319}" srcOrd="0" destOrd="0" presId="urn:microsoft.com/office/officeart/2005/8/layout/hierarchy2"/>
    <dgm:cxn modelId="{7473C4A7-B518-41D5-A511-C8CF803BEA1E}" type="presParOf" srcId="{94DCD5D8-7190-43DD-BCF9-56DA1A0D504D}" destId="{23A804AC-85EB-4AF5-8EA1-3B5DC1D5A347}" srcOrd="1" destOrd="0" presId="urn:microsoft.com/office/officeart/2005/8/layout/hierarchy2"/>
    <dgm:cxn modelId="{0B827B61-FB92-488E-8D9E-BD9C48DFCA68}" type="presParOf" srcId="{23A804AC-85EB-4AF5-8EA1-3B5DC1D5A347}" destId="{CF7E2EBE-7667-43F8-B1A7-BDC42B16A6C2}" srcOrd="0" destOrd="0" presId="urn:microsoft.com/office/officeart/2005/8/layout/hierarchy2"/>
    <dgm:cxn modelId="{8E7AEB18-CDAC-45E3-B6D6-0E566628F078}" type="presParOf" srcId="{23A804AC-85EB-4AF5-8EA1-3B5DC1D5A347}" destId="{9FBD5DE5-705D-4C77-9550-1440D8037BCB}" srcOrd="1" destOrd="0" presId="urn:microsoft.com/office/officeart/2005/8/layout/hierarchy2"/>
    <dgm:cxn modelId="{D3E775D0-04E9-4732-824F-461863127527}" type="presParOf" srcId="{94DCD5D8-7190-43DD-BCF9-56DA1A0D504D}" destId="{D3D6A0E5-B4A5-4DC0-8ACC-94C9E350C3FD}" srcOrd="2" destOrd="0" presId="urn:microsoft.com/office/officeart/2005/8/layout/hierarchy2"/>
    <dgm:cxn modelId="{8FD8CDE4-396A-483E-B819-C5A2FD2DF3FE}" type="presParOf" srcId="{D3D6A0E5-B4A5-4DC0-8ACC-94C9E350C3FD}" destId="{9CE7EA4D-F5CF-47B2-8E14-40C6935886DC}" srcOrd="0" destOrd="0" presId="urn:microsoft.com/office/officeart/2005/8/layout/hierarchy2"/>
    <dgm:cxn modelId="{DA1DF370-62EA-4DEB-9A0C-5A94A40A21B8}" type="presParOf" srcId="{94DCD5D8-7190-43DD-BCF9-56DA1A0D504D}" destId="{727CF535-DB1B-4B18-86D5-5B680D8A5E6B}" srcOrd="3" destOrd="0" presId="urn:microsoft.com/office/officeart/2005/8/layout/hierarchy2"/>
    <dgm:cxn modelId="{181851CF-2273-4B3F-B463-591530842100}" type="presParOf" srcId="{727CF535-DB1B-4B18-86D5-5B680D8A5E6B}" destId="{8F1AE153-4BAF-417E-8F2C-23AB4D85DD2E}" srcOrd="0" destOrd="0" presId="urn:microsoft.com/office/officeart/2005/8/layout/hierarchy2"/>
    <dgm:cxn modelId="{3630723A-719E-4C79-BA3E-7CB9C4D37CBA}" type="presParOf" srcId="{727CF535-DB1B-4B18-86D5-5B680D8A5E6B}" destId="{99659C71-8AD8-43C9-991A-CBD1309A5CD2}" srcOrd="1" destOrd="0" presId="urn:microsoft.com/office/officeart/2005/8/layout/hierarchy2"/>
    <dgm:cxn modelId="{5986FC3B-05D9-45F2-8BD8-1D9AB063952E}" type="presParOf" srcId="{94DCD5D8-7190-43DD-BCF9-56DA1A0D504D}" destId="{26AA3C5B-ED9C-46A2-BB93-5244BC2C1845}" srcOrd="4" destOrd="0" presId="urn:microsoft.com/office/officeart/2005/8/layout/hierarchy2"/>
    <dgm:cxn modelId="{DA8AD084-8A2A-48F7-A4D9-65A90B7BD089}" type="presParOf" srcId="{26AA3C5B-ED9C-46A2-BB93-5244BC2C1845}" destId="{4DF862EB-2612-4A4B-9E04-FF5ABD044E88}" srcOrd="0" destOrd="0" presId="urn:microsoft.com/office/officeart/2005/8/layout/hierarchy2"/>
    <dgm:cxn modelId="{B362E448-7BFA-4C02-B5C8-034A5BE39B3E}" type="presParOf" srcId="{94DCD5D8-7190-43DD-BCF9-56DA1A0D504D}" destId="{0B27D23B-28F6-451A-B840-916028B069CE}" srcOrd="5" destOrd="0" presId="urn:microsoft.com/office/officeart/2005/8/layout/hierarchy2"/>
    <dgm:cxn modelId="{4F37DD63-73AE-4476-9823-39B5D6CEF3AA}" type="presParOf" srcId="{0B27D23B-28F6-451A-B840-916028B069CE}" destId="{76967E38-BD42-4421-8E6F-10EF65B4BBAC}" srcOrd="0" destOrd="0" presId="urn:microsoft.com/office/officeart/2005/8/layout/hierarchy2"/>
    <dgm:cxn modelId="{AE1E7057-D7AA-4A1D-8F14-3734EF1DF554}" type="presParOf" srcId="{0B27D23B-28F6-451A-B840-916028B069CE}" destId="{4C0CCD9A-DC59-49BE-A57D-5F7F63550046}" srcOrd="1" destOrd="0" presId="urn:microsoft.com/office/officeart/2005/8/layout/hierarchy2"/>
    <dgm:cxn modelId="{46D73E64-C49D-413B-BAA2-D551A41A7D31}" type="presParOf" srcId="{94DCD5D8-7190-43DD-BCF9-56DA1A0D504D}" destId="{66FAF2D8-5C11-4BFE-ACCC-88A763E89331}" srcOrd="6" destOrd="0" presId="urn:microsoft.com/office/officeart/2005/8/layout/hierarchy2"/>
    <dgm:cxn modelId="{E6E4896D-5950-4AC5-BC99-ED23A4603B27}" type="presParOf" srcId="{66FAF2D8-5C11-4BFE-ACCC-88A763E89331}" destId="{7B11DF31-FCF0-4421-AF93-3822DA8F667A}" srcOrd="0" destOrd="0" presId="urn:microsoft.com/office/officeart/2005/8/layout/hierarchy2"/>
    <dgm:cxn modelId="{3086C0A9-B7BD-4C05-BF6D-F9F6E0899462}" type="presParOf" srcId="{94DCD5D8-7190-43DD-BCF9-56DA1A0D504D}" destId="{42BF1B41-ADAA-4855-941D-3162DAE1F30F}" srcOrd="7" destOrd="0" presId="urn:microsoft.com/office/officeart/2005/8/layout/hierarchy2"/>
    <dgm:cxn modelId="{28FC0ECA-C4B2-4D84-A86D-14BB717A5652}" type="presParOf" srcId="{42BF1B41-ADAA-4855-941D-3162DAE1F30F}" destId="{4724276C-E7CF-4EE6-83D3-47BADF6CB711}" srcOrd="0" destOrd="0" presId="urn:microsoft.com/office/officeart/2005/8/layout/hierarchy2"/>
    <dgm:cxn modelId="{1F30A5C7-D5FC-4DF5-9107-834980FEA009}" type="presParOf" srcId="{42BF1B41-ADAA-4855-941D-3162DAE1F30F}" destId="{4FA76184-98B8-4C4E-9298-DE086593AF0E}"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F8DD5B-F71E-45A7-B4D8-A3BB571C898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52564B08-CC25-4BE6-A041-2C1D9D6EF307}">
      <dgm:prSet/>
      <dgm:spPr/>
      <dgm:t>
        <a:bodyPr/>
        <a:lstStyle/>
        <a:p>
          <a:r>
            <a:rPr kumimoji="1" lang="ja-JP" b="1" dirty="0"/>
            <a:t>①日用品を一気に</a:t>
          </a:r>
          <a:br>
            <a:rPr kumimoji="1" lang="en-US" altLang="ja-JP" b="1" dirty="0"/>
          </a:br>
          <a:r>
            <a:rPr kumimoji="1" lang="ja-JP" b="1" dirty="0"/>
            <a:t>見ることができる</a:t>
          </a:r>
          <a:endParaRPr lang="ja-JP" b="1" dirty="0"/>
        </a:p>
      </dgm:t>
    </dgm:pt>
    <dgm:pt modelId="{60B07E35-2BF2-4562-98ED-FB0B565B11CC}" type="parTrans" cxnId="{F96C6647-4471-4E09-B00E-468335F3651E}">
      <dgm:prSet/>
      <dgm:spPr/>
      <dgm:t>
        <a:bodyPr/>
        <a:lstStyle/>
        <a:p>
          <a:endParaRPr kumimoji="1" lang="ja-JP" altLang="en-US"/>
        </a:p>
      </dgm:t>
    </dgm:pt>
    <dgm:pt modelId="{A6F9D660-0C1A-44A7-9C73-14D2E0EA84C9}" type="sibTrans" cxnId="{F96C6647-4471-4E09-B00E-468335F3651E}">
      <dgm:prSet/>
      <dgm:spPr/>
      <dgm:t>
        <a:bodyPr/>
        <a:lstStyle/>
        <a:p>
          <a:endParaRPr kumimoji="1" lang="ja-JP" altLang="en-US"/>
        </a:p>
      </dgm:t>
    </dgm:pt>
    <dgm:pt modelId="{5A7A86ED-0139-476D-A6BF-FCD918532854}">
      <dgm:prSet/>
      <dgm:spPr/>
      <dgm:t>
        <a:bodyPr/>
        <a:lstStyle/>
        <a:p>
          <a:r>
            <a:rPr kumimoji="1" lang="ja-JP" b="1" dirty="0"/>
            <a:t>②品質の良い</a:t>
          </a:r>
          <a:br>
            <a:rPr kumimoji="1" lang="en-US" altLang="ja-JP" b="1" dirty="0"/>
          </a:br>
          <a:r>
            <a:rPr kumimoji="1" lang="ja-JP" b="1" dirty="0"/>
            <a:t>ものを適正価格で買い物を楽しむことができる</a:t>
          </a:r>
          <a:endParaRPr lang="ja-JP" b="1" dirty="0"/>
        </a:p>
      </dgm:t>
    </dgm:pt>
    <dgm:pt modelId="{16097BAA-6E7E-485E-90B4-E8F26B5D386B}" type="parTrans" cxnId="{67769F54-69D1-4141-93BB-2BE1DF4D6985}">
      <dgm:prSet/>
      <dgm:spPr/>
      <dgm:t>
        <a:bodyPr/>
        <a:lstStyle/>
        <a:p>
          <a:endParaRPr kumimoji="1" lang="ja-JP" altLang="en-US"/>
        </a:p>
      </dgm:t>
    </dgm:pt>
    <dgm:pt modelId="{1E393ED7-230A-417D-BB10-C97A4DD5811A}" type="sibTrans" cxnId="{67769F54-69D1-4141-93BB-2BE1DF4D6985}">
      <dgm:prSet/>
      <dgm:spPr/>
      <dgm:t>
        <a:bodyPr/>
        <a:lstStyle/>
        <a:p>
          <a:endParaRPr kumimoji="1" lang="ja-JP" altLang="en-US"/>
        </a:p>
      </dgm:t>
    </dgm:pt>
    <dgm:pt modelId="{B4D921FA-352C-488C-BE78-D5FF519122EA}">
      <dgm:prSet/>
      <dgm:spPr/>
      <dgm:t>
        <a:bodyPr/>
        <a:lstStyle/>
        <a:p>
          <a:r>
            <a:rPr kumimoji="1" lang="ja-JP" b="1" dirty="0"/>
            <a:t>③ネットで</a:t>
          </a:r>
          <a:br>
            <a:rPr kumimoji="1" lang="en-US" altLang="ja-JP" b="1" dirty="0"/>
          </a:br>
          <a:r>
            <a:rPr kumimoji="1" lang="ja-JP" b="1" dirty="0"/>
            <a:t>買い物をすることも可能である</a:t>
          </a:r>
          <a:endParaRPr lang="ja-JP" b="1" dirty="0"/>
        </a:p>
      </dgm:t>
    </dgm:pt>
    <dgm:pt modelId="{855D3167-411C-4B22-BA90-02149FC03A0C}" type="parTrans" cxnId="{4393F4C8-DA6B-4B62-B685-8829D7DDB152}">
      <dgm:prSet/>
      <dgm:spPr/>
      <dgm:t>
        <a:bodyPr/>
        <a:lstStyle/>
        <a:p>
          <a:endParaRPr kumimoji="1" lang="ja-JP" altLang="en-US"/>
        </a:p>
      </dgm:t>
    </dgm:pt>
    <dgm:pt modelId="{313C4402-99B7-41B8-9B64-D8BB361E20A0}" type="sibTrans" cxnId="{4393F4C8-DA6B-4B62-B685-8829D7DDB152}">
      <dgm:prSet/>
      <dgm:spPr/>
      <dgm:t>
        <a:bodyPr/>
        <a:lstStyle/>
        <a:p>
          <a:endParaRPr kumimoji="1" lang="ja-JP" altLang="en-US"/>
        </a:p>
      </dgm:t>
    </dgm:pt>
    <dgm:pt modelId="{B4F322D2-3EB9-4F52-A892-1D60F40C4C85}" type="pres">
      <dgm:prSet presAssocID="{BEF8DD5B-F71E-45A7-B4D8-A3BB571C898F}" presName="compositeShape" presStyleCnt="0">
        <dgm:presLayoutVars>
          <dgm:chMax val="7"/>
          <dgm:dir/>
          <dgm:resizeHandles val="exact"/>
        </dgm:presLayoutVars>
      </dgm:prSet>
      <dgm:spPr/>
    </dgm:pt>
    <dgm:pt modelId="{D484995C-4ABE-4C18-9FCF-2E5D91A95986}" type="pres">
      <dgm:prSet presAssocID="{52564B08-CC25-4BE6-A041-2C1D9D6EF307}" presName="circ1" presStyleLbl="vennNode1" presStyleIdx="0" presStyleCnt="3" custLinFactNeighborX="868" custLinFactNeighborY="-2894"/>
      <dgm:spPr/>
    </dgm:pt>
    <dgm:pt modelId="{47B311CC-438F-454B-A166-D02F4647F09E}" type="pres">
      <dgm:prSet presAssocID="{52564B08-CC25-4BE6-A041-2C1D9D6EF307}" presName="circ1Tx" presStyleLbl="revTx" presStyleIdx="0" presStyleCnt="0">
        <dgm:presLayoutVars>
          <dgm:chMax val="0"/>
          <dgm:chPref val="0"/>
          <dgm:bulletEnabled val="1"/>
        </dgm:presLayoutVars>
      </dgm:prSet>
      <dgm:spPr/>
    </dgm:pt>
    <dgm:pt modelId="{C7301AA2-39B6-4C10-AABE-376AE8EFB365}" type="pres">
      <dgm:prSet presAssocID="{5A7A86ED-0139-476D-A6BF-FCD918532854}" presName="circ2" presStyleLbl="vennNode1" presStyleIdx="1" presStyleCnt="3"/>
      <dgm:spPr/>
    </dgm:pt>
    <dgm:pt modelId="{A6035753-083E-4A5E-A75C-55D0F0AB63D7}" type="pres">
      <dgm:prSet presAssocID="{5A7A86ED-0139-476D-A6BF-FCD918532854}" presName="circ2Tx" presStyleLbl="revTx" presStyleIdx="0" presStyleCnt="0">
        <dgm:presLayoutVars>
          <dgm:chMax val="0"/>
          <dgm:chPref val="0"/>
          <dgm:bulletEnabled val="1"/>
        </dgm:presLayoutVars>
      </dgm:prSet>
      <dgm:spPr/>
    </dgm:pt>
    <dgm:pt modelId="{1DD4E628-5CB9-48B1-9BB3-CF914593C97C}" type="pres">
      <dgm:prSet presAssocID="{B4D921FA-352C-488C-BE78-D5FF519122EA}" presName="circ3" presStyleLbl="vennNode1" presStyleIdx="2" presStyleCnt="3"/>
      <dgm:spPr/>
    </dgm:pt>
    <dgm:pt modelId="{0DD6ED38-F210-4CDB-9020-058D3ABE4886}" type="pres">
      <dgm:prSet presAssocID="{B4D921FA-352C-488C-BE78-D5FF519122EA}" presName="circ3Tx" presStyleLbl="revTx" presStyleIdx="0" presStyleCnt="0">
        <dgm:presLayoutVars>
          <dgm:chMax val="0"/>
          <dgm:chPref val="0"/>
          <dgm:bulletEnabled val="1"/>
        </dgm:presLayoutVars>
      </dgm:prSet>
      <dgm:spPr/>
    </dgm:pt>
  </dgm:ptLst>
  <dgm:cxnLst>
    <dgm:cxn modelId="{D618C627-F245-476A-8845-C9D4497767AB}" type="presOf" srcId="{5A7A86ED-0139-476D-A6BF-FCD918532854}" destId="{C7301AA2-39B6-4C10-AABE-376AE8EFB365}" srcOrd="0" destOrd="0" presId="urn:microsoft.com/office/officeart/2005/8/layout/venn1"/>
    <dgm:cxn modelId="{5AD5155C-211B-43F9-8DAC-561225FE1A52}" type="presOf" srcId="{52564B08-CC25-4BE6-A041-2C1D9D6EF307}" destId="{47B311CC-438F-454B-A166-D02F4647F09E}" srcOrd="1" destOrd="0" presId="urn:microsoft.com/office/officeart/2005/8/layout/venn1"/>
    <dgm:cxn modelId="{2AF38D66-FA01-4F03-B913-F2D6AAF1F059}" type="presOf" srcId="{52564B08-CC25-4BE6-A041-2C1D9D6EF307}" destId="{D484995C-4ABE-4C18-9FCF-2E5D91A95986}" srcOrd="0" destOrd="0" presId="urn:microsoft.com/office/officeart/2005/8/layout/venn1"/>
    <dgm:cxn modelId="{F96C6647-4471-4E09-B00E-468335F3651E}" srcId="{BEF8DD5B-F71E-45A7-B4D8-A3BB571C898F}" destId="{52564B08-CC25-4BE6-A041-2C1D9D6EF307}" srcOrd="0" destOrd="0" parTransId="{60B07E35-2BF2-4562-98ED-FB0B565B11CC}" sibTransId="{A6F9D660-0C1A-44A7-9C73-14D2E0EA84C9}"/>
    <dgm:cxn modelId="{4A391A4C-F153-4D7D-B91F-3F986AB3144C}" type="presOf" srcId="{B4D921FA-352C-488C-BE78-D5FF519122EA}" destId="{1DD4E628-5CB9-48B1-9BB3-CF914593C97C}" srcOrd="0" destOrd="0" presId="urn:microsoft.com/office/officeart/2005/8/layout/venn1"/>
    <dgm:cxn modelId="{DD788F72-5FB8-4B83-B861-4C29B8E2D0B4}" type="presOf" srcId="{BEF8DD5B-F71E-45A7-B4D8-A3BB571C898F}" destId="{B4F322D2-3EB9-4F52-A892-1D60F40C4C85}" srcOrd="0" destOrd="0" presId="urn:microsoft.com/office/officeart/2005/8/layout/venn1"/>
    <dgm:cxn modelId="{67769F54-69D1-4141-93BB-2BE1DF4D6985}" srcId="{BEF8DD5B-F71E-45A7-B4D8-A3BB571C898F}" destId="{5A7A86ED-0139-476D-A6BF-FCD918532854}" srcOrd="1" destOrd="0" parTransId="{16097BAA-6E7E-485E-90B4-E8F26B5D386B}" sibTransId="{1E393ED7-230A-417D-BB10-C97A4DD5811A}"/>
    <dgm:cxn modelId="{DA155259-2858-4EFF-B96E-6C69F33C2963}" type="presOf" srcId="{5A7A86ED-0139-476D-A6BF-FCD918532854}" destId="{A6035753-083E-4A5E-A75C-55D0F0AB63D7}" srcOrd="1" destOrd="0" presId="urn:microsoft.com/office/officeart/2005/8/layout/venn1"/>
    <dgm:cxn modelId="{AD3C667B-69CD-4D88-8FB7-25C223461ACD}" type="presOf" srcId="{B4D921FA-352C-488C-BE78-D5FF519122EA}" destId="{0DD6ED38-F210-4CDB-9020-058D3ABE4886}" srcOrd="1" destOrd="0" presId="urn:microsoft.com/office/officeart/2005/8/layout/venn1"/>
    <dgm:cxn modelId="{4393F4C8-DA6B-4B62-B685-8829D7DDB152}" srcId="{BEF8DD5B-F71E-45A7-B4D8-A3BB571C898F}" destId="{B4D921FA-352C-488C-BE78-D5FF519122EA}" srcOrd="2" destOrd="0" parTransId="{855D3167-411C-4B22-BA90-02149FC03A0C}" sibTransId="{313C4402-99B7-41B8-9B64-D8BB361E20A0}"/>
    <dgm:cxn modelId="{B0797D61-161F-4858-9DEF-96BA9CBC05FA}" type="presParOf" srcId="{B4F322D2-3EB9-4F52-A892-1D60F40C4C85}" destId="{D484995C-4ABE-4C18-9FCF-2E5D91A95986}" srcOrd="0" destOrd="0" presId="urn:microsoft.com/office/officeart/2005/8/layout/venn1"/>
    <dgm:cxn modelId="{8FE343AB-194D-4DAD-99B9-722CC48C8D85}" type="presParOf" srcId="{B4F322D2-3EB9-4F52-A892-1D60F40C4C85}" destId="{47B311CC-438F-454B-A166-D02F4647F09E}" srcOrd="1" destOrd="0" presId="urn:microsoft.com/office/officeart/2005/8/layout/venn1"/>
    <dgm:cxn modelId="{9EF26879-22A2-4317-A5A1-F04725537441}" type="presParOf" srcId="{B4F322D2-3EB9-4F52-A892-1D60F40C4C85}" destId="{C7301AA2-39B6-4C10-AABE-376AE8EFB365}" srcOrd="2" destOrd="0" presId="urn:microsoft.com/office/officeart/2005/8/layout/venn1"/>
    <dgm:cxn modelId="{B14A8CA6-1560-453F-BF97-BE92314D896C}" type="presParOf" srcId="{B4F322D2-3EB9-4F52-A892-1D60F40C4C85}" destId="{A6035753-083E-4A5E-A75C-55D0F0AB63D7}" srcOrd="3" destOrd="0" presId="urn:microsoft.com/office/officeart/2005/8/layout/venn1"/>
    <dgm:cxn modelId="{2E6441B1-F3AE-4F4F-B8A3-4A2AC65EDE15}" type="presParOf" srcId="{B4F322D2-3EB9-4F52-A892-1D60F40C4C85}" destId="{1DD4E628-5CB9-48B1-9BB3-CF914593C97C}" srcOrd="4" destOrd="0" presId="urn:microsoft.com/office/officeart/2005/8/layout/venn1"/>
    <dgm:cxn modelId="{98997634-DE92-463F-9BEA-754CB115A018}" type="presParOf" srcId="{B4F322D2-3EB9-4F52-A892-1D60F40C4C85}" destId="{0DD6ED38-F210-4CDB-9020-058D3ABE488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FF0E1E-CF6C-4CAA-9625-97A927C3E850}"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kumimoji="1" lang="ja-JP" altLang="en-US"/>
        </a:p>
      </dgm:t>
    </dgm:pt>
    <dgm:pt modelId="{B6B4B20F-BCE6-42F5-8208-936517828394}">
      <dgm:prSet custT="1"/>
      <dgm:spPr/>
      <dgm:t>
        <a:bodyPr/>
        <a:lstStyle/>
        <a:p>
          <a:r>
            <a:rPr kumimoji="1" lang="ja-JP" altLang="en-US" sz="1600" b="1" dirty="0"/>
            <a:t>①品ぞろえを重視して買い物の楽しみを</a:t>
          </a:r>
          <a:br>
            <a:rPr kumimoji="1" lang="en-US" altLang="ja-JP" sz="1600" b="1" dirty="0"/>
          </a:br>
          <a:r>
            <a:rPr kumimoji="1" lang="ja-JP" altLang="en-US" sz="1600" b="1" dirty="0"/>
            <a:t>与えることができる</a:t>
          </a:r>
          <a:endParaRPr lang="ja-JP" altLang="en-US" sz="1600" b="1" dirty="0"/>
        </a:p>
      </dgm:t>
    </dgm:pt>
    <dgm:pt modelId="{CD99F6C7-D1DB-4BAA-9CB3-4159C6D919CE}" type="parTrans" cxnId="{83AC8546-738C-4D70-A35E-F295B60F2954}">
      <dgm:prSet/>
      <dgm:spPr/>
      <dgm:t>
        <a:bodyPr/>
        <a:lstStyle/>
        <a:p>
          <a:endParaRPr kumimoji="1" lang="ja-JP" altLang="en-US"/>
        </a:p>
      </dgm:t>
    </dgm:pt>
    <dgm:pt modelId="{C0D50AF7-EEF7-45B7-8AE1-A4D1BED0EC43}" type="sibTrans" cxnId="{83AC8546-738C-4D70-A35E-F295B60F2954}">
      <dgm:prSet/>
      <dgm:spPr/>
      <dgm:t>
        <a:bodyPr/>
        <a:lstStyle/>
        <a:p>
          <a:endParaRPr kumimoji="1" lang="ja-JP" altLang="en-US"/>
        </a:p>
      </dgm:t>
    </dgm:pt>
    <dgm:pt modelId="{CE794D9C-A497-43A1-B77A-A656B87892E5}">
      <dgm:prSet custT="1"/>
      <dgm:spPr/>
      <dgm:t>
        <a:bodyPr/>
        <a:lstStyle/>
        <a:p>
          <a:r>
            <a:rPr kumimoji="1" lang="ja-JP" sz="1600" b="1" dirty="0"/>
            <a:t>②ユーザーの利用頻度が高い商品を</a:t>
          </a:r>
          <a:endParaRPr kumimoji="1" lang="en-US" altLang="ja-JP" sz="1600" b="1" dirty="0"/>
        </a:p>
        <a:p>
          <a:r>
            <a:rPr kumimoji="1" lang="ja-JP" sz="1600" b="1" dirty="0"/>
            <a:t>常に適正価格で提供することができる</a:t>
          </a:r>
          <a:endParaRPr lang="ja-JP" sz="1600" b="1" dirty="0"/>
        </a:p>
      </dgm:t>
    </dgm:pt>
    <dgm:pt modelId="{67962180-3DC5-4FBD-B77C-78D0101ECAE0}" type="parTrans" cxnId="{4C409932-0084-4FC8-B9F5-5C1727E86115}">
      <dgm:prSet/>
      <dgm:spPr/>
      <dgm:t>
        <a:bodyPr/>
        <a:lstStyle/>
        <a:p>
          <a:endParaRPr kumimoji="1" lang="ja-JP" altLang="en-US"/>
        </a:p>
      </dgm:t>
    </dgm:pt>
    <dgm:pt modelId="{436B6A07-E451-4D5A-9161-9C76B24822E4}" type="sibTrans" cxnId="{4C409932-0084-4FC8-B9F5-5C1727E86115}">
      <dgm:prSet/>
      <dgm:spPr/>
      <dgm:t>
        <a:bodyPr/>
        <a:lstStyle/>
        <a:p>
          <a:endParaRPr kumimoji="1" lang="ja-JP" altLang="en-US"/>
        </a:p>
      </dgm:t>
    </dgm:pt>
    <dgm:pt modelId="{4407AD10-7ADD-4080-B798-72407F1B1DB0}">
      <dgm:prSet custT="1"/>
      <dgm:spPr/>
      <dgm:t>
        <a:bodyPr/>
        <a:lstStyle/>
        <a:p>
          <a:r>
            <a:rPr kumimoji="1" lang="ja-JP" sz="1600" b="1" dirty="0"/>
            <a:t>③自社の</a:t>
          </a:r>
          <a:r>
            <a:rPr kumimoji="1" lang="en-US" sz="1600" b="1" dirty="0"/>
            <a:t>EC</a:t>
          </a:r>
          <a:r>
            <a:rPr kumimoji="1" lang="ja-JP" sz="1600" b="1" dirty="0"/>
            <a:t>サイトやアプリを使って</a:t>
          </a:r>
          <a:br>
            <a:rPr kumimoji="1" lang="en-US" altLang="ja-JP" sz="1600" b="1" dirty="0"/>
          </a:br>
          <a:r>
            <a:rPr kumimoji="1" lang="ja-JP" sz="1600" b="1" dirty="0"/>
            <a:t>注文・配送・クーポン・ポイントなどのサービスを提供することができる</a:t>
          </a:r>
          <a:endParaRPr lang="ja-JP" sz="1600" b="1" dirty="0"/>
        </a:p>
      </dgm:t>
    </dgm:pt>
    <dgm:pt modelId="{3650EB0A-3AED-4729-84D0-06E6B44FB5EE}" type="parTrans" cxnId="{5B8E73BA-9528-464A-BF82-A03DEDB2C103}">
      <dgm:prSet/>
      <dgm:spPr/>
      <dgm:t>
        <a:bodyPr/>
        <a:lstStyle/>
        <a:p>
          <a:endParaRPr kumimoji="1" lang="ja-JP" altLang="en-US"/>
        </a:p>
      </dgm:t>
    </dgm:pt>
    <dgm:pt modelId="{E85E068B-2F9E-4A1F-B226-BAFFD8D1959A}" type="sibTrans" cxnId="{5B8E73BA-9528-464A-BF82-A03DEDB2C103}">
      <dgm:prSet/>
      <dgm:spPr/>
      <dgm:t>
        <a:bodyPr/>
        <a:lstStyle/>
        <a:p>
          <a:endParaRPr kumimoji="1" lang="ja-JP" altLang="en-US"/>
        </a:p>
      </dgm:t>
    </dgm:pt>
    <dgm:pt modelId="{0CFF1F6D-7DD2-477C-B7DA-A537EC85983E}" type="pres">
      <dgm:prSet presAssocID="{48FF0E1E-CF6C-4CAA-9625-97A927C3E850}" presName="compositeShape" presStyleCnt="0">
        <dgm:presLayoutVars>
          <dgm:dir/>
          <dgm:resizeHandles/>
        </dgm:presLayoutVars>
      </dgm:prSet>
      <dgm:spPr/>
    </dgm:pt>
    <dgm:pt modelId="{A1BD0D20-98C9-4377-A9BC-6CCB79037B29}" type="pres">
      <dgm:prSet presAssocID="{48FF0E1E-CF6C-4CAA-9625-97A927C3E850}" presName="pyramid" presStyleLbl="node1" presStyleIdx="0" presStyleCnt="1" custScaleX="100908" custLinFactNeighborX="-6472" custLinFactNeighborY="-102"/>
      <dgm:spPr/>
    </dgm:pt>
    <dgm:pt modelId="{725711A9-A087-456C-86B3-A1C91B4F391E}" type="pres">
      <dgm:prSet presAssocID="{48FF0E1E-CF6C-4CAA-9625-97A927C3E850}" presName="theList" presStyleCnt="0"/>
      <dgm:spPr/>
    </dgm:pt>
    <dgm:pt modelId="{222918FC-1F6C-4A96-A4B6-3EA2266D51D7}" type="pres">
      <dgm:prSet presAssocID="{B6B4B20F-BCE6-42F5-8208-936517828394}" presName="aNode" presStyleLbl="fgAcc1" presStyleIdx="0" presStyleCnt="3" custScaleX="146516" custScaleY="89362" custLinFactY="138" custLinFactNeighborX="-58641" custLinFactNeighborY="100000">
        <dgm:presLayoutVars>
          <dgm:bulletEnabled val="1"/>
        </dgm:presLayoutVars>
      </dgm:prSet>
      <dgm:spPr/>
    </dgm:pt>
    <dgm:pt modelId="{151601FB-2C4D-402D-9AA6-36A45321B35F}" type="pres">
      <dgm:prSet presAssocID="{B6B4B20F-BCE6-42F5-8208-936517828394}" presName="aSpace" presStyleCnt="0"/>
      <dgm:spPr/>
    </dgm:pt>
    <dgm:pt modelId="{AF15B62A-EE49-4AE2-B861-0EFC2001521A}" type="pres">
      <dgm:prSet presAssocID="{CE794D9C-A497-43A1-B77A-A656B87892E5}" presName="aNode" presStyleLbl="fgAcc1" presStyleIdx="1" presStyleCnt="3" custScaleX="146516" custScaleY="89362" custLinFactY="3124" custLinFactNeighborX="-59442" custLinFactNeighborY="100000">
        <dgm:presLayoutVars>
          <dgm:bulletEnabled val="1"/>
        </dgm:presLayoutVars>
      </dgm:prSet>
      <dgm:spPr/>
    </dgm:pt>
    <dgm:pt modelId="{95FC608C-12EC-4397-983C-BFF2D5BB171E}" type="pres">
      <dgm:prSet presAssocID="{CE794D9C-A497-43A1-B77A-A656B87892E5}" presName="aSpace" presStyleCnt="0"/>
      <dgm:spPr/>
    </dgm:pt>
    <dgm:pt modelId="{058DCD4D-0E11-4126-A88B-F25D00466F8A}" type="pres">
      <dgm:prSet presAssocID="{4407AD10-7ADD-4080-B798-72407F1B1DB0}" presName="aNode" presStyleLbl="fgAcc1" presStyleIdx="2" presStyleCnt="3" custScaleX="146516" custScaleY="89362" custLinFactY="3124" custLinFactNeighborX="-59442" custLinFactNeighborY="100000">
        <dgm:presLayoutVars>
          <dgm:bulletEnabled val="1"/>
        </dgm:presLayoutVars>
      </dgm:prSet>
      <dgm:spPr/>
    </dgm:pt>
    <dgm:pt modelId="{0AF1ED55-26A6-452C-8B47-B30B79DE128D}" type="pres">
      <dgm:prSet presAssocID="{4407AD10-7ADD-4080-B798-72407F1B1DB0}" presName="aSpace" presStyleCnt="0"/>
      <dgm:spPr/>
    </dgm:pt>
  </dgm:ptLst>
  <dgm:cxnLst>
    <dgm:cxn modelId="{B691FF0C-8C9F-482B-AC94-8C3A3B98DCC1}" type="presOf" srcId="{4407AD10-7ADD-4080-B798-72407F1B1DB0}" destId="{058DCD4D-0E11-4126-A88B-F25D00466F8A}" srcOrd="0" destOrd="0" presId="urn:microsoft.com/office/officeart/2005/8/layout/pyramid2"/>
    <dgm:cxn modelId="{4C409932-0084-4FC8-B9F5-5C1727E86115}" srcId="{48FF0E1E-CF6C-4CAA-9625-97A927C3E850}" destId="{CE794D9C-A497-43A1-B77A-A656B87892E5}" srcOrd="1" destOrd="0" parTransId="{67962180-3DC5-4FBD-B77C-78D0101ECAE0}" sibTransId="{436B6A07-E451-4D5A-9161-9C76B24822E4}"/>
    <dgm:cxn modelId="{83AC8546-738C-4D70-A35E-F295B60F2954}" srcId="{48FF0E1E-CF6C-4CAA-9625-97A927C3E850}" destId="{B6B4B20F-BCE6-42F5-8208-936517828394}" srcOrd="0" destOrd="0" parTransId="{CD99F6C7-D1DB-4BAA-9CB3-4159C6D919CE}" sibTransId="{C0D50AF7-EEF7-45B7-8AE1-A4D1BED0EC43}"/>
    <dgm:cxn modelId="{D5217681-F747-478B-BBA8-4B0C434A5A09}" type="presOf" srcId="{CE794D9C-A497-43A1-B77A-A656B87892E5}" destId="{AF15B62A-EE49-4AE2-B861-0EFC2001521A}" srcOrd="0" destOrd="0" presId="urn:microsoft.com/office/officeart/2005/8/layout/pyramid2"/>
    <dgm:cxn modelId="{2D8E1095-D8F6-490D-A6AC-A20A6BEECE58}" type="presOf" srcId="{B6B4B20F-BCE6-42F5-8208-936517828394}" destId="{222918FC-1F6C-4A96-A4B6-3EA2266D51D7}" srcOrd="0" destOrd="0" presId="urn:microsoft.com/office/officeart/2005/8/layout/pyramid2"/>
    <dgm:cxn modelId="{5B8E73BA-9528-464A-BF82-A03DEDB2C103}" srcId="{48FF0E1E-CF6C-4CAA-9625-97A927C3E850}" destId="{4407AD10-7ADD-4080-B798-72407F1B1DB0}" srcOrd="2" destOrd="0" parTransId="{3650EB0A-3AED-4729-84D0-06E6B44FB5EE}" sibTransId="{E85E068B-2F9E-4A1F-B226-BAFFD8D1959A}"/>
    <dgm:cxn modelId="{DECFDAEC-04FB-4EDE-8245-2EDE2F4BA18B}" type="presOf" srcId="{48FF0E1E-CF6C-4CAA-9625-97A927C3E850}" destId="{0CFF1F6D-7DD2-477C-B7DA-A537EC85983E}" srcOrd="0" destOrd="0" presId="urn:microsoft.com/office/officeart/2005/8/layout/pyramid2"/>
    <dgm:cxn modelId="{E381335D-2FD7-4FFD-AB03-CE1F8C18033D}" type="presParOf" srcId="{0CFF1F6D-7DD2-477C-B7DA-A537EC85983E}" destId="{A1BD0D20-98C9-4377-A9BC-6CCB79037B29}" srcOrd="0" destOrd="0" presId="urn:microsoft.com/office/officeart/2005/8/layout/pyramid2"/>
    <dgm:cxn modelId="{C0AAB3D2-8B1B-4976-A490-F82245F75A39}" type="presParOf" srcId="{0CFF1F6D-7DD2-477C-B7DA-A537EC85983E}" destId="{725711A9-A087-456C-86B3-A1C91B4F391E}" srcOrd="1" destOrd="0" presId="urn:microsoft.com/office/officeart/2005/8/layout/pyramid2"/>
    <dgm:cxn modelId="{86711EC9-BEC8-4B96-B37D-AF57E3F524ED}" type="presParOf" srcId="{725711A9-A087-456C-86B3-A1C91B4F391E}" destId="{222918FC-1F6C-4A96-A4B6-3EA2266D51D7}" srcOrd="0" destOrd="0" presId="urn:microsoft.com/office/officeart/2005/8/layout/pyramid2"/>
    <dgm:cxn modelId="{7F62EDD2-512A-44D4-A8CC-C60E7B8D1950}" type="presParOf" srcId="{725711A9-A087-456C-86B3-A1C91B4F391E}" destId="{151601FB-2C4D-402D-9AA6-36A45321B35F}" srcOrd="1" destOrd="0" presId="urn:microsoft.com/office/officeart/2005/8/layout/pyramid2"/>
    <dgm:cxn modelId="{EC4F5793-9690-4CB7-8DFD-3AC60F61EDD4}" type="presParOf" srcId="{725711A9-A087-456C-86B3-A1C91B4F391E}" destId="{AF15B62A-EE49-4AE2-B861-0EFC2001521A}" srcOrd="2" destOrd="0" presId="urn:microsoft.com/office/officeart/2005/8/layout/pyramid2"/>
    <dgm:cxn modelId="{1B2F4635-8B22-48E2-8849-F04FFABC82F2}" type="presParOf" srcId="{725711A9-A087-456C-86B3-A1C91B4F391E}" destId="{95FC608C-12EC-4397-983C-BFF2D5BB171E}" srcOrd="3" destOrd="0" presId="urn:microsoft.com/office/officeart/2005/8/layout/pyramid2"/>
    <dgm:cxn modelId="{7105AC69-265F-4B09-BFFC-3F3F2EF0241D}" type="presParOf" srcId="{725711A9-A087-456C-86B3-A1C91B4F391E}" destId="{058DCD4D-0E11-4126-A88B-F25D00466F8A}" srcOrd="4" destOrd="0" presId="urn:microsoft.com/office/officeart/2005/8/layout/pyramid2"/>
    <dgm:cxn modelId="{C850F6CC-7E8F-4ECD-906B-8FD0FDC55F20}" type="presParOf" srcId="{725711A9-A087-456C-86B3-A1C91B4F391E}" destId="{0AF1ED55-26A6-452C-8B47-B30B79DE128D}"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6F590F-DB99-49DD-8585-9C0EE07B4CB3}" type="doc">
      <dgm:prSet loTypeId="urn:microsoft.com/office/officeart/2005/8/layout/vList2" loCatId="list" qsTypeId="urn:microsoft.com/office/officeart/2005/8/quickstyle/simple5" qsCatId="simple" csTypeId="urn:microsoft.com/office/officeart/2005/8/colors/accent1_5" csCatId="accent1" phldr="1"/>
      <dgm:spPr/>
      <dgm:t>
        <a:bodyPr/>
        <a:lstStyle/>
        <a:p>
          <a:endParaRPr kumimoji="1" lang="ja-JP" altLang="en-US"/>
        </a:p>
      </dgm:t>
    </dgm:pt>
    <dgm:pt modelId="{3255A1E3-C5A5-4523-9A8A-D06000504932}">
      <dgm:prSet custT="1">
        <dgm:style>
          <a:lnRef idx="2">
            <a:schemeClr val="accent5"/>
          </a:lnRef>
          <a:fillRef idx="1">
            <a:schemeClr val="lt1"/>
          </a:fillRef>
          <a:effectRef idx="0">
            <a:schemeClr val="accent5"/>
          </a:effectRef>
          <a:fontRef idx="minor">
            <a:schemeClr val="dk1"/>
          </a:fontRef>
        </dgm:style>
      </dgm:prSet>
      <dgm:spPr>
        <a:ln w="19050">
          <a:solidFill>
            <a:srgbClr val="FF0000"/>
          </a:solidFill>
        </a:ln>
      </dgm:spPr>
      <dgm:t>
        <a:bodyPr/>
        <a:lstStyle/>
        <a:p>
          <a:r>
            <a:rPr kumimoji="1" lang="ja-JP" altLang="en-US" sz="1800" b="0" cap="none" spc="0" dirty="0">
              <a:ln w="0"/>
              <a:solidFill>
                <a:schemeClr val="tx1"/>
              </a:solidFill>
              <a:effectLst>
                <a:outerShdw blurRad="38100" dist="25400" dir="5400000" algn="ctr" rotWithShape="0">
                  <a:srgbClr val="6E747A">
                    <a:alpha val="43000"/>
                  </a:srgbClr>
                </a:outerShdw>
              </a:effectLst>
            </a:rPr>
            <a:t>イトーヨーカドーでは品質の良い品を常に適正価格で便利に購入することができる</a:t>
          </a:r>
          <a:endParaRPr lang="ja-JP" altLang="en-US" sz="1800" b="0" cap="none" spc="0" dirty="0">
            <a:ln w="0"/>
            <a:solidFill>
              <a:schemeClr val="tx1"/>
            </a:solidFill>
            <a:effectLst>
              <a:outerShdw blurRad="38100" dist="25400" dir="5400000" algn="ctr" rotWithShape="0">
                <a:srgbClr val="6E747A">
                  <a:alpha val="43000"/>
                </a:srgbClr>
              </a:outerShdw>
            </a:effectLst>
          </a:endParaRPr>
        </a:p>
      </dgm:t>
    </dgm:pt>
    <dgm:pt modelId="{45F30DD1-2C27-4A5E-8729-FF866995D0D6}" type="parTrans" cxnId="{B3320DFD-D07B-4DE5-9B55-06BB66B639E0}">
      <dgm:prSet/>
      <dgm:spPr/>
      <dgm:t>
        <a:bodyPr/>
        <a:lstStyle/>
        <a:p>
          <a:endParaRPr kumimoji="1" lang="ja-JP" altLang="en-US"/>
        </a:p>
      </dgm:t>
    </dgm:pt>
    <dgm:pt modelId="{FCBFB4E1-9B7C-4ABC-9692-832B69A6C9C6}" type="sibTrans" cxnId="{B3320DFD-D07B-4DE5-9B55-06BB66B639E0}">
      <dgm:prSet/>
      <dgm:spPr/>
      <dgm:t>
        <a:bodyPr/>
        <a:lstStyle/>
        <a:p>
          <a:endParaRPr kumimoji="1" lang="ja-JP" altLang="en-US"/>
        </a:p>
      </dgm:t>
    </dgm:pt>
    <dgm:pt modelId="{C3A4174E-D5EC-496A-A680-EF02283CF179}" type="pres">
      <dgm:prSet presAssocID="{B96F590F-DB99-49DD-8585-9C0EE07B4CB3}" presName="linear" presStyleCnt="0">
        <dgm:presLayoutVars>
          <dgm:animLvl val="lvl"/>
          <dgm:resizeHandles val="exact"/>
        </dgm:presLayoutVars>
      </dgm:prSet>
      <dgm:spPr/>
    </dgm:pt>
    <dgm:pt modelId="{717B8D8F-0E36-4F54-9C26-40791C55D03F}" type="pres">
      <dgm:prSet presAssocID="{3255A1E3-C5A5-4523-9A8A-D06000504932}" presName="parentText" presStyleLbl="node1" presStyleIdx="0" presStyleCnt="1" custLinFactNeighborX="131" custLinFactNeighborY="8538">
        <dgm:presLayoutVars>
          <dgm:chMax val="0"/>
          <dgm:bulletEnabled val="1"/>
        </dgm:presLayoutVars>
      </dgm:prSet>
      <dgm:spPr/>
    </dgm:pt>
  </dgm:ptLst>
  <dgm:cxnLst>
    <dgm:cxn modelId="{A8F8DC56-12F5-4332-9A5D-F063F40A3A5B}" type="presOf" srcId="{B96F590F-DB99-49DD-8585-9C0EE07B4CB3}" destId="{C3A4174E-D5EC-496A-A680-EF02283CF179}" srcOrd="0" destOrd="0" presId="urn:microsoft.com/office/officeart/2005/8/layout/vList2"/>
    <dgm:cxn modelId="{124EF9C3-1582-423A-BDD5-3FF8FFFB3483}" type="presOf" srcId="{3255A1E3-C5A5-4523-9A8A-D06000504932}" destId="{717B8D8F-0E36-4F54-9C26-40791C55D03F}" srcOrd="0" destOrd="0" presId="urn:microsoft.com/office/officeart/2005/8/layout/vList2"/>
    <dgm:cxn modelId="{B3320DFD-D07B-4DE5-9B55-06BB66B639E0}" srcId="{B96F590F-DB99-49DD-8585-9C0EE07B4CB3}" destId="{3255A1E3-C5A5-4523-9A8A-D06000504932}" srcOrd="0" destOrd="0" parTransId="{45F30DD1-2C27-4A5E-8729-FF866995D0D6}" sibTransId="{FCBFB4E1-9B7C-4ABC-9692-832B69A6C9C6}"/>
    <dgm:cxn modelId="{24726243-6464-409D-A21D-3C32DE251425}" type="presParOf" srcId="{C3A4174E-D5EC-496A-A680-EF02283CF179}" destId="{717B8D8F-0E36-4F54-9C26-40791C55D03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B6206F-8B78-450E-82F9-77037296C9C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kumimoji="1" lang="ja-JP" altLang="en-US"/>
        </a:p>
      </dgm:t>
    </dgm:pt>
    <dgm:pt modelId="{7A7C6B8E-8A88-4701-9C3D-02E0AA84C5AC}">
      <dgm:prSet custT="1"/>
      <dgm:spPr>
        <a:solidFill>
          <a:schemeClr val="bg1"/>
        </a:solidFill>
        <a:ln w="19050"/>
      </dgm:spPr>
      <dgm:t>
        <a:bodyPr/>
        <a:lstStyle/>
        <a:p>
          <a:r>
            <a:rPr kumimoji="1" lang="ja-JP" sz="1400" dirty="0">
              <a:latin typeface="+mn-ea"/>
              <a:ea typeface="+mn-ea"/>
            </a:rPr>
            <a:t>チラシによる特売から</a:t>
          </a:r>
          <a:br>
            <a:rPr kumimoji="1" lang="en-US" altLang="ja-JP" sz="1400" dirty="0">
              <a:latin typeface="+mn-ea"/>
              <a:ea typeface="+mn-ea"/>
            </a:rPr>
          </a:br>
          <a:r>
            <a:rPr kumimoji="1" lang="en-US" sz="1400" b="1" cap="none" spc="0" dirty="0">
              <a:ln w="0"/>
              <a:solidFill>
                <a:schemeClr val="tx1"/>
              </a:solidFill>
              <a:effectLst>
                <a:outerShdw blurRad="38100" dist="19050" dir="2700000" algn="tl" rotWithShape="0">
                  <a:schemeClr val="dk1">
                    <a:alpha val="40000"/>
                  </a:schemeClr>
                </a:outerShdw>
              </a:effectLst>
              <a:latin typeface="+mn-ea"/>
              <a:ea typeface="+mn-ea"/>
            </a:rPr>
            <a:t>EDLP</a:t>
          </a:r>
          <a:br>
            <a:rPr kumimoji="1" lang="en-US" sz="1400" b="1" cap="none" spc="0" dirty="0">
              <a:ln w="0"/>
              <a:solidFill>
                <a:schemeClr val="tx1"/>
              </a:solidFill>
              <a:effectLst>
                <a:outerShdw blurRad="38100" dist="19050" dir="2700000" algn="tl" rotWithShape="0">
                  <a:schemeClr val="dk1">
                    <a:alpha val="40000"/>
                  </a:schemeClr>
                </a:outerShdw>
              </a:effectLst>
              <a:latin typeface="+mn-ea"/>
              <a:ea typeface="+mn-ea"/>
            </a:rPr>
          </a:br>
          <a:r>
            <a:rPr kumimoji="1" lang="ja-JP" sz="1400" b="1" cap="none" spc="0" dirty="0">
              <a:ln w="0"/>
              <a:solidFill>
                <a:schemeClr val="tx1"/>
              </a:solidFill>
              <a:effectLst>
                <a:outerShdw blurRad="38100" dist="19050" dir="2700000" algn="tl" rotWithShape="0">
                  <a:schemeClr val="dk1">
                    <a:alpha val="40000"/>
                  </a:schemeClr>
                </a:outerShdw>
              </a:effectLst>
              <a:latin typeface="+mn-ea"/>
              <a:ea typeface="+mn-ea"/>
            </a:rPr>
            <a:t>（エブリデー・ロー・プライス</a:t>
          </a:r>
          <a:r>
            <a:rPr kumimoji="1" lang="ja-JP" sz="1400" b="0" cap="none" spc="0" dirty="0">
              <a:ln w="0"/>
              <a:solidFill>
                <a:schemeClr val="tx1"/>
              </a:solidFill>
              <a:effectLst>
                <a:outerShdw blurRad="38100" dist="19050" dir="2700000" algn="tl" rotWithShape="0">
                  <a:schemeClr val="dk1">
                    <a:alpha val="40000"/>
                  </a:schemeClr>
                </a:outerShdw>
              </a:effectLst>
              <a:latin typeface="+mn-ea"/>
              <a:ea typeface="+mn-ea"/>
            </a:rPr>
            <a:t>）</a:t>
          </a:r>
          <a:r>
            <a:rPr kumimoji="1" lang="ja-JP" sz="1400" dirty="0">
              <a:latin typeface="+mn-ea"/>
              <a:ea typeface="+mn-ea"/>
            </a:rPr>
            <a:t>政策に切り替え</a:t>
          </a:r>
          <a:endParaRPr lang="ja-JP" sz="1400" dirty="0">
            <a:latin typeface="+mn-ea"/>
            <a:ea typeface="+mn-ea"/>
          </a:endParaRPr>
        </a:p>
      </dgm:t>
    </dgm:pt>
    <dgm:pt modelId="{EE9A9158-C7B7-48B3-B2B3-02B1796F21B0}" type="parTrans" cxnId="{7999894C-8A5D-4D94-9D50-C085958FB5EB}">
      <dgm:prSet/>
      <dgm:spPr/>
      <dgm:t>
        <a:bodyPr/>
        <a:lstStyle/>
        <a:p>
          <a:endParaRPr kumimoji="1" lang="ja-JP" altLang="en-US"/>
        </a:p>
      </dgm:t>
    </dgm:pt>
    <dgm:pt modelId="{894FAAF4-FA01-42CF-834D-88F63CFFE620}" type="sibTrans" cxnId="{7999894C-8A5D-4D94-9D50-C085958FB5EB}">
      <dgm:prSet/>
      <dgm:spPr/>
      <dgm:t>
        <a:bodyPr/>
        <a:lstStyle/>
        <a:p>
          <a:endParaRPr kumimoji="1" lang="ja-JP" altLang="en-US"/>
        </a:p>
      </dgm:t>
    </dgm:pt>
    <dgm:pt modelId="{A327699E-72E7-4F7E-A101-575369328DA9}" type="pres">
      <dgm:prSet presAssocID="{D0B6206F-8B78-450E-82F9-77037296C9C5}" presName="linear" presStyleCnt="0">
        <dgm:presLayoutVars>
          <dgm:animLvl val="lvl"/>
          <dgm:resizeHandles val="exact"/>
        </dgm:presLayoutVars>
      </dgm:prSet>
      <dgm:spPr/>
    </dgm:pt>
    <dgm:pt modelId="{BA2F6EE9-9D03-4493-B4C8-F168047A8558}" type="pres">
      <dgm:prSet presAssocID="{7A7C6B8E-8A88-4701-9C3D-02E0AA84C5AC}" presName="parentText" presStyleLbl="node1" presStyleIdx="0" presStyleCnt="1" custScaleX="107309" custScaleY="285719" custLinFactNeighborX="1323" custLinFactNeighborY="21745">
        <dgm:presLayoutVars>
          <dgm:chMax val="0"/>
          <dgm:bulletEnabled val="1"/>
        </dgm:presLayoutVars>
      </dgm:prSet>
      <dgm:spPr/>
    </dgm:pt>
  </dgm:ptLst>
  <dgm:cxnLst>
    <dgm:cxn modelId="{8687A41D-A554-4035-A83C-93B8FFB8B69B}" type="presOf" srcId="{7A7C6B8E-8A88-4701-9C3D-02E0AA84C5AC}" destId="{BA2F6EE9-9D03-4493-B4C8-F168047A8558}" srcOrd="0" destOrd="0" presId="urn:microsoft.com/office/officeart/2005/8/layout/vList2"/>
    <dgm:cxn modelId="{AB26CC49-B166-4190-B999-40CBA14B7350}" type="presOf" srcId="{D0B6206F-8B78-450E-82F9-77037296C9C5}" destId="{A327699E-72E7-4F7E-A101-575369328DA9}" srcOrd="0" destOrd="0" presId="urn:microsoft.com/office/officeart/2005/8/layout/vList2"/>
    <dgm:cxn modelId="{7999894C-8A5D-4D94-9D50-C085958FB5EB}" srcId="{D0B6206F-8B78-450E-82F9-77037296C9C5}" destId="{7A7C6B8E-8A88-4701-9C3D-02E0AA84C5AC}" srcOrd="0" destOrd="0" parTransId="{EE9A9158-C7B7-48B3-B2B3-02B1796F21B0}" sibTransId="{894FAAF4-FA01-42CF-834D-88F63CFFE620}"/>
    <dgm:cxn modelId="{0424CBEB-2D42-4578-A6B5-51D281D6BDD4}" type="presParOf" srcId="{A327699E-72E7-4F7E-A101-575369328DA9}" destId="{BA2F6EE9-9D03-4493-B4C8-F168047A8558}" srcOrd="0" destOrd="0" presId="urn:microsoft.com/office/officeart/2005/8/layout/vList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DF36BA-91B9-4C0B-A7F4-756B3515CCA4}"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kumimoji="1" lang="ja-JP" altLang="en-US"/>
        </a:p>
      </dgm:t>
    </dgm:pt>
    <dgm:pt modelId="{672CCCD7-5692-4E4F-891F-C63EE1D28647}">
      <dgm:prSet custT="1"/>
      <dgm:spPr>
        <a:solidFill>
          <a:schemeClr val="bg1"/>
        </a:solidFill>
        <a:ln>
          <a:solidFill>
            <a:srgbClr val="FF0000"/>
          </a:solidFill>
        </a:ln>
      </dgm:spPr>
      <dgm:t>
        <a:bodyPr/>
        <a:lstStyle/>
        <a:p>
          <a:r>
            <a:rPr kumimoji="1" lang="ja-JP" altLang="en-US" sz="1400" dirty="0"/>
            <a:t>お客さまから信頼される品揃えと価格を常に提案</a:t>
          </a:r>
          <a:endParaRPr lang="ja-JP" altLang="en-US" sz="1400" dirty="0"/>
        </a:p>
      </dgm:t>
    </dgm:pt>
    <dgm:pt modelId="{77D35B78-5F46-4403-92DD-06130363C719}" type="parTrans" cxnId="{F53D68B5-F836-4A03-AE63-0E7489BA2325}">
      <dgm:prSet/>
      <dgm:spPr/>
      <dgm:t>
        <a:bodyPr/>
        <a:lstStyle/>
        <a:p>
          <a:endParaRPr kumimoji="1" lang="ja-JP" altLang="en-US"/>
        </a:p>
      </dgm:t>
    </dgm:pt>
    <dgm:pt modelId="{35507724-B966-411B-AC89-0C92D074C20E}" type="sibTrans" cxnId="{F53D68B5-F836-4A03-AE63-0E7489BA2325}">
      <dgm:prSet/>
      <dgm:spPr/>
      <dgm:t>
        <a:bodyPr/>
        <a:lstStyle/>
        <a:p>
          <a:endParaRPr kumimoji="1" lang="ja-JP" altLang="en-US"/>
        </a:p>
      </dgm:t>
    </dgm:pt>
    <dgm:pt modelId="{51E32919-2591-4FCF-B4DE-49AF2A2178DD}" type="pres">
      <dgm:prSet presAssocID="{48DF36BA-91B9-4C0B-A7F4-756B3515CCA4}" presName="linear" presStyleCnt="0">
        <dgm:presLayoutVars>
          <dgm:animLvl val="lvl"/>
          <dgm:resizeHandles val="exact"/>
        </dgm:presLayoutVars>
      </dgm:prSet>
      <dgm:spPr/>
    </dgm:pt>
    <dgm:pt modelId="{E33AC72B-7870-443E-9B82-9C4388CBB3C2}" type="pres">
      <dgm:prSet presAssocID="{672CCCD7-5692-4E4F-891F-C63EE1D28647}" presName="parentText" presStyleLbl="node1" presStyleIdx="0" presStyleCnt="1" custScaleX="88513" custScaleY="103820" custLinFactNeighborX="20616" custLinFactNeighborY="88312">
        <dgm:presLayoutVars>
          <dgm:chMax val="0"/>
          <dgm:bulletEnabled val="1"/>
        </dgm:presLayoutVars>
      </dgm:prSet>
      <dgm:spPr/>
    </dgm:pt>
  </dgm:ptLst>
  <dgm:cxnLst>
    <dgm:cxn modelId="{89DBB018-5350-4D00-AE39-28F46FF28AF9}" type="presOf" srcId="{672CCCD7-5692-4E4F-891F-C63EE1D28647}" destId="{E33AC72B-7870-443E-9B82-9C4388CBB3C2}" srcOrd="0" destOrd="0" presId="urn:microsoft.com/office/officeart/2005/8/layout/vList2"/>
    <dgm:cxn modelId="{F53D68B5-F836-4A03-AE63-0E7489BA2325}" srcId="{48DF36BA-91B9-4C0B-A7F4-756B3515CCA4}" destId="{672CCCD7-5692-4E4F-891F-C63EE1D28647}" srcOrd="0" destOrd="0" parTransId="{77D35B78-5F46-4403-92DD-06130363C719}" sibTransId="{35507724-B966-411B-AC89-0C92D074C20E}"/>
    <dgm:cxn modelId="{D8CC4DE9-1DB4-4396-9456-1DD3E56315A6}" type="presOf" srcId="{48DF36BA-91B9-4C0B-A7F4-756B3515CCA4}" destId="{51E32919-2591-4FCF-B4DE-49AF2A2178DD}" srcOrd="0" destOrd="0" presId="urn:microsoft.com/office/officeart/2005/8/layout/vList2"/>
    <dgm:cxn modelId="{79B7FEE6-524A-4402-B2CD-83AF6824C463}" type="presParOf" srcId="{51E32919-2591-4FCF-B4DE-49AF2A2178DD}" destId="{E33AC72B-7870-443E-9B82-9C4388CBB3C2}"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58BD2-AEB4-426F-BE92-FE0164C30B9E}">
      <dsp:nvSpPr>
        <dsp:cNvPr id="0" name=""/>
        <dsp:cNvSpPr/>
      </dsp:nvSpPr>
      <dsp:spPr>
        <a:xfrm>
          <a:off x="0" y="370"/>
          <a:ext cx="8167036" cy="361408"/>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altLang="en-US" sz="1600" b="0" kern="1200" cap="none" spc="0" dirty="0">
              <a:ln w="0"/>
              <a:solidFill>
                <a:schemeClr val="tx1"/>
              </a:solidFill>
              <a:effectLst>
                <a:outerShdw blurRad="38100" dist="19050" dir="2700000" algn="tl" rotWithShape="0">
                  <a:schemeClr val="dk1">
                    <a:alpha val="40000"/>
                  </a:schemeClr>
                </a:outerShdw>
              </a:effectLst>
            </a:rPr>
            <a:t>①私たちは，お客様に信頼される，誠実な企業でありたい</a:t>
          </a:r>
          <a:endParaRPr lang="ja-JP" altLang="en-US" sz="1600" b="0" kern="1200" cap="none" spc="0" dirty="0">
            <a:ln w="0"/>
            <a:solidFill>
              <a:schemeClr val="tx1"/>
            </a:solidFill>
            <a:effectLst>
              <a:outerShdw blurRad="38100" dist="19050" dir="2700000" algn="tl" rotWithShape="0">
                <a:schemeClr val="dk1">
                  <a:alpha val="40000"/>
                </a:schemeClr>
              </a:outerShdw>
            </a:effectLst>
          </a:endParaRPr>
        </a:p>
      </dsp:txBody>
      <dsp:txXfrm>
        <a:off x="17642" y="18012"/>
        <a:ext cx="8131752" cy="326124"/>
      </dsp:txXfrm>
    </dsp:sp>
    <dsp:sp modelId="{B5CD4180-8BD4-4BEE-B1E4-2072ED39D47C}">
      <dsp:nvSpPr>
        <dsp:cNvPr id="0" name=""/>
        <dsp:cNvSpPr/>
      </dsp:nvSpPr>
      <dsp:spPr>
        <a:xfrm>
          <a:off x="0" y="371243"/>
          <a:ext cx="8167036" cy="361408"/>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altLang="en-US" sz="1600" b="0" kern="1200" cap="none" spc="0" dirty="0">
              <a:ln w="0"/>
              <a:solidFill>
                <a:schemeClr val="tx1"/>
              </a:solidFill>
              <a:effectLst>
                <a:outerShdw blurRad="38100" dist="19050" dir="2700000" algn="tl" rotWithShape="0">
                  <a:schemeClr val="dk1">
                    <a:alpha val="40000"/>
                  </a:schemeClr>
                </a:outerShdw>
              </a:effectLst>
            </a:rPr>
            <a:t>②私たちは，取引先，株主，地域社会に信頼される，誠実な企業でありたい</a:t>
          </a:r>
          <a:endParaRPr lang="ja-JP" altLang="en-US" sz="1600" b="0" kern="1200" cap="none" spc="0" dirty="0">
            <a:ln w="0"/>
            <a:solidFill>
              <a:schemeClr val="tx1"/>
            </a:solidFill>
            <a:effectLst>
              <a:outerShdw blurRad="38100" dist="19050" dir="2700000" algn="tl" rotWithShape="0">
                <a:schemeClr val="dk1">
                  <a:alpha val="40000"/>
                </a:schemeClr>
              </a:outerShdw>
            </a:effectLst>
          </a:endParaRPr>
        </a:p>
      </dsp:txBody>
      <dsp:txXfrm>
        <a:off x="17642" y="388885"/>
        <a:ext cx="8131752" cy="326124"/>
      </dsp:txXfrm>
    </dsp:sp>
    <dsp:sp modelId="{C4ED5C2C-1167-44D9-AEF5-1B9AB91E46A8}">
      <dsp:nvSpPr>
        <dsp:cNvPr id="0" name=""/>
        <dsp:cNvSpPr/>
      </dsp:nvSpPr>
      <dsp:spPr>
        <a:xfrm>
          <a:off x="0" y="742487"/>
          <a:ext cx="8167036" cy="361408"/>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altLang="en-US" sz="1600" b="0" kern="1200" cap="none" spc="0" dirty="0">
              <a:ln w="0"/>
              <a:solidFill>
                <a:schemeClr val="tx1"/>
              </a:solidFill>
              <a:effectLst>
                <a:outerShdw blurRad="38100" dist="19050" dir="2700000" algn="tl" rotWithShape="0">
                  <a:schemeClr val="dk1">
                    <a:alpha val="40000"/>
                  </a:schemeClr>
                </a:outerShdw>
              </a:effectLst>
            </a:rPr>
            <a:t>③私たちは，社 員に信頼される，誠実な企業でありたい</a:t>
          </a:r>
          <a:endParaRPr lang="ja-JP" altLang="en-US" sz="1600" b="0" kern="1200" cap="none" spc="0" dirty="0">
            <a:ln w="0"/>
            <a:solidFill>
              <a:schemeClr val="tx1"/>
            </a:solidFill>
            <a:effectLst>
              <a:outerShdw blurRad="38100" dist="19050" dir="2700000" algn="tl" rotWithShape="0">
                <a:schemeClr val="dk1">
                  <a:alpha val="40000"/>
                </a:schemeClr>
              </a:outerShdw>
            </a:effectLst>
          </a:endParaRPr>
        </a:p>
      </dsp:txBody>
      <dsp:txXfrm>
        <a:off x="17642" y="760129"/>
        <a:ext cx="8131752" cy="3261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1DEA5-AE19-4658-A67D-FCE1BC767888}">
      <dsp:nvSpPr>
        <dsp:cNvPr id="0" name=""/>
        <dsp:cNvSpPr/>
      </dsp:nvSpPr>
      <dsp:spPr>
        <a:xfrm>
          <a:off x="2434828" y="401"/>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solidFill>
                <a:schemeClr val="tx1"/>
              </a:solidFill>
            </a:rPr>
            <a:t>生産者の顔が見える食品</a:t>
          </a:r>
        </a:p>
      </dsp:txBody>
      <dsp:txXfrm>
        <a:off x="2614422" y="179995"/>
        <a:ext cx="867155" cy="867155"/>
      </dsp:txXfrm>
    </dsp:sp>
    <dsp:sp modelId="{56CC8C4D-1C20-4130-9535-2E708190B32B}">
      <dsp:nvSpPr>
        <dsp:cNvPr id="0" name=""/>
        <dsp:cNvSpPr/>
      </dsp:nvSpPr>
      <dsp:spPr>
        <a:xfrm rot="2155773">
          <a:off x="3620398" y="935527"/>
          <a:ext cx="314910"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3629385" y="990587"/>
        <a:ext cx="220437" cy="248335"/>
      </dsp:txXfrm>
    </dsp:sp>
    <dsp:sp modelId="{53799ED9-C5C8-42D5-973C-8D8040F25F90}">
      <dsp:nvSpPr>
        <dsp:cNvPr id="0" name=""/>
        <dsp:cNvSpPr/>
      </dsp:nvSpPr>
      <dsp:spPr>
        <a:xfrm>
          <a:off x="3908969" y="1068660"/>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solidFill>
                <a:schemeClr val="tx1"/>
              </a:solidFill>
            </a:rPr>
            <a:t>適正価格を</a:t>
          </a:r>
          <a:br>
            <a:rPr kumimoji="1" lang="en-US" altLang="ja-JP" sz="1100" kern="1200" dirty="0">
              <a:solidFill>
                <a:schemeClr val="tx1"/>
              </a:solidFill>
            </a:rPr>
          </a:br>
          <a:r>
            <a:rPr kumimoji="1" lang="ja-JP" altLang="en-US" sz="1100" kern="1200" dirty="0">
              <a:solidFill>
                <a:schemeClr val="tx1"/>
              </a:solidFill>
            </a:rPr>
            <a:t>意識</a:t>
          </a:r>
        </a:p>
      </dsp:txBody>
      <dsp:txXfrm>
        <a:off x="4088563" y="1248254"/>
        <a:ext cx="867155" cy="867155"/>
      </dsp:txXfrm>
    </dsp:sp>
    <dsp:sp modelId="{E1F04FC1-EB15-467B-8DF0-C1ED0368E5FA}">
      <dsp:nvSpPr>
        <dsp:cNvPr id="0" name=""/>
        <dsp:cNvSpPr/>
      </dsp:nvSpPr>
      <dsp:spPr>
        <a:xfrm rot="6595893">
          <a:off x="4044607" y="2335817"/>
          <a:ext cx="330690"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rot="10800000">
        <a:off x="4111120" y="2371963"/>
        <a:ext cx="231483" cy="248335"/>
      </dsp:txXfrm>
    </dsp:sp>
    <dsp:sp modelId="{A16BB040-74FA-4B3E-B2F7-5A5C933D1D43}">
      <dsp:nvSpPr>
        <dsp:cNvPr id="0" name=""/>
        <dsp:cNvSpPr/>
      </dsp:nvSpPr>
      <dsp:spPr>
        <a:xfrm>
          <a:off x="3278211" y="2808117"/>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solidFill>
                <a:schemeClr val="tx1"/>
              </a:solidFill>
            </a:rPr>
            <a:t>立地の優位性</a:t>
          </a:r>
        </a:p>
      </dsp:txBody>
      <dsp:txXfrm>
        <a:off x="3457805" y="2987711"/>
        <a:ext cx="867155" cy="867155"/>
      </dsp:txXfrm>
    </dsp:sp>
    <dsp:sp modelId="{800045A7-1383-4E96-8D0E-62E517A2C76A}">
      <dsp:nvSpPr>
        <dsp:cNvPr id="0" name=""/>
        <dsp:cNvSpPr/>
      </dsp:nvSpPr>
      <dsp:spPr>
        <a:xfrm rot="10743258">
          <a:off x="2874058" y="3228779"/>
          <a:ext cx="285685"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rot="10800000">
        <a:off x="2959757" y="3310850"/>
        <a:ext cx="199980" cy="248335"/>
      </dsp:txXfrm>
    </dsp:sp>
    <dsp:sp modelId="{1E0A4B53-BD47-415F-A247-9A169B693798}">
      <dsp:nvSpPr>
        <dsp:cNvPr id="0" name=""/>
        <dsp:cNvSpPr/>
      </dsp:nvSpPr>
      <dsp:spPr>
        <a:xfrm>
          <a:off x="1513078" y="2837255"/>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solidFill>
                <a:schemeClr val="tx1"/>
              </a:solidFill>
            </a:rPr>
            <a:t>ワンストップで買い物が</a:t>
          </a:r>
          <a:br>
            <a:rPr kumimoji="1" lang="en-US" altLang="ja-JP" sz="1100" kern="1200" dirty="0">
              <a:solidFill>
                <a:schemeClr val="tx1"/>
              </a:solidFill>
            </a:rPr>
          </a:br>
          <a:r>
            <a:rPr kumimoji="1" lang="ja-JP" altLang="en-US" sz="1100" kern="1200" dirty="0">
              <a:solidFill>
                <a:schemeClr val="tx1"/>
              </a:solidFill>
            </a:rPr>
            <a:t>できる</a:t>
          </a:r>
        </a:p>
      </dsp:txBody>
      <dsp:txXfrm>
        <a:off x="1692672" y="3016849"/>
        <a:ext cx="867155" cy="867155"/>
      </dsp:txXfrm>
    </dsp:sp>
    <dsp:sp modelId="{54169A2C-EFD0-4606-99A2-74443F582D50}">
      <dsp:nvSpPr>
        <dsp:cNvPr id="0" name=""/>
        <dsp:cNvSpPr/>
      </dsp:nvSpPr>
      <dsp:spPr>
        <a:xfrm rot="15120000">
          <a:off x="1680728" y="2375649"/>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rot="10800000">
        <a:off x="1744954" y="2505090"/>
        <a:ext cx="228964" cy="248335"/>
      </dsp:txXfrm>
    </dsp:sp>
    <dsp:sp modelId="{F18EE19C-1426-4FF4-A4EE-DBBB7712817D}">
      <dsp:nvSpPr>
        <dsp:cNvPr id="0" name=""/>
        <dsp:cNvSpPr/>
      </dsp:nvSpPr>
      <dsp:spPr>
        <a:xfrm>
          <a:off x="943405" y="1083982"/>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solidFill>
                <a:schemeClr val="tx1"/>
              </a:solidFill>
            </a:rPr>
            <a:t>プライベートブランド</a:t>
          </a:r>
          <a:br>
            <a:rPr kumimoji="1" lang="en-US" altLang="ja-JP" sz="1100" kern="1200" dirty="0">
              <a:solidFill>
                <a:schemeClr val="tx1"/>
              </a:solidFill>
            </a:rPr>
          </a:br>
          <a:r>
            <a:rPr kumimoji="1" lang="ja-JP" altLang="en-US" sz="1100" kern="1200" dirty="0">
              <a:solidFill>
                <a:schemeClr val="tx1"/>
              </a:solidFill>
            </a:rPr>
            <a:t>の充実</a:t>
          </a:r>
        </a:p>
      </dsp:txBody>
      <dsp:txXfrm>
        <a:off x="1122999" y="1263576"/>
        <a:ext cx="867155" cy="867155"/>
      </dsp:txXfrm>
    </dsp:sp>
    <dsp:sp modelId="{FB52D76F-4502-4F21-BF77-FF9EDB0CBD46}">
      <dsp:nvSpPr>
        <dsp:cNvPr id="0" name=""/>
        <dsp:cNvSpPr/>
      </dsp:nvSpPr>
      <dsp:spPr>
        <a:xfrm rot="19440000">
          <a:off x="2131253" y="953859"/>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2140623" y="1065476"/>
        <a:ext cx="228964" cy="2483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3AA0E-DCFF-4C77-9680-F848872DCD0F}">
      <dsp:nvSpPr>
        <dsp:cNvPr id="0" name=""/>
        <dsp:cNvSpPr/>
      </dsp:nvSpPr>
      <dsp:spPr>
        <a:xfrm>
          <a:off x="0" y="24339"/>
          <a:ext cx="8684856" cy="823067"/>
        </a:xfrm>
        <a:prstGeom prst="roundRect">
          <a:avLst/>
        </a:prstGeom>
        <a:solidFill>
          <a:schemeClr val="lt1"/>
        </a:solidFill>
        <a:ln w="12700" cap="flat" cmpd="sng" algn="ctr">
          <a:solidFill>
            <a:schemeClr val="accent5"/>
          </a:solidFill>
          <a:prstDash val="solid"/>
          <a:miter lim="800000"/>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b="0" kern="1200" cap="none" spc="0" dirty="0">
              <a:ln w="0"/>
              <a:solidFill>
                <a:schemeClr val="tx1"/>
              </a:solidFill>
              <a:effectLst>
                <a:outerShdw blurRad="38100" dist="19050" dir="2700000" algn="tl" rotWithShape="0">
                  <a:schemeClr val="dk1">
                    <a:alpha val="40000"/>
                  </a:schemeClr>
                </a:outerShdw>
              </a:effectLst>
            </a:rPr>
            <a:t>スーパーに興味のない若者やありきたりのスーパーに飽きている利用者の需要</a:t>
          </a:r>
          <a:br>
            <a:rPr kumimoji="1" lang="en-US" altLang="ja-JP" sz="1800" b="0" kern="1200" cap="none" spc="0" dirty="0">
              <a:ln w="0"/>
              <a:solidFill>
                <a:schemeClr val="tx1"/>
              </a:solidFill>
              <a:effectLst>
                <a:outerShdw blurRad="38100" dist="19050" dir="2700000" algn="tl" rotWithShape="0">
                  <a:schemeClr val="dk1">
                    <a:alpha val="40000"/>
                  </a:schemeClr>
                </a:outerShdw>
              </a:effectLst>
            </a:rPr>
          </a:br>
          <a:r>
            <a:rPr kumimoji="1" lang="ja-JP" altLang="en-US" sz="1800" b="0" kern="1200" cap="none" spc="0" dirty="0">
              <a:ln w="0"/>
              <a:solidFill>
                <a:schemeClr val="tx1"/>
              </a:solidFill>
              <a:effectLst>
                <a:outerShdw blurRad="38100" dist="19050" dir="2700000" algn="tl" rotWithShape="0">
                  <a:schemeClr val="dk1">
                    <a:alpha val="40000"/>
                  </a:schemeClr>
                </a:outerShdw>
              </a:effectLst>
            </a:rPr>
            <a:t>サラリーマン客層への価値提供</a:t>
          </a:r>
          <a:endParaRPr lang="ja-JP" altLang="en-US" sz="1800" b="0" kern="1200" cap="none" spc="0" dirty="0">
            <a:ln w="0"/>
            <a:solidFill>
              <a:schemeClr val="tx1"/>
            </a:solidFill>
            <a:effectLst>
              <a:outerShdw blurRad="38100" dist="19050" dir="2700000" algn="tl" rotWithShape="0">
                <a:schemeClr val="dk1">
                  <a:alpha val="40000"/>
                </a:schemeClr>
              </a:outerShdw>
            </a:effectLst>
          </a:endParaRPr>
        </a:p>
      </dsp:txBody>
      <dsp:txXfrm>
        <a:off x="40179" y="64518"/>
        <a:ext cx="8604498" cy="742709"/>
      </dsp:txXfrm>
    </dsp:sp>
    <dsp:sp modelId="{2788C641-6891-42C5-8E08-EE73762F100E}">
      <dsp:nvSpPr>
        <dsp:cNvPr id="0" name=""/>
        <dsp:cNvSpPr/>
      </dsp:nvSpPr>
      <dsp:spPr>
        <a:xfrm>
          <a:off x="0" y="820165"/>
          <a:ext cx="8684856" cy="823067"/>
        </a:xfrm>
        <a:prstGeom prst="roundRect">
          <a:avLst/>
        </a:prstGeom>
        <a:solidFill>
          <a:schemeClr val="lt1"/>
        </a:solidFill>
        <a:ln w="12700" cap="flat" cmpd="sng" algn="ctr">
          <a:solidFill>
            <a:schemeClr val="accent5"/>
          </a:solidFill>
          <a:prstDash val="solid"/>
          <a:miter lim="800000"/>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en-US" sz="1800" b="0" kern="1200" cap="none" spc="0" dirty="0">
              <a:ln w="0"/>
              <a:solidFill>
                <a:schemeClr val="tx1"/>
              </a:solidFill>
              <a:effectLst>
                <a:outerShdw blurRad="38100" dist="19050" dir="2700000" algn="tl" rotWithShape="0">
                  <a:schemeClr val="dk1">
                    <a:alpha val="40000"/>
                  </a:schemeClr>
                </a:outerShdw>
              </a:effectLst>
            </a:rPr>
            <a:t>SNS</a:t>
          </a:r>
          <a:r>
            <a:rPr kumimoji="1" lang="ja-JP" sz="1800" b="0" kern="1200" cap="none" spc="0" dirty="0">
              <a:ln w="0"/>
              <a:solidFill>
                <a:schemeClr val="tx1"/>
              </a:solidFill>
              <a:effectLst>
                <a:outerShdw blurRad="38100" dist="19050" dir="2700000" algn="tl" rotWithShape="0">
                  <a:schemeClr val="dk1">
                    <a:alpha val="40000"/>
                  </a:schemeClr>
                </a:outerShdw>
              </a:effectLst>
            </a:rPr>
            <a:t>利用者が興味をもつ情報の提供</a:t>
          </a:r>
          <a:r>
            <a:rPr kumimoji="1" lang="ja-JP" altLang="en-US" sz="1800" b="0" kern="1200" cap="none" spc="0" dirty="0">
              <a:ln w="0"/>
              <a:solidFill>
                <a:schemeClr val="tx1"/>
              </a:solidFill>
              <a:effectLst>
                <a:outerShdw blurRad="38100" dist="19050" dir="2700000" algn="tl" rotWithShape="0">
                  <a:schemeClr val="dk1">
                    <a:alpha val="40000"/>
                  </a:schemeClr>
                </a:outerShdw>
              </a:effectLst>
            </a:rPr>
            <a:t>・ユーザーとのコンタクトの場を提供</a:t>
          </a:r>
          <a:endParaRPr lang="ja-JP" sz="1800" b="0" kern="1200" cap="none" spc="0" dirty="0">
            <a:ln w="0"/>
            <a:solidFill>
              <a:schemeClr val="tx1"/>
            </a:solidFill>
            <a:effectLst>
              <a:outerShdw blurRad="38100" dist="19050" dir="2700000" algn="tl" rotWithShape="0">
                <a:schemeClr val="dk1">
                  <a:alpha val="40000"/>
                </a:schemeClr>
              </a:outerShdw>
            </a:effectLst>
          </a:endParaRPr>
        </a:p>
      </dsp:txBody>
      <dsp:txXfrm>
        <a:off x="40179" y="860344"/>
        <a:ext cx="8604498" cy="742709"/>
      </dsp:txXfrm>
    </dsp:sp>
    <dsp:sp modelId="{637C71B0-FA40-4CFB-B489-0683458300F0}">
      <dsp:nvSpPr>
        <dsp:cNvPr id="0" name=""/>
        <dsp:cNvSpPr/>
      </dsp:nvSpPr>
      <dsp:spPr>
        <a:xfrm>
          <a:off x="0" y="1609287"/>
          <a:ext cx="8684856" cy="823067"/>
        </a:xfrm>
        <a:prstGeom prst="roundRect">
          <a:avLst/>
        </a:prstGeom>
        <a:solidFill>
          <a:schemeClr val="lt1"/>
        </a:solidFill>
        <a:ln w="12700" cap="flat" cmpd="sng" algn="ctr">
          <a:solidFill>
            <a:schemeClr val="accent5"/>
          </a:solidFill>
          <a:prstDash val="solid"/>
          <a:miter lim="800000"/>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b="0" kern="1200" cap="none" spc="0" dirty="0">
              <a:ln w="0"/>
              <a:solidFill>
                <a:schemeClr val="tx1"/>
              </a:solidFill>
              <a:effectLst>
                <a:outerShdw blurRad="38100" dist="19050" dir="2700000" algn="tl" rotWithShape="0">
                  <a:schemeClr val="dk1">
                    <a:alpha val="40000"/>
                  </a:schemeClr>
                </a:outerShdw>
              </a:effectLst>
              <a:latin typeface="+mn-ea"/>
              <a:ea typeface="+mn-ea"/>
            </a:rPr>
            <a:t>非常に高い価格競争力と自社農場からの生産物を利用した健康的食材の提供</a:t>
          </a:r>
          <a:endParaRPr lang="ja-JP" altLang="en-US" sz="1800" b="0" kern="1200" cap="none" spc="0" dirty="0">
            <a:ln w="0"/>
            <a:solidFill>
              <a:schemeClr val="tx1"/>
            </a:solidFill>
            <a:effectLst>
              <a:outerShdw blurRad="38100" dist="19050" dir="2700000" algn="tl" rotWithShape="0">
                <a:schemeClr val="dk1">
                  <a:alpha val="40000"/>
                </a:schemeClr>
              </a:outerShdw>
            </a:effectLst>
            <a:latin typeface="+mn-ea"/>
            <a:ea typeface="+mn-ea"/>
          </a:endParaRPr>
        </a:p>
      </dsp:txBody>
      <dsp:txXfrm>
        <a:off x="40179" y="1649466"/>
        <a:ext cx="8604498" cy="7427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1F370-CB5A-4C4F-92A0-7279893031A5}">
      <dsp:nvSpPr>
        <dsp:cNvPr id="0" name=""/>
        <dsp:cNvSpPr/>
      </dsp:nvSpPr>
      <dsp:spPr>
        <a:xfrm>
          <a:off x="0" y="348329"/>
          <a:ext cx="3912532" cy="1863225"/>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sz="1400" kern="1200" dirty="0">
              <a:latin typeface="+mn-ea"/>
              <a:ea typeface="+mn-ea"/>
            </a:rPr>
            <a:t>営業損失が続いていたライフスタイル事業（衣料・住関連）は肌着・ヘルス</a:t>
          </a:r>
          <a:r>
            <a:rPr kumimoji="1" lang="en-US" sz="1400" kern="1200" dirty="0">
              <a:latin typeface="+mn-ea"/>
              <a:ea typeface="+mn-ea"/>
            </a:rPr>
            <a:t>&amp;</a:t>
          </a:r>
          <a:r>
            <a:rPr kumimoji="1" lang="ja-JP" sz="1400" kern="1200" dirty="0">
              <a:latin typeface="+mn-ea"/>
              <a:ea typeface="+mn-ea"/>
            </a:rPr>
            <a:t>ビューティにとどめ衣料・服飾・住関連はテナント化、売場面積を</a:t>
          </a:r>
          <a:r>
            <a:rPr kumimoji="1" lang="en-US" sz="1400" kern="1200" dirty="0">
              <a:latin typeface="+mn-ea"/>
              <a:ea typeface="+mn-ea"/>
            </a:rPr>
            <a:t>18</a:t>
          </a:r>
          <a:r>
            <a:rPr kumimoji="1" lang="ja-JP" sz="1400" kern="1200" dirty="0">
              <a:latin typeface="+mn-ea"/>
              <a:ea typeface="+mn-ea"/>
            </a:rPr>
            <a:t>年度比</a:t>
          </a:r>
          <a:r>
            <a:rPr kumimoji="1" lang="en-US" sz="1400" kern="1200" dirty="0">
              <a:latin typeface="+mn-ea"/>
              <a:ea typeface="+mn-ea"/>
            </a:rPr>
            <a:t>50%</a:t>
          </a:r>
          <a:r>
            <a:rPr kumimoji="1" lang="ja-JP" sz="1400" kern="1200" dirty="0">
              <a:latin typeface="+mn-ea"/>
              <a:ea typeface="+mn-ea"/>
            </a:rPr>
            <a:t>に縮小する施策を打ち出した</a:t>
          </a:r>
          <a:endParaRPr lang="ja-JP" sz="1400" kern="1200" dirty="0">
            <a:latin typeface="+mn-ea"/>
            <a:ea typeface="+mn-ea"/>
          </a:endParaRPr>
        </a:p>
      </dsp:txBody>
      <dsp:txXfrm>
        <a:off x="90955" y="439284"/>
        <a:ext cx="3730622" cy="16813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F7D4D-F202-44C7-9FE4-EA035EC3EA7B}">
      <dsp:nvSpPr>
        <dsp:cNvPr id="0" name=""/>
        <dsp:cNvSpPr/>
      </dsp:nvSpPr>
      <dsp:spPr>
        <a:xfrm>
          <a:off x="0" y="233513"/>
          <a:ext cx="3912532" cy="2577063"/>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en-US" sz="1400" kern="1200" dirty="0">
              <a:latin typeface="+mn-ea"/>
              <a:ea typeface="+mn-ea"/>
            </a:rPr>
            <a:t>2000</a:t>
          </a:r>
          <a:r>
            <a:rPr kumimoji="1" lang="ja-JP" sz="1400" kern="1200" dirty="0">
              <a:latin typeface="+mn-ea"/>
              <a:ea typeface="+mn-ea"/>
            </a:rPr>
            <a:t>年代に売上は</a:t>
          </a:r>
          <a:r>
            <a:rPr kumimoji="1" lang="en-US" sz="1400" kern="1200" dirty="0">
              <a:latin typeface="+mn-ea"/>
              <a:ea typeface="+mn-ea"/>
            </a:rPr>
            <a:t>1</a:t>
          </a:r>
          <a:r>
            <a:rPr kumimoji="1" lang="ja-JP" sz="1400" kern="1200" dirty="0">
              <a:latin typeface="+mn-ea"/>
              <a:ea typeface="+mn-ea"/>
            </a:rPr>
            <a:t>兆</a:t>
          </a:r>
          <a:r>
            <a:rPr kumimoji="1" lang="en-US" sz="1400" kern="1200" dirty="0">
              <a:latin typeface="+mn-ea"/>
              <a:ea typeface="+mn-ea"/>
            </a:rPr>
            <a:t>5000</a:t>
          </a:r>
          <a:r>
            <a:rPr kumimoji="1" lang="ja-JP" sz="1400" kern="1200" dirty="0">
              <a:latin typeface="+mn-ea"/>
              <a:ea typeface="+mn-ea"/>
            </a:rPr>
            <a:t>億円規模で頭打ちになり、</a:t>
          </a:r>
          <a:r>
            <a:rPr kumimoji="1" lang="en-US" sz="1400" kern="1200" dirty="0">
              <a:latin typeface="+mn-ea"/>
              <a:ea typeface="+mn-ea"/>
            </a:rPr>
            <a:t>1990</a:t>
          </a:r>
          <a:r>
            <a:rPr kumimoji="1" lang="ja-JP" sz="1400" kern="1200" dirty="0">
              <a:latin typeface="+mn-ea"/>
              <a:ea typeface="+mn-ea"/>
            </a:rPr>
            <a:t>年代半ばにピークを迎えていた営業利益も低落していった</a:t>
          </a:r>
          <a:br>
            <a:rPr kumimoji="1" lang="en-US" altLang="ja-JP" sz="1400" kern="1200" dirty="0">
              <a:latin typeface="+mn-ea"/>
              <a:ea typeface="+mn-ea"/>
            </a:rPr>
          </a:br>
          <a:r>
            <a:rPr kumimoji="1" lang="en-US" sz="1400" kern="1200" dirty="0">
              <a:latin typeface="+mn-ea"/>
              <a:ea typeface="+mn-ea"/>
            </a:rPr>
            <a:t>2000</a:t>
          </a:r>
          <a:r>
            <a:rPr kumimoji="1" lang="ja-JP" sz="1400" kern="1200" dirty="0">
              <a:latin typeface="+mn-ea"/>
              <a:ea typeface="+mn-ea"/>
            </a:rPr>
            <a:t>年代後半には、不採算店舗の閉鎖や人員削減などのリストラが増えていくようになる</a:t>
          </a:r>
          <a:endParaRPr lang="ja-JP" sz="1400" kern="1200" dirty="0">
            <a:latin typeface="+mn-ea"/>
            <a:ea typeface="+mn-ea"/>
          </a:endParaRPr>
        </a:p>
      </dsp:txBody>
      <dsp:txXfrm>
        <a:off x="125802" y="359315"/>
        <a:ext cx="3660928" cy="23254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B07E8-1D9F-4CEA-BB50-18631DC4CD49}">
      <dsp:nvSpPr>
        <dsp:cNvPr id="0" name=""/>
        <dsp:cNvSpPr/>
      </dsp:nvSpPr>
      <dsp:spPr>
        <a:xfrm>
          <a:off x="0" y="541"/>
          <a:ext cx="2916875" cy="1410169"/>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sz="1400" kern="1200" dirty="0">
              <a:latin typeface="+mn-ea"/>
              <a:ea typeface="+mn-ea"/>
            </a:rPr>
            <a:t>株主の米バリューアクト・キャピタルは</a:t>
          </a:r>
          <a:r>
            <a:rPr kumimoji="1" lang="en-US" sz="1400" kern="1200" dirty="0">
              <a:latin typeface="+mn-ea"/>
              <a:ea typeface="+mn-ea"/>
            </a:rPr>
            <a:t>2</a:t>
          </a:r>
          <a:r>
            <a:rPr kumimoji="1" lang="ja-JP" sz="1400" kern="1200" dirty="0">
              <a:latin typeface="+mn-ea"/>
              <a:ea typeface="+mn-ea"/>
            </a:rPr>
            <a:t>月、成長分野であるコンビニ以外の事業から撤退することを同社に提案していた</a:t>
          </a:r>
          <a:endParaRPr lang="ja-JP" sz="1400" kern="1200" dirty="0">
            <a:latin typeface="+mn-ea"/>
            <a:ea typeface="+mn-ea"/>
          </a:endParaRPr>
        </a:p>
      </dsp:txBody>
      <dsp:txXfrm>
        <a:off x="68839" y="69380"/>
        <a:ext cx="2779197" cy="127249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15BF4-B1C1-4D97-BB77-22768C7B6735}">
      <dsp:nvSpPr>
        <dsp:cNvPr id="0" name=""/>
        <dsp:cNvSpPr/>
      </dsp:nvSpPr>
      <dsp:spPr>
        <a:xfrm>
          <a:off x="0" y="5679"/>
          <a:ext cx="3808831" cy="2903448"/>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b="0" kern="1200" cap="none" spc="0" dirty="0">
              <a:ln w="0"/>
              <a:solidFill>
                <a:schemeClr val="tx1"/>
              </a:solidFill>
              <a:effectLst>
                <a:outerShdw blurRad="38100" dist="19050" dir="2700000" algn="tl" rotWithShape="0">
                  <a:schemeClr val="dk1">
                    <a:alpha val="40000"/>
                  </a:schemeClr>
                </a:outerShdw>
              </a:effectLst>
            </a:rPr>
            <a:t>チェーンストア方式の運営を改め、店舗に仕入れや価格決定の権限を与え、店舗が独立して運営する方式に移行したほか、テナントミックスによる売場活性化、在庫削減、生鮮・総菜強化、不採算店舗の閉鎖などにも取り組み始めた</a:t>
          </a:r>
          <a:endParaRPr lang="ja-JP" altLang="en-US" sz="1400" b="0" kern="1200" cap="none" spc="0" dirty="0">
            <a:ln w="0"/>
            <a:solidFill>
              <a:schemeClr val="tx1"/>
            </a:solidFill>
            <a:effectLst>
              <a:outerShdw blurRad="38100" dist="19050" dir="2700000" algn="tl" rotWithShape="0">
                <a:schemeClr val="dk1">
                  <a:alpha val="40000"/>
                </a:schemeClr>
              </a:outerShdw>
            </a:effectLst>
          </a:endParaRPr>
        </a:p>
      </dsp:txBody>
      <dsp:txXfrm>
        <a:off x="141735" y="147414"/>
        <a:ext cx="3525361" cy="26199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B51-6C94-4680-BE6E-5245A9E6B5E9}">
      <dsp:nvSpPr>
        <dsp:cNvPr id="0" name=""/>
        <dsp:cNvSpPr/>
      </dsp:nvSpPr>
      <dsp:spPr>
        <a:xfrm>
          <a:off x="0" y="2"/>
          <a:ext cx="3436220" cy="2227680"/>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latin typeface="+mn-ea"/>
              <a:ea typeface="+mn-ea"/>
            </a:rPr>
            <a:t>イトーヨーカドー</a:t>
          </a:r>
          <a:r>
            <a:rPr kumimoji="1" lang="ja-JP" sz="1400" kern="1200" dirty="0">
              <a:latin typeface="+mn-ea"/>
              <a:ea typeface="+mn-ea"/>
            </a:rPr>
            <a:t>がセブン</a:t>
          </a:r>
          <a:r>
            <a:rPr kumimoji="1" lang="en-US" sz="1400" kern="1200" dirty="0">
              <a:latin typeface="+mn-ea"/>
              <a:ea typeface="+mn-ea"/>
            </a:rPr>
            <a:t>-</a:t>
          </a:r>
          <a:r>
            <a:rPr kumimoji="1" lang="ja-JP" sz="1400" kern="1200" dirty="0">
              <a:latin typeface="+mn-ea"/>
              <a:ea typeface="+mn-ea"/>
            </a:rPr>
            <a:t>イレブン・ジャパンと同一グループであることが、加盟店を含むグループの将来に資すると確信している引き続きコアビジネスモデルの磨き込みにまい進し、企業価値向上に努めると強調した</a:t>
          </a:r>
          <a:endParaRPr lang="ja-JP" sz="1400" kern="1200" dirty="0">
            <a:latin typeface="+mn-ea"/>
            <a:ea typeface="+mn-ea"/>
          </a:endParaRPr>
        </a:p>
      </dsp:txBody>
      <dsp:txXfrm>
        <a:off x="108746" y="108748"/>
        <a:ext cx="3218728" cy="20101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52969-35A2-4B26-803C-7F0D9E8C35D1}">
      <dsp:nvSpPr>
        <dsp:cNvPr id="0" name=""/>
        <dsp:cNvSpPr/>
      </dsp:nvSpPr>
      <dsp:spPr>
        <a:xfrm>
          <a:off x="0" y="202"/>
          <a:ext cx="3948949" cy="368927"/>
        </a:xfrm>
        <a:prstGeom prst="roundRect">
          <a:avLst/>
        </a:prstGeom>
        <a:solidFill>
          <a:schemeClr val="lt1"/>
        </a:solidFill>
        <a:ln w="19050" cap="flat" cmpd="sng" algn="ctr">
          <a:solidFill>
            <a:schemeClr val="accent1">
              <a:lumMod val="75000"/>
            </a:schemeClr>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kern="1200" dirty="0"/>
            <a:t>スーパーストアにおける売上高</a:t>
          </a:r>
          <a:r>
            <a:rPr kumimoji="1" lang="en-US" sz="1600" kern="1200" dirty="0"/>
            <a:t>2</a:t>
          </a:r>
          <a:r>
            <a:rPr kumimoji="1" lang="ja-JP" sz="1600" kern="1200" dirty="0"/>
            <a:t>位</a:t>
          </a:r>
          <a:endParaRPr lang="ja-JP" sz="1600" kern="1200" dirty="0"/>
        </a:p>
      </dsp:txBody>
      <dsp:txXfrm>
        <a:off x="18010" y="18212"/>
        <a:ext cx="3912929" cy="33290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6E39E-C8F5-4063-8FA5-794A2DD6DCBA}">
      <dsp:nvSpPr>
        <dsp:cNvPr id="0" name=""/>
        <dsp:cNvSpPr/>
      </dsp:nvSpPr>
      <dsp:spPr>
        <a:xfrm>
          <a:off x="0" y="14009"/>
          <a:ext cx="3299730" cy="2906280"/>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sz="1400" kern="1200" dirty="0">
              <a:latin typeface="+mn-ea"/>
              <a:ea typeface="+mn-ea"/>
            </a:rPr>
            <a:t>イトーヨーカ堂の売却提案について、セブン</a:t>
          </a:r>
          <a:r>
            <a:rPr kumimoji="1" lang="en-US" sz="1400" kern="1200" dirty="0">
              <a:latin typeface="+mn-ea"/>
              <a:ea typeface="+mn-ea"/>
            </a:rPr>
            <a:t>&amp;</a:t>
          </a:r>
          <a:r>
            <a:rPr kumimoji="1" lang="ja-JP" sz="1400" kern="1200" dirty="0">
              <a:latin typeface="+mn-ea"/>
              <a:ea typeface="+mn-ea"/>
            </a:rPr>
            <a:t>アイは「イトーヨーカ堂を中心としたスーパーストア事業とセブン</a:t>
          </a:r>
          <a:r>
            <a:rPr kumimoji="1" lang="en-US" sz="1400" kern="1200" dirty="0">
              <a:latin typeface="+mn-ea"/>
              <a:ea typeface="+mn-ea"/>
            </a:rPr>
            <a:t>-</a:t>
          </a:r>
          <a:r>
            <a:rPr kumimoji="1" lang="ja-JP" sz="1400" kern="1200" dirty="0">
              <a:latin typeface="+mn-ea"/>
              <a:ea typeface="+mn-ea"/>
            </a:rPr>
            <a:t>イレブンが同一グループにあることこそがグループの成長に資する」とし、グループ内にとどめることを表明。目下、収益を改善するため事業構造改革に注力している。</a:t>
          </a:r>
          <a:endParaRPr lang="ja-JP" sz="1400" kern="1200" dirty="0">
            <a:latin typeface="+mn-ea"/>
            <a:ea typeface="+mn-ea"/>
          </a:endParaRPr>
        </a:p>
      </dsp:txBody>
      <dsp:txXfrm>
        <a:off x="141873" y="155882"/>
        <a:ext cx="3015984" cy="262253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B7C8B-7E78-42D1-B871-ECE2BE947399}">
      <dsp:nvSpPr>
        <dsp:cNvPr id="0" name=""/>
        <dsp:cNvSpPr/>
      </dsp:nvSpPr>
      <dsp:spPr>
        <a:xfrm>
          <a:off x="0" y="0"/>
          <a:ext cx="5103203" cy="1656281"/>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sz="1400" kern="1200" dirty="0">
              <a:latin typeface="+mn-ea"/>
              <a:ea typeface="+mn-ea"/>
            </a:rPr>
            <a:t>セブン</a:t>
          </a:r>
          <a:r>
            <a:rPr kumimoji="1" lang="en-US" sz="1400" kern="1200" dirty="0">
              <a:latin typeface="+mn-ea"/>
              <a:ea typeface="+mn-ea"/>
            </a:rPr>
            <a:t>&amp;</a:t>
          </a:r>
          <a:r>
            <a:rPr kumimoji="1" lang="ja-JP" sz="1400" kern="1200" dirty="0">
              <a:latin typeface="+mn-ea"/>
              <a:ea typeface="+mn-ea"/>
            </a:rPr>
            <a:t>アイによると、こうした施策によってめざすのは、グループ食品戦略の中核を担う企業として商品調達や商品開発を通じたグループの企業価値向上への貢献だ。イトーヨーカ堂単独の成長戦略というよりも、グループの成長にイトーヨーカ堂の機能を生かす意味合いが強いと言える</a:t>
          </a:r>
          <a:endParaRPr lang="ja-JP" sz="1400" kern="1200" dirty="0">
            <a:latin typeface="+mn-ea"/>
            <a:ea typeface="+mn-ea"/>
          </a:endParaRPr>
        </a:p>
      </dsp:txBody>
      <dsp:txXfrm>
        <a:off x="80853" y="80853"/>
        <a:ext cx="4941497" cy="149457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3C3A-54FD-4BD5-97BD-79937A7E4915}">
      <dsp:nvSpPr>
        <dsp:cNvPr id="0" name=""/>
        <dsp:cNvSpPr/>
      </dsp:nvSpPr>
      <dsp:spPr>
        <a:xfrm>
          <a:off x="0" y="0"/>
          <a:ext cx="3444115" cy="1216800"/>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sz="1400" kern="1200" dirty="0">
              <a:solidFill>
                <a:schemeClr val="tx1"/>
              </a:solidFill>
              <a:latin typeface="+mn-ea"/>
              <a:ea typeface="+mn-ea"/>
            </a:rPr>
            <a:t>スーパーストア事業の中核をなすイトーヨーカ堂に関しては、</a:t>
          </a:r>
          <a:r>
            <a:rPr kumimoji="1" lang="ja-JP" sz="1400" kern="1200" dirty="0">
              <a:solidFill>
                <a:srgbClr val="FF0000"/>
              </a:solidFill>
              <a:latin typeface="+mn-ea"/>
              <a:ea typeface="+mn-ea"/>
            </a:rPr>
            <a:t>首都圏・大都市圏への集中と食の</a:t>
          </a:r>
          <a:r>
            <a:rPr kumimoji="1" lang="en-US" sz="1400" kern="1200" dirty="0">
              <a:solidFill>
                <a:srgbClr val="FF0000"/>
              </a:solidFill>
              <a:latin typeface="+mn-ea"/>
              <a:ea typeface="+mn-ea"/>
            </a:rPr>
            <a:t>SPA</a:t>
          </a:r>
          <a:r>
            <a:rPr kumimoji="1" lang="ja-JP" sz="1400" kern="1200" dirty="0">
              <a:solidFill>
                <a:srgbClr val="FF0000"/>
              </a:solidFill>
              <a:latin typeface="+mn-ea"/>
              <a:ea typeface="+mn-ea"/>
            </a:rPr>
            <a:t>化戦略に注力</a:t>
          </a:r>
          <a:endParaRPr lang="ja-JP" sz="1400" kern="1200" dirty="0">
            <a:solidFill>
              <a:srgbClr val="FF0000"/>
            </a:solidFill>
            <a:latin typeface="+mn-ea"/>
            <a:ea typeface="+mn-ea"/>
          </a:endParaRPr>
        </a:p>
      </dsp:txBody>
      <dsp:txXfrm>
        <a:off x="59399" y="59399"/>
        <a:ext cx="3325317" cy="10980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335A7-D804-44C5-8450-F3B3B117938F}">
      <dsp:nvSpPr>
        <dsp:cNvPr id="0" name=""/>
        <dsp:cNvSpPr/>
      </dsp:nvSpPr>
      <dsp:spPr>
        <a:xfrm>
          <a:off x="0" y="62265"/>
          <a:ext cx="5103203" cy="1521000"/>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sz="1400" kern="1200" dirty="0">
              <a:latin typeface="+mn-ea"/>
              <a:ea typeface="+mn-ea"/>
            </a:rPr>
            <a:t>食の</a:t>
          </a:r>
          <a:r>
            <a:rPr kumimoji="1" lang="en-US" sz="1400" kern="1200" dirty="0">
              <a:latin typeface="+mn-ea"/>
              <a:ea typeface="+mn-ea"/>
            </a:rPr>
            <a:t>SPA</a:t>
          </a:r>
          <a:r>
            <a:rPr kumimoji="1" lang="ja-JP" sz="1400" kern="1200" dirty="0">
              <a:latin typeface="+mn-ea"/>
              <a:ea typeface="+mn-ea"/>
            </a:rPr>
            <a:t>化では、</a:t>
          </a:r>
          <a:r>
            <a:rPr kumimoji="1" lang="en-US" sz="1400" kern="1200" dirty="0">
              <a:latin typeface="+mn-ea"/>
              <a:ea typeface="+mn-ea"/>
            </a:rPr>
            <a:t>23</a:t>
          </a:r>
          <a:r>
            <a:rPr kumimoji="1" lang="ja-JP" sz="1400" kern="1200" dirty="0">
              <a:latin typeface="+mn-ea"/>
              <a:ea typeface="+mn-ea"/>
            </a:rPr>
            <a:t>年度から</a:t>
          </a:r>
          <a:r>
            <a:rPr kumimoji="1" lang="en-US" sz="1400" kern="1200" dirty="0">
              <a:latin typeface="+mn-ea"/>
              <a:ea typeface="+mn-ea"/>
            </a:rPr>
            <a:t>25</a:t>
          </a:r>
          <a:r>
            <a:rPr kumimoji="1" lang="ja-JP" sz="1400" kern="1200" dirty="0">
              <a:latin typeface="+mn-ea"/>
              <a:ea typeface="+mn-ea"/>
            </a:rPr>
            <a:t>年度にかけて、</a:t>
          </a:r>
          <a:r>
            <a:rPr kumimoji="1" lang="ja-JP" sz="1400" kern="1200" dirty="0">
              <a:solidFill>
                <a:srgbClr val="FF0000"/>
              </a:solidFill>
              <a:latin typeface="+mn-ea"/>
              <a:ea typeface="+mn-ea"/>
            </a:rPr>
            <a:t>生鮮品の加工・配送を行うプロセスセンターや総菜の調理加工を集中化するセントラルキッチンの開設・増築を予定する。</a:t>
          </a:r>
          <a:r>
            <a:rPr kumimoji="1" lang="ja-JP" sz="1400" kern="1200" dirty="0">
              <a:latin typeface="+mn-ea"/>
              <a:ea typeface="+mn-ea"/>
            </a:rPr>
            <a:t>これらのインフラを活用しオリジナル商品の開発を強化するという</a:t>
          </a:r>
          <a:endParaRPr lang="ja-JP" sz="1400" kern="1200" dirty="0">
            <a:latin typeface="+mn-ea"/>
            <a:ea typeface="+mn-ea"/>
          </a:endParaRPr>
        </a:p>
      </dsp:txBody>
      <dsp:txXfrm>
        <a:off x="74249" y="136514"/>
        <a:ext cx="4954705" cy="13725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54F68-CFB3-4C3F-BB6F-7A79C51BADB2}">
      <dsp:nvSpPr>
        <dsp:cNvPr id="0" name=""/>
        <dsp:cNvSpPr/>
      </dsp:nvSpPr>
      <dsp:spPr>
        <a:xfrm>
          <a:off x="0" y="0"/>
          <a:ext cx="2311741" cy="1123200"/>
        </a:xfrm>
        <a:prstGeom prst="roundRect">
          <a:avLst/>
        </a:prstGeom>
        <a:solidFill>
          <a:schemeClr val="lt1"/>
        </a:solidFill>
        <a:ln w="12700" cap="flat" cmpd="sng" algn="ctr">
          <a:solidFill>
            <a:srgbClr val="FF0000"/>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en-US" sz="1600" b="0" kern="1200" cap="none" spc="0" dirty="0">
              <a:ln w="0"/>
              <a:solidFill>
                <a:schemeClr val="tx1"/>
              </a:solidFill>
              <a:effectLst>
                <a:outerShdw blurRad="38100" dist="19050" dir="2700000" algn="tl" rotWithShape="0">
                  <a:schemeClr val="dk1">
                    <a:alpha val="40000"/>
                  </a:schemeClr>
                </a:outerShdw>
              </a:effectLst>
            </a:rPr>
            <a:t>NPS</a:t>
          </a:r>
          <a:r>
            <a:rPr kumimoji="1" lang="ja-JP" sz="1600" b="0" kern="1200" cap="none" spc="0" dirty="0">
              <a:ln w="0"/>
              <a:solidFill>
                <a:schemeClr val="tx1"/>
              </a:solidFill>
              <a:effectLst>
                <a:outerShdw blurRad="38100" dist="19050" dir="2700000" algn="tl" rotWithShape="0">
                  <a:schemeClr val="dk1">
                    <a:alpha val="40000"/>
                  </a:schemeClr>
                </a:outerShdw>
              </a:effectLst>
            </a:rPr>
            <a:t>の数値が購買金額などと相関している</a:t>
          </a:r>
          <a:endParaRPr kumimoji="1" lang="en-US" altLang="ja-JP" sz="1600" b="0" kern="1200" cap="none" spc="0" dirty="0">
            <a:ln w="0"/>
            <a:solidFill>
              <a:schemeClr val="tx1"/>
            </a:solidFill>
            <a:effectLst>
              <a:outerShdw blurRad="38100" dist="19050" dir="2700000" algn="tl" rotWithShape="0">
                <a:schemeClr val="dk1">
                  <a:alpha val="40000"/>
                </a:schemeClr>
              </a:outerShdw>
            </a:effectLst>
          </a:endParaRPr>
        </a:p>
      </dsp:txBody>
      <dsp:txXfrm>
        <a:off x="54830" y="54830"/>
        <a:ext cx="2202081" cy="101354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BB462-7FDF-4724-9100-096DA21D2923}">
      <dsp:nvSpPr>
        <dsp:cNvPr id="0" name=""/>
        <dsp:cNvSpPr/>
      </dsp:nvSpPr>
      <dsp:spPr>
        <a:xfrm>
          <a:off x="0" y="464"/>
          <a:ext cx="2529606" cy="1186613"/>
        </a:xfrm>
        <a:prstGeom prst="roundRect">
          <a:avLst/>
        </a:prstGeom>
        <a:solidFill>
          <a:schemeClr val="bg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en-US" sz="1600" b="0" kern="1200" cap="none" spc="0" dirty="0">
              <a:ln w="0"/>
              <a:solidFill>
                <a:schemeClr val="tx1"/>
              </a:solidFill>
              <a:effectLst>
                <a:outerShdw blurRad="38100" dist="19050" dir="2700000" algn="tl" rotWithShape="0">
                  <a:schemeClr val="dk1">
                    <a:alpha val="40000"/>
                  </a:schemeClr>
                </a:outerShdw>
              </a:effectLst>
            </a:rPr>
            <a:t>NPS</a:t>
          </a:r>
          <a:r>
            <a:rPr kumimoji="1" lang="ja-JP" sz="1600" b="0" kern="1200" cap="none" spc="0" dirty="0">
              <a:ln w="0"/>
              <a:solidFill>
                <a:schemeClr val="tx1"/>
              </a:solidFill>
              <a:effectLst>
                <a:outerShdw blurRad="38100" dist="19050" dir="2700000" algn="tl" rotWithShape="0">
                  <a:schemeClr val="dk1">
                    <a:alpha val="40000"/>
                  </a:schemeClr>
                </a:outerShdw>
              </a:effectLst>
            </a:rPr>
            <a:t>を高めることが</a:t>
          </a:r>
          <a:br>
            <a:rPr kumimoji="1" lang="en-US" sz="1600" b="0" kern="1200" cap="none" spc="0" dirty="0">
              <a:ln w="0"/>
              <a:solidFill>
                <a:schemeClr val="tx1"/>
              </a:solidFill>
              <a:effectLst>
                <a:outerShdw blurRad="38100" dist="19050" dir="2700000" algn="tl" rotWithShape="0">
                  <a:schemeClr val="dk1">
                    <a:alpha val="40000"/>
                  </a:schemeClr>
                </a:outerShdw>
              </a:effectLst>
            </a:rPr>
          </a:br>
          <a:r>
            <a:rPr kumimoji="1" lang="ja-JP" sz="1600" b="0" kern="1200" cap="none" spc="0" dirty="0">
              <a:ln w="0"/>
              <a:solidFill>
                <a:schemeClr val="tx1"/>
              </a:solidFill>
              <a:effectLst>
                <a:outerShdw blurRad="38100" dist="19050" dir="2700000" algn="tl" rotWithShape="0">
                  <a:schemeClr val="dk1">
                    <a:alpha val="40000"/>
                  </a:schemeClr>
                </a:outerShdw>
              </a:effectLst>
            </a:rPr>
            <a:t>ロイヤルカスタマー育成に繋がる</a:t>
          </a:r>
          <a:endParaRPr lang="ja-JP" sz="1600" b="0" kern="1200" cap="none" spc="0" dirty="0">
            <a:ln w="0"/>
            <a:solidFill>
              <a:schemeClr val="tx1"/>
            </a:solidFill>
            <a:effectLst>
              <a:outerShdw blurRad="38100" dist="19050" dir="2700000" algn="tl" rotWithShape="0">
                <a:schemeClr val="dk1">
                  <a:alpha val="40000"/>
                </a:schemeClr>
              </a:outerShdw>
            </a:effectLst>
          </a:endParaRPr>
        </a:p>
      </dsp:txBody>
      <dsp:txXfrm>
        <a:off x="57926" y="58390"/>
        <a:ext cx="2413754" cy="107076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0A47E-004A-47FF-A90D-12275B14952A}">
      <dsp:nvSpPr>
        <dsp:cNvPr id="0" name=""/>
        <dsp:cNvSpPr/>
      </dsp:nvSpPr>
      <dsp:spPr>
        <a:xfrm>
          <a:off x="0" y="6075"/>
          <a:ext cx="2425903" cy="1010880"/>
        </a:xfrm>
        <a:prstGeom prst="roundRect">
          <a:avLst/>
        </a:prstGeom>
        <a:solidFill>
          <a:schemeClr val="bg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b="0" kern="1200" cap="none" spc="0" dirty="0">
              <a:ln w="0"/>
              <a:solidFill>
                <a:schemeClr val="tx1"/>
              </a:solidFill>
              <a:effectLst>
                <a:outerShdw blurRad="38100" dist="19050" dir="2700000" algn="tl" rotWithShape="0">
                  <a:schemeClr val="dk1">
                    <a:alpha val="40000"/>
                  </a:schemeClr>
                </a:outerShdw>
              </a:effectLst>
            </a:rPr>
            <a:t>ステークホルダーの声</a:t>
          </a:r>
          <a:br>
            <a:rPr kumimoji="1" lang="en-US" sz="1600" b="0" kern="1200" cap="none" spc="0" dirty="0">
              <a:ln w="0"/>
              <a:solidFill>
                <a:schemeClr val="tx1"/>
              </a:solidFill>
              <a:effectLst>
                <a:outerShdw blurRad="38100" dist="19050" dir="2700000" algn="tl" rotWithShape="0">
                  <a:schemeClr val="dk1">
                    <a:alpha val="40000"/>
                  </a:schemeClr>
                </a:outerShdw>
              </a:effectLst>
            </a:rPr>
          </a:br>
          <a:r>
            <a:rPr kumimoji="1" lang="ja-JP" sz="1600" b="0" kern="1200" cap="none" spc="0" dirty="0">
              <a:ln w="0"/>
              <a:solidFill>
                <a:schemeClr val="tx1"/>
              </a:solidFill>
              <a:effectLst>
                <a:outerShdw blurRad="38100" dist="19050" dir="2700000" algn="tl" rotWithShape="0">
                  <a:schemeClr val="dk1">
                    <a:alpha val="40000"/>
                  </a:schemeClr>
                </a:outerShdw>
              </a:effectLst>
            </a:rPr>
            <a:t>を活かした事業活動</a:t>
          </a:r>
          <a:endParaRPr lang="ja-JP" sz="1600" b="0" kern="1200" cap="none" spc="0" dirty="0">
            <a:ln w="0"/>
            <a:solidFill>
              <a:schemeClr val="tx1"/>
            </a:solidFill>
            <a:effectLst>
              <a:outerShdw blurRad="38100" dist="19050" dir="2700000" algn="tl" rotWithShape="0">
                <a:schemeClr val="dk1">
                  <a:alpha val="40000"/>
                </a:schemeClr>
              </a:outerShdw>
            </a:effectLst>
          </a:endParaRPr>
        </a:p>
      </dsp:txBody>
      <dsp:txXfrm>
        <a:off x="49347" y="55422"/>
        <a:ext cx="2327209" cy="91218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8A81A-29BE-4434-9DC6-E36D89120AAF}">
      <dsp:nvSpPr>
        <dsp:cNvPr id="0" name=""/>
        <dsp:cNvSpPr/>
      </dsp:nvSpPr>
      <dsp:spPr>
        <a:xfrm>
          <a:off x="0" y="0"/>
          <a:ext cx="8227484" cy="1216970"/>
        </a:xfrm>
        <a:prstGeom prst="roundRect">
          <a:avLst/>
        </a:prstGeom>
        <a:solidFill>
          <a:schemeClr val="lt1"/>
        </a:solidFill>
        <a:ln w="12700" cap="flat" cmpd="sng" algn="ctr">
          <a:solidFill>
            <a:srgbClr val="FF0000"/>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自社の強みである品質の良いプライベートブランドの開発並びに販売強化と拡散が今後の売り上げを伸ばすと推測する</a:t>
          </a:r>
          <a:endParaRPr lang="ja-JP" altLang="en-US" sz="1800" kern="1200" dirty="0"/>
        </a:p>
      </dsp:txBody>
      <dsp:txXfrm>
        <a:off x="59408" y="59408"/>
        <a:ext cx="8108668" cy="10981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9E888-6F51-4B37-885E-239F44ED92E2}">
      <dsp:nvSpPr>
        <dsp:cNvPr id="0" name=""/>
        <dsp:cNvSpPr/>
      </dsp:nvSpPr>
      <dsp:spPr>
        <a:xfrm>
          <a:off x="0" y="0"/>
          <a:ext cx="8746066" cy="610739"/>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solidFill>
                <a:schemeClr val="tx1"/>
              </a:solidFill>
            </a:rPr>
            <a:t>グループの成長に食品戦略の中核を担う企業としてイトーヨーカ堂の機能を生かす</a:t>
          </a:r>
          <a:endParaRPr lang="ja-JP" sz="1800" kern="1200" dirty="0">
            <a:solidFill>
              <a:schemeClr val="tx1"/>
            </a:solidFill>
          </a:endParaRPr>
        </a:p>
      </dsp:txBody>
      <dsp:txXfrm>
        <a:off x="29814" y="29814"/>
        <a:ext cx="8686438" cy="5511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DC6D8-086A-47F7-9E69-3BAEB0EA1A28}">
      <dsp:nvSpPr>
        <dsp:cNvPr id="0" name=""/>
        <dsp:cNvSpPr/>
      </dsp:nvSpPr>
      <dsp:spPr>
        <a:xfrm>
          <a:off x="0" y="0"/>
          <a:ext cx="8665443" cy="521392"/>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en-US" sz="1800" b="0" kern="1200" dirty="0">
              <a:solidFill>
                <a:schemeClr val="tx1"/>
              </a:solidFill>
              <a:latin typeface="+mj-ea"/>
              <a:ea typeface="+mj-ea"/>
            </a:rPr>
            <a:t>KGI</a:t>
          </a:r>
          <a:r>
            <a:rPr kumimoji="1" lang="ja-JP" sz="1800" b="0" kern="1200" dirty="0">
              <a:solidFill>
                <a:schemeClr val="tx1"/>
              </a:solidFill>
              <a:latin typeface="+mj-ea"/>
              <a:ea typeface="+mj-ea"/>
            </a:rPr>
            <a:t>：ロイヤルカスタマーの増加</a:t>
          </a:r>
          <a:endParaRPr lang="ja-JP" sz="1800" b="0" kern="1200" dirty="0">
            <a:solidFill>
              <a:schemeClr val="tx1"/>
            </a:solidFill>
            <a:latin typeface="+mj-ea"/>
            <a:ea typeface="+mj-ea"/>
          </a:endParaRPr>
        </a:p>
      </dsp:txBody>
      <dsp:txXfrm>
        <a:off x="25452" y="25452"/>
        <a:ext cx="8614539" cy="470488"/>
      </dsp:txXfrm>
    </dsp:sp>
    <dsp:sp modelId="{3014C704-CDD9-448F-977A-C42574AAE930}">
      <dsp:nvSpPr>
        <dsp:cNvPr id="0" name=""/>
        <dsp:cNvSpPr/>
      </dsp:nvSpPr>
      <dsp:spPr>
        <a:xfrm>
          <a:off x="0" y="533779"/>
          <a:ext cx="8665443" cy="521392"/>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en-US" sz="1800" b="0" kern="1200" dirty="0">
              <a:solidFill>
                <a:schemeClr val="tx1"/>
              </a:solidFill>
              <a:latin typeface="+mj-ea"/>
              <a:ea typeface="+mj-ea"/>
            </a:rPr>
            <a:t>KPI</a:t>
          </a:r>
          <a:r>
            <a:rPr kumimoji="1" lang="ja-JP" sz="1800" b="0" kern="1200" dirty="0">
              <a:solidFill>
                <a:schemeClr val="tx1"/>
              </a:solidFill>
              <a:latin typeface="+mj-ea"/>
              <a:ea typeface="+mj-ea"/>
            </a:rPr>
            <a:t>：購買金額・購買来店回数・セブンマイルプログラム・</a:t>
          </a:r>
          <a:r>
            <a:rPr kumimoji="1" lang="en-US" altLang="ja-JP" sz="1800" b="0" kern="1200" dirty="0">
              <a:solidFill>
                <a:schemeClr val="tx1"/>
              </a:solidFill>
              <a:latin typeface="+mj-ea"/>
              <a:ea typeface="+mj-ea"/>
            </a:rPr>
            <a:t>SNS</a:t>
          </a:r>
          <a:r>
            <a:rPr kumimoji="1" lang="ja-JP" altLang="en-US" sz="1800" b="0" kern="1200" dirty="0">
              <a:solidFill>
                <a:schemeClr val="tx1"/>
              </a:solidFill>
              <a:latin typeface="+mj-ea"/>
              <a:ea typeface="+mj-ea"/>
            </a:rPr>
            <a:t>・</a:t>
          </a:r>
          <a:r>
            <a:rPr kumimoji="1" lang="ja-JP" sz="1800" b="0" kern="1200" dirty="0">
              <a:solidFill>
                <a:schemeClr val="tx1"/>
              </a:solidFill>
              <a:latin typeface="+mj-ea"/>
              <a:ea typeface="+mj-ea"/>
            </a:rPr>
            <a:t>アプリ</a:t>
          </a:r>
          <a:r>
            <a:rPr kumimoji="1" lang="ja-JP" altLang="en-US" sz="1800" b="0" kern="1200" dirty="0">
              <a:solidFill>
                <a:schemeClr val="tx1"/>
              </a:solidFill>
              <a:latin typeface="+mj-ea"/>
              <a:ea typeface="+mj-ea"/>
            </a:rPr>
            <a:t>の登録</a:t>
          </a:r>
          <a:endParaRPr lang="ja-JP" sz="1800" b="0" kern="1200" dirty="0">
            <a:solidFill>
              <a:schemeClr val="tx1"/>
            </a:solidFill>
            <a:latin typeface="+mj-ea"/>
            <a:ea typeface="+mj-ea"/>
          </a:endParaRPr>
        </a:p>
      </dsp:txBody>
      <dsp:txXfrm>
        <a:off x="25452" y="559231"/>
        <a:ext cx="8614539" cy="4704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28BA3-CC42-405B-937F-A7FF49B3E76E}">
      <dsp:nvSpPr>
        <dsp:cNvPr id="0" name=""/>
        <dsp:cNvSpPr/>
      </dsp:nvSpPr>
      <dsp:spPr>
        <a:xfrm>
          <a:off x="1370159" y="1023012"/>
          <a:ext cx="1955745" cy="1547954"/>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0" kern="1200" cap="none" spc="0" dirty="0">
              <a:ln w="0"/>
              <a:effectLst>
                <a:outerShdw blurRad="38100" dist="19050" dir="2700000" algn="tl" rotWithShape="0">
                  <a:schemeClr val="dk1">
                    <a:alpha val="40000"/>
                  </a:schemeClr>
                </a:outerShdw>
              </a:effectLst>
              <a:latin typeface="+mn-ea"/>
              <a:ea typeface="+mn-ea"/>
            </a:rPr>
            <a:t>ロイヤルカスタマー</a:t>
          </a:r>
          <a:endParaRPr kumimoji="1" lang="en-US" altLang="ja-JP" sz="1400" b="0" kern="1200" cap="none" spc="0" dirty="0">
            <a:ln w="0"/>
            <a:effectLst>
              <a:outerShdw blurRad="38100" dist="19050" dir="2700000" algn="tl" rotWithShape="0">
                <a:schemeClr val="dk1">
                  <a:alpha val="40000"/>
                </a:schemeClr>
              </a:outerShdw>
            </a:effectLst>
            <a:latin typeface="+mn-ea"/>
            <a:ea typeface="+mn-ea"/>
          </a:endParaRPr>
        </a:p>
        <a:p>
          <a:pPr marL="0" lvl="0" indent="0" algn="ctr" defTabSz="622300">
            <a:lnSpc>
              <a:spcPct val="90000"/>
            </a:lnSpc>
            <a:spcBef>
              <a:spcPct val="0"/>
            </a:spcBef>
            <a:spcAft>
              <a:spcPct val="35000"/>
            </a:spcAft>
            <a:buNone/>
          </a:pPr>
          <a:r>
            <a:rPr kumimoji="1" lang="ja-JP" altLang="en-US" sz="1400" b="0" kern="1200" cap="none" spc="0" dirty="0">
              <a:ln w="0"/>
              <a:effectLst>
                <a:outerShdw blurRad="38100" dist="19050" dir="2700000" algn="tl" rotWithShape="0">
                  <a:schemeClr val="dk1">
                    <a:alpha val="40000"/>
                  </a:schemeClr>
                </a:outerShdw>
              </a:effectLst>
              <a:latin typeface="+mn-ea"/>
              <a:ea typeface="+mn-ea"/>
            </a:rPr>
            <a:t>の増加</a:t>
          </a:r>
        </a:p>
      </dsp:txBody>
      <dsp:txXfrm>
        <a:off x="1415497" y="1068350"/>
        <a:ext cx="1865069" cy="1457278"/>
      </dsp:txXfrm>
    </dsp:sp>
    <dsp:sp modelId="{E532DBA2-83C3-4356-A677-B0D27F62C9DD}">
      <dsp:nvSpPr>
        <dsp:cNvPr id="0" name=""/>
        <dsp:cNvSpPr/>
      </dsp:nvSpPr>
      <dsp:spPr>
        <a:xfrm rot="17633627">
          <a:off x="2882232" y="1094983"/>
          <a:ext cx="1491443" cy="40390"/>
        </a:xfrm>
        <a:custGeom>
          <a:avLst/>
          <a:gdLst/>
          <a:ahLst/>
          <a:cxnLst/>
          <a:rect l="0" t="0" r="0" b="0"/>
          <a:pathLst>
            <a:path>
              <a:moveTo>
                <a:pt x="0" y="20195"/>
              </a:moveTo>
              <a:lnTo>
                <a:pt x="1491443" y="20195"/>
              </a:lnTo>
            </a:path>
          </a:pathLst>
        </a:custGeom>
        <a:noFill/>
        <a:ln w="6350" cap="flat" cmpd="sng" algn="ctr">
          <a:solidFill>
            <a:schemeClr val="accent1">
              <a:tint val="99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590667" y="1077892"/>
        <a:ext cx="74572" cy="74572"/>
      </dsp:txXfrm>
    </dsp:sp>
    <dsp:sp modelId="{CF7E2EBE-7667-43F8-B1A7-BDC42B16A6C2}">
      <dsp:nvSpPr>
        <dsp:cNvPr id="0" name=""/>
        <dsp:cNvSpPr/>
      </dsp:nvSpPr>
      <dsp:spPr>
        <a:xfrm>
          <a:off x="3930003" y="30139"/>
          <a:ext cx="1633858" cy="806453"/>
        </a:xfrm>
        <a:prstGeom prst="roundRect">
          <a:avLst>
            <a:gd name="adj" fmla="val 10000"/>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0" kern="1200" dirty="0"/>
            <a:t>購買金額</a:t>
          </a:r>
        </a:p>
      </dsp:txBody>
      <dsp:txXfrm>
        <a:off x="3953623" y="53759"/>
        <a:ext cx="1586618" cy="759213"/>
      </dsp:txXfrm>
    </dsp:sp>
    <dsp:sp modelId="{D3D6A0E5-B4A5-4DC0-8ACC-94C9E350C3FD}">
      <dsp:nvSpPr>
        <dsp:cNvPr id="0" name=""/>
        <dsp:cNvSpPr/>
      </dsp:nvSpPr>
      <dsp:spPr>
        <a:xfrm rot="19457599">
          <a:off x="3251226" y="1544939"/>
          <a:ext cx="794520" cy="40390"/>
        </a:xfrm>
        <a:custGeom>
          <a:avLst/>
          <a:gdLst/>
          <a:ahLst/>
          <a:cxnLst/>
          <a:rect l="0" t="0" r="0" b="0"/>
          <a:pathLst>
            <a:path>
              <a:moveTo>
                <a:pt x="0" y="20195"/>
              </a:moveTo>
              <a:lnTo>
                <a:pt x="794520" y="20195"/>
              </a:lnTo>
            </a:path>
          </a:pathLst>
        </a:custGeom>
        <a:noFill/>
        <a:ln w="6350" cap="flat" cmpd="sng" algn="ctr">
          <a:solidFill>
            <a:schemeClr val="accent1">
              <a:tint val="99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628623" y="1545271"/>
        <a:ext cx="39726" cy="39726"/>
      </dsp:txXfrm>
    </dsp:sp>
    <dsp:sp modelId="{8F1AE153-4BAF-417E-8F2C-23AB4D85DD2E}">
      <dsp:nvSpPr>
        <dsp:cNvPr id="0" name=""/>
        <dsp:cNvSpPr/>
      </dsp:nvSpPr>
      <dsp:spPr>
        <a:xfrm>
          <a:off x="3971067" y="930052"/>
          <a:ext cx="1612906" cy="806453"/>
        </a:xfrm>
        <a:prstGeom prst="roundRect">
          <a:avLst>
            <a:gd name="adj" fmla="val 10000"/>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0" kern="1200" dirty="0"/>
            <a:t>購買来店回数</a:t>
          </a:r>
        </a:p>
      </dsp:txBody>
      <dsp:txXfrm>
        <a:off x="3994687" y="953672"/>
        <a:ext cx="1565666" cy="759213"/>
      </dsp:txXfrm>
    </dsp:sp>
    <dsp:sp modelId="{26AA3C5B-ED9C-46A2-BB93-5244BC2C1845}">
      <dsp:nvSpPr>
        <dsp:cNvPr id="0" name=""/>
        <dsp:cNvSpPr/>
      </dsp:nvSpPr>
      <dsp:spPr>
        <a:xfrm rot="2142401">
          <a:off x="3251226" y="2008650"/>
          <a:ext cx="794520" cy="40390"/>
        </a:xfrm>
        <a:custGeom>
          <a:avLst/>
          <a:gdLst/>
          <a:ahLst/>
          <a:cxnLst/>
          <a:rect l="0" t="0" r="0" b="0"/>
          <a:pathLst>
            <a:path>
              <a:moveTo>
                <a:pt x="0" y="20195"/>
              </a:moveTo>
              <a:lnTo>
                <a:pt x="794520" y="20195"/>
              </a:lnTo>
            </a:path>
          </a:pathLst>
        </a:custGeom>
        <a:noFill/>
        <a:ln w="6350" cap="flat" cmpd="sng" algn="ctr">
          <a:solidFill>
            <a:schemeClr val="accent1">
              <a:tint val="99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628623" y="2008982"/>
        <a:ext cx="39726" cy="39726"/>
      </dsp:txXfrm>
    </dsp:sp>
    <dsp:sp modelId="{76967E38-BD42-4421-8E6F-10EF65B4BBAC}">
      <dsp:nvSpPr>
        <dsp:cNvPr id="0" name=""/>
        <dsp:cNvSpPr/>
      </dsp:nvSpPr>
      <dsp:spPr>
        <a:xfrm>
          <a:off x="3971067" y="1857473"/>
          <a:ext cx="1633858" cy="806453"/>
        </a:xfrm>
        <a:prstGeom prst="roundRect">
          <a:avLst>
            <a:gd name="adj" fmla="val 10000"/>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0" kern="1200" dirty="0">
              <a:latin typeface="+mn-ea"/>
              <a:ea typeface="+mn-ea"/>
            </a:rPr>
            <a:t>セブンマイル</a:t>
          </a:r>
          <a:br>
            <a:rPr kumimoji="1" lang="en-US" altLang="ja-JP" sz="1400" b="0" kern="1200" dirty="0">
              <a:latin typeface="+mn-ea"/>
              <a:ea typeface="+mn-ea"/>
            </a:rPr>
          </a:br>
          <a:r>
            <a:rPr kumimoji="1" lang="ja-JP" altLang="en-US" sz="1400" b="0" kern="1200" dirty="0">
              <a:latin typeface="+mn-ea"/>
              <a:ea typeface="+mn-ea"/>
            </a:rPr>
            <a:t>プログラム</a:t>
          </a:r>
        </a:p>
      </dsp:txBody>
      <dsp:txXfrm>
        <a:off x="3994687" y="1881093"/>
        <a:ext cx="1586618" cy="759213"/>
      </dsp:txXfrm>
    </dsp:sp>
    <dsp:sp modelId="{66FAF2D8-5C11-4BFE-ACCC-88A763E89331}">
      <dsp:nvSpPr>
        <dsp:cNvPr id="0" name=""/>
        <dsp:cNvSpPr/>
      </dsp:nvSpPr>
      <dsp:spPr>
        <a:xfrm rot="3907178">
          <a:off x="2881759" y="2472360"/>
          <a:ext cx="1533454" cy="40390"/>
        </a:xfrm>
        <a:custGeom>
          <a:avLst/>
          <a:gdLst/>
          <a:ahLst/>
          <a:cxnLst/>
          <a:rect l="0" t="0" r="0" b="0"/>
          <a:pathLst>
            <a:path>
              <a:moveTo>
                <a:pt x="0" y="20195"/>
              </a:moveTo>
              <a:lnTo>
                <a:pt x="1533454" y="20195"/>
              </a:lnTo>
            </a:path>
          </a:pathLst>
        </a:custGeom>
        <a:noFill/>
        <a:ln w="6350" cap="flat" cmpd="sng" algn="ctr">
          <a:solidFill>
            <a:schemeClr val="accent1">
              <a:tint val="99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3610150" y="2454219"/>
        <a:ext cx="76672" cy="76672"/>
      </dsp:txXfrm>
    </dsp:sp>
    <dsp:sp modelId="{4724276C-E7CF-4EE6-83D3-47BADF6CB711}">
      <dsp:nvSpPr>
        <dsp:cNvPr id="0" name=""/>
        <dsp:cNvSpPr/>
      </dsp:nvSpPr>
      <dsp:spPr>
        <a:xfrm>
          <a:off x="3971067" y="2784895"/>
          <a:ext cx="1612906" cy="806453"/>
        </a:xfrm>
        <a:prstGeom prst="roundRect">
          <a:avLst>
            <a:gd name="adj" fmla="val 10000"/>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en-US" altLang="ja-JP" sz="1400" b="0" kern="1200" dirty="0">
              <a:latin typeface="+mn-ea"/>
              <a:ea typeface="+mn-ea"/>
            </a:rPr>
            <a:t>SNS</a:t>
          </a:r>
          <a:br>
            <a:rPr kumimoji="1" lang="en-US" altLang="ja-JP" sz="1400" b="0" kern="1200" dirty="0">
              <a:latin typeface="+mn-ea"/>
              <a:ea typeface="+mn-ea"/>
            </a:rPr>
          </a:br>
          <a:r>
            <a:rPr kumimoji="1" lang="ja-JP" altLang="en-US" sz="1400" b="0" kern="1200" dirty="0">
              <a:latin typeface="+mn-ea"/>
              <a:ea typeface="+mn-ea"/>
            </a:rPr>
            <a:t>アプリ</a:t>
          </a:r>
        </a:p>
      </dsp:txBody>
      <dsp:txXfrm>
        <a:off x="3994687" y="2808515"/>
        <a:ext cx="1565666" cy="7592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4995C-4ABE-4C18-9FCF-2E5D91A95986}">
      <dsp:nvSpPr>
        <dsp:cNvPr id="0" name=""/>
        <dsp:cNvSpPr/>
      </dsp:nvSpPr>
      <dsp:spPr>
        <a:xfrm>
          <a:off x="2893703" y="0"/>
          <a:ext cx="2667916" cy="2667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①日用品を一気に</a:t>
          </a:r>
          <a:br>
            <a:rPr kumimoji="1" lang="en-US" altLang="ja-JP" sz="1600" b="1" kern="1200" dirty="0"/>
          </a:br>
          <a:r>
            <a:rPr kumimoji="1" lang="ja-JP" sz="1600" b="1" kern="1200" dirty="0"/>
            <a:t>見ることができる</a:t>
          </a:r>
          <a:endParaRPr lang="ja-JP" sz="1600" b="1" kern="1200" dirty="0"/>
        </a:p>
      </dsp:txBody>
      <dsp:txXfrm>
        <a:off x="3249425" y="466885"/>
        <a:ext cx="1956472" cy="1200562"/>
      </dsp:txXfrm>
    </dsp:sp>
    <dsp:sp modelId="{C7301AA2-39B6-4C10-AABE-376AE8EFB365}">
      <dsp:nvSpPr>
        <dsp:cNvPr id="0" name=""/>
        <dsp:cNvSpPr/>
      </dsp:nvSpPr>
      <dsp:spPr>
        <a:xfrm>
          <a:off x="3833219" y="1723029"/>
          <a:ext cx="2667916" cy="2667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②品質の良い</a:t>
          </a:r>
          <a:br>
            <a:rPr kumimoji="1" lang="en-US" altLang="ja-JP" sz="1600" b="1" kern="1200" dirty="0"/>
          </a:br>
          <a:r>
            <a:rPr kumimoji="1" lang="ja-JP" sz="1600" b="1" kern="1200" dirty="0"/>
            <a:t>ものを適正価格で買い物を楽しむことができる</a:t>
          </a:r>
          <a:endParaRPr lang="ja-JP" sz="1600" b="1" kern="1200" dirty="0"/>
        </a:p>
      </dsp:txBody>
      <dsp:txXfrm>
        <a:off x="4649157" y="2412241"/>
        <a:ext cx="1600750" cy="1467354"/>
      </dsp:txXfrm>
    </dsp:sp>
    <dsp:sp modelId="{1DD4E628-5CB9-48B1-9BB3-CF914593C97C}">
      <dsp:nvSpPr>
        <dsp:cNvPr id="0" name=""/>
        <dsp:cNvSpPr/>
      </dsp:nvSpPr>
      <dsp:spPr>
        <a:xfrm>
          <a:off x="1907872" y="1723029"/>
          <a:ext cx="2667916" cy="2667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③ネットで</a:t>
          </a:r>
          <a:br>
            <a:rPr kumimoji="1" lang="en-US" altLang="ja-JP" sz="1600" b="1" kern="1200" dirty="0"/>
          </a:br>
          <a:r>
            <a:rPr kumimoji="1" lang="ja-JP" sz="1600" b="1" kern="1200" dirty="0"/>
            <a:t>買い物をすることも可能である</a:t>
          </a:r>
          <a:endParaRPr lang="ja-JP" sz="1600" b="1" kern="1200" dirty="0"/>
        </a:p>
      </dsp:txBody>
      <dsp:txXfrm>
        <a:off x="2159101" y="2412241"/>
        <a:ext cx="1600750" cy="14673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D0D20-98C9-4377-A9BC-6CCB79037B29}">
      <dsp:nvSpPr>
        <dsp:cNvPr id="0" name=""/>
        <dsp:cNvSpPr/>
      </dsp:nvSpPr>
      <dsp:spPr>
        <a:xfrm>
          <a:off x="2575407" y="0"/>
          <a:ext cx="4394640" cy="4355096"/>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918FC-1F6C-4A96-A4B6-3EA2266D51D7}">
      <dsp:nvSpPr>
        <dsp:cNvPr id="0" name=""/>
        <dsp:cNvSpPr/>
      </dsp:nvSpPr>
      <dsp:spPr>
        <a:xfrm>
          <a:off x="2736182" y="580046"/>
          <a:ext cx="4147593" cy="10185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t>①品ぞろえを重視して買い物の楽しみを</a:t>
          </a:r>
          <a:br>
            <a:rPr kumimoji="1" lang="en-US" altLang="ja-JP" sz="1600" b="1" kern="1200" dirty="0"/>
          </a:br>
          <a:r>
            <a:rPr kumimoji="1" lang="ja-JP" altLang="en-US" sz="1600" b="1" kern="1200" dirty="0"/>
            <a:t>与えることができる</a:t>
          </a:r>
          <a:endParaRPr lang="ja-JP" altLang="en-US" sz="1600" b="1" kern="1200" dirty="0"/>
        </a:p>
      </dsp:txBody>
      <dsp:txXfrm>
        <a:off x="2785904" y="629768"/>
        <a:ext cx="4048149" cy="919113"/>
      </dsp:txXfrm>
    </dsp:sp>
    <dsp:sp modelId="{AF15B62A-EE49-4AE2-B861-0EFC2001521A}">
      <dsp:nvSpPr>
        <dsp:cNvPr id="0" name=""/>
        <dsp:cNvSpPr/>
      </dsp:nvSpPr>
      <dsp:spPr>
        <a:xfrm>
          <a:off x="2713507" y="1775115"/>
          <a:ext cx="4147593" cy="10185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②ユーザーの利用頻度が高い商品を</a:t>
          </a:r>
          <a:endParaRPr kumimoji="1" lang="en-US" altLang="ja-JP" sz="1600" b="1" kern="1200" dirty="0"/>
        </a:p>
        <a:p>
          <a:pPr marL="0" lvl="0" indent="0" algn="ctr" defTabSz="711200">
            <a:lnSpc>
              <a:spcPct val="90000"/>
            </a:lnSpc>
            <a:spcBef>
              <a:spcPct val="0"/>
            </a:spcBef>
            <a:spcAft>
              <a:spcPct val="35000"/>
            </a:spcAft>
            <a:buNone/>
          </a:pPr>
          <a:r>
            <a:rPr kumimoji="1" lang="ja-JP" sz="1600" b="1" kern="1200" dirty="0"/>
            <a:t>常に適正価格で提供することができる</a:t>
          </a:r>
          <a:endParaRPr lang="ja-JP" sz="1600" b="1" kern="1200" dirty="0"/>
        </a:p>
      </dsp:txBody>
      <dsp:txXfrm>
        <a:off x="2763229" y="1824837"/>
        <a:ext cx="4048149" cy="919113"/>
      </dsp:txXfrm>
    </dsp:sp>
    <dsp:sp modelId="{058DCD4D-0E11-4126-A88B-F25D00466F8A}">
      <dsp:nvSpPr>
        <dsp:cNvPr id="0" name=""/>
        <dsp:cNvSpPr/>
      </dsp:nvSpPr>
      <dsp:spPr>
        <a:xfrm>
          <a:off x="2713507" y="2936148"/>
          <a:ext cx="4147593" cy="10185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③自社の</a:t>
          </a:r>
          <a:r>
            <a:rPr kumimoji="1" lang="en-US" sz="1600" b="1" kern="1200" dirty="0"/>
            <a:t>EC</a:t>
          </a:r>
          <a:r>
            <a:rPr kumimoji="1" lang="ja-JP" sz="1600" b="1" kern="1200" dirty="0"/>
            <a:t>サイトやアプリを使って</a:t>
          </a:r>
          <a:br>
            <a:rPr kumimoji="1" lang="en-US" altLang="ja-JP" sz="1600" b="1" kern="1200" dirty="0"/>
          </a:br>
          <a:r>
            <a:rPr kumimoji="1" lang="ja-JP" sz="1600" b="1" kern="1200" dirty="0"/>
            <a:t>注文・配送・クーポン・ポイントなどのサービスを提供することができる</a:t>
          </a:r>
          <a:endParaRPr lang="ja-JP" sz="1600" b="1" kern="1200" dirty="0"/>
        </a:p>
      </dsp:txBody>
      <dsp:txXfrm>
        <a:off x="2763229" y="2985870"/>
        <a:ext cx="4048149" cy="9191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B8D8F-0E36-4F54-9C26-40791C55D03F}">
      <dsp:nvSpPr>
        <dsp:cNvPr id="0" name=""/>
        <dsp:cNvSpPr/>
      </dsp:nvSpPr>
      <dsp:spPr>
        <a:xfrm>
          <a:off x="0" y="11703"/>
          <a:ext cx="8831482" cy="636480"/>
        </a:xfrm>
        <a:prstGeom prst="roundRect">
          <a:avLst/>
        </a:prstGeom>
        <a:solidFill>
          <a:schemeClr val="lt1"/>
        </a:solidFill>
        <a:ln w="19050" cap="flat" cmpd="sng" algn="ctr">
          <a:solidFill>
            <a:srgbClr val="FF0000"/>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b="0" kern="1200" cap="none" spc="0" dirty="0">
              <a:ln w="0"/>
              <a:solidFill>
                <a:schemeClr val="tx1"/>
              </a:solidFill>
              <a:effectLst>
                <a:outerShdw blurRad="38100" dist="25400" dir="5400000" algn="ctr" rotWithShape="0">
                  <a:srgbClr val="6E747A">
                    <a:alpha val="43000"/>
                  </a:srgbClr>
                </a:outerShdw>
              </a:effectLst>
            </a:rPr>
            <a:t>イトーヨーカドーでは品質の良い品を常に適正価格で便利に購入することができる</a:t>
          </a:r>
          <a:endParaRPr lang="ja-JP" altLang="en-US" sz="1800" b="0" kern="1200" cap="none" spc="0" dirty="0">
            <a:ln w="0"/>
            <a:solidFill>
              <a:schemeClr val="tx1"/>
            </a:solidFill>
            <a:effectLst>
              <a:outerShdw blurRad="38100" dist="25400" dir="5400000" algn="ctr" rotWithShape="0">
                <a:srgbClr val="6E747A">
                  <a:alpha val="43000"/>
                </a:srgbClr>
              </a:outerShdw>
            </a:effectLst>
          </a:endParaRPr>
        </a:p>
      </dsp:txBody>
      <dsp:txXfrm>
        <a:off x="31070" y="42773"/>
        <a:ext cx="8769342" cy="5743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F6EE9-9D03-4493-B4C8-F168047A8558}">
      <dsp:nvSpPr>
        <dsp:cNvPr id="0" name=""/>
        <dsp:cNvSpPr/>
      </dsp:nvSpPr>
      <dsp:spPr>
        <a:xfrm>
          <a:off x="0" y="208550"/>
          <a:ext cx="2989992" cy="1267826"/>
        </a:xfrm>
        <a:prstGeom prst="roundRect">
          <a:avLst/>
        </a:prstGeom>
        <a:solidFill>
          <a:schemeClr val="bg1"/>
        </a:solidFill>
        <a:ln w="19050">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sz="1400" kern="1200" dirty="0">
              <a:latin typeface="+mn-ea"/>
              <a:ea typeface="+mn-ea"/>
            </a:rPr>
            <a:t>チラシによる特売から</a:t>
          </a:r>
          <a:br>
            <a:rPr kumimoji="1" lang="en-US" altLang="ja-JP" sz="1400" kern="1200" dirty="0">
              <a:latin typeface="+mn-ea"/>
              <a:ea typeface="+mn-ea"/>
            </a:rPr>
          </a:br>
          <a:r>
            <a:rPr kumimoji="1" lang="en-US" sz="1400" b="1" kern="1200" cap="none" spc="0" dirty="0">
              <a:ln w="0"/>
              <a:solidFill>
                <a:schemeClr val="tx1"/>
              </a:solidFill>
              <a:effectLst>
                <a:outerShdw blurRad="38100" dist="19050" dir="2700000" algn="tl" rotWithShape="0">
                  <a:schemeClr val="dk1">
                    <a:alpha val="40000"/>
                  </a:schemeClr>
                </a:outerShdw>
              </a:effectLst>
              <a:latin typeface="+mn-ea"/>
              <a:ea typeface="+mn-ea"/>
            </a:rPr>
            <a:t>EDLP</a:t>
          </a:r>
          <a:br>
            <a:rPr kumimoji="1" lang="en-US" sz="1400" b="1" kern="1200" cap="none" spc="0" dirty="0">
              <a:ln w="0"/>
              <a:solidFill>
                <a:schemeClr val="tx1"/>
              </a:solidFill>
              <a:effectLst>
                <a:outerShdw blurRad="38100" dist="19050" dir="2700000" algn="tl" rotWithShape="0">
                  <a:schemeClr val="dk1">
                    <a:alpha val="40000"/>
                  </a:schemeClr>
                </a:outerShdw>
              </a:effectLst>
              <a:latin typeface="+mn-ea"/>
              <a:ea typeface="+mn-ea"/>
            </a:rPr>
          </a:br>
          <a:r>
            <a:rPr kumimoji="1" lang="ja-JP" sz="1400" b="1" kern="1200" cap="none" spc="0" dirty="0">
              <a:ln w="0"/>
              <a:solidFill>
                <a:schemeClr val="tx1"/>
              </a:solidFill>
              <a:effectLst>
                <a:outerShdw blurRad="38100" dist="19050" dir="2700000" algn="tl" rotWithShape="0">
                  <a:schemeClr val="dk1">
                    <a:alpha val="40000"/>
                  </a:schemeClr>
                </a:outerShdw>
              </a:effectLst>
              <a:latin typeface="+mn-ea"/>
              <a:ea typeface="+mn-ea"/>
            </a:rPr>
            <a:t>（エブリデー・ロー・プライス</a:t>
          </a:r>
          <a:r>
            <a:rPr kumimoji="1" lang="ja-JP" sz="1400" b="0" kern="1200" cap="none" spc="0" dirty="0">
              <a:ln w="0"/>
              <a:solidFill>
                <a:schemeClr val="tx1"/>
              </a:solidFill>
              <a:effectLst>
                <a:outerShdw blurRad="38100" dist="19050" dir="2700000" algn="tl" rotWithShape="0">
                  <a:schemeClr val="dk1">
                    <a:alpha val="40000"/>
                  </a:schemeClr>
                </a:outerShdw>
              </a:effectLst>
              <a:latin typeface="+mn-ea"/>
              <a:ea typeface="+mn-ea"/>
            </a:rPr>
            <a:t>）</a:t>
          </a:r>
          <a:r>
            <a:rPr kumimoji="1" lang="ja-JP" sz="1400" kern="1200" dirty="0">
              <a:latin typeface="+mn-ea"/>
              <a:ea typeface="+mn-ea"/>
            </a:rPr>
            <a:t>政策に切り替え</a:t>
          </a:r>
          <a:endParaRPr lang="ja-JP" sz="1400" kern="1200" dirty="0">
            <a:latin typeface="+mn-ea"/>
            <a:ea typeface="+mn-ea"/>
          </a:endParaRPr>
        </a:p>
      </dsp:txBody>
      <dsp:txXfrm>
        <a:off x="61890" y="270440"/>
        <a:ext cx="2866212" cy="11440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AC72B-7870-443E-9B82-9C4388CBB3C2}">
      <dsp:nvSpPr>
        <dsp:cNvPr id="0" name=""/>
        <dsp:cNvSpPr/>
      </dsp:nvSpPr>
      <dsp:spPr>
        <a:xfrm>
          <a:off x="369770" y="228667"/>
          <a:ext cx="2849265" cy="1263281"/>
        </a:xfrm>
        <a:prstGeom prst="roundRect">
          <a:avLst/>
        </a:prstGeom>
        <a:solidFill>
          <a:schemeClr val="bg1"/>
        </a:solidFill>
        <a:ln>
          <a:solidFill>
            <a:srgbClr val="FF0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お客さまから信頼される品揃えと価格を常に提案</a:t>
          </a:r>
          <a:endParaRPr lang="ja-JP" altLang="en-US" sz="1400" kern="1200" dirty="0"/>
        </a:p>
      </dsp:txBody>
      <dsp:txXfrm>
        <a:off x="431438" y="290335"/>
        <a:ext cx="2725929" cy="11399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8FA968-FF74-46B9-BCB2-B2E96FD76640}" type="datetimeFigureOut">
              <a:rPr kumimoji="1" lang="ja-JP" altLang="en-US" smtClean="0"/>
              <a:t>2022/12/29</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F9C36D-0D2E-4164-B053-3BAD3185B769}" type="slidenum">
              <a:rPr kumimoji="1" lang="ja-JP" altLang="en-US" smtClean="0"/>
              <a:t>‹#›</a:t>
            </a:fld>
            <a:endParaRPr kumimoji="1" lang="ja-JP" altLang="en-US"/>
          </a:p>
        </p:txBody>
      </p:sp>
    </p:spTree>
    <p:extLst>
      <p:ext uri="{BB962C8B-B14F-4D97-AF65-F5344CB8AC3E}">
        <p14:creationId xmlns:p14="http://schemas.microsoft.com/office/powerpoint/2010/main" val="2210855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6C051-A4C0-4E9E-92F3-0A02A7BF725F}" type="datetimeFigureOut">
              <a:rPr kumimoji="1" lang="ja-JP" altLang="en-US" smtClean="0"/>
              <a:t>2022/12/29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D796F-73B6-47A0-AB31-D5B7C2CAFBC5}" type="slidenum">
              <a:rPr kumimoji="1" lang="ja-JP" altLang="en-US" smtClean="0"/>
              <a:t>‹#›</a:t>
            </a:fld>
            <a:endParaRPr kumimoji="1" lang="ja-JP" altLang="en-US"/>
          </a:p>
        </p:txBody>
      </p:sp>
    </p:spTree>
    <p:extLst>
      <p:ext uri="{BB962C8B-B14F-4D97-AF65-F5344CB8AC3E}">
        <p14:creationId xmlns:p14="http://schemas.microsoft.com/office/powerpoint/2010/main" val="5155460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3CD796F-73B6-47A0-AB31-D5B7C2CAFBC5}" type="slidenum">
              <a:rPr kumimoji="1" lang="ja-JP" altLang="en-US" smtClean="0"/>
              <a:t>0</a:t>
            </a:fld>
            <a:endParaRPr kumimoji="1" lang="ja-JP" altLang="en-US"/>
          </a:p>
        </p:txBody>
      </p:sp>
    </p:spTree>
    <p:extLst>
      <p:ext uri="{BB962C8B-B14F-4D97-AF65-F5344CB8AC3E}">
        <p14:creationId xmlns:p14="http://schemas.microsoft.com/office/powerpoint/2010/main" val="3794828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13B29E5-4A6A-40F3-AB9E-575706036F1D}" type="slidenum">
              <a:rPr kumimoji="1" lang="ja-JP" altLang="en-US" smtClean="0"/>
              <a:t>26</a:t>
            </a:fld>
            <a:endParaRPr kumimoji="1" lang="ja-JP" altLang="en-US"/>
          </a:p>
        </p:txBody>
      </p:sp>
    </p:spTree>
    <p:extLst>
      <p:ext uri="{BB962C8B-B14F-4D97-AF65-F5344CB8AC3E}">
        <p14:creationId xmlns:p14="http://schemas.microsoft.com/office/powerpoint/2010/main" val="133504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13B29E5-4A6A-40F3-AB9E-575706036F1D}" type="slidenum">
              <a:rPr kumimoji="1" lang="ja-JP" altLang="en-US" smtClean="0"/>
              <a:t>27</a:t>
            </a:fld>
            <a:endParaRPr kumimoji="1" lang="ja-JP" altLang="en-US"/>
          </a:p>
        </p:txBody>
      </p:sp>
    </p:spTree>
    <p:extLst>
      <p:ext uri="{BB962C8B-B14F-4D97-AF65-F5344CB8AC3E}">
        <p14:creationId xmlns:p14="http://schemas.microsoft.com/office/powerpoint/2010/main" val="144635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13B29E5-4A6A-40F3-AB9E-575706036F1D}" type="slidenum">
              <a:rPr kumimoji="1" lang="ja-JP" altLang="en-US" smtClean="0"/>
              <a:t>28</a:t>
            </a:fld>
            <a:endParaRPr kumimoji="1" lang="ja-JP" altLang="en-US"/>
          </a:p>
        </p:txBody>
      </p:sp>
    </p:spTree>
    <p:extLst>
      <p:ext uri="{BB962C8B-B14F-4D97-AF65-F5344CB8AC3E}">
        <p14:creationId xmlns:p14="http://schemas.microsoft.com/office/powerpoint/2010/main" val="3755094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13B29E5-4A6A-40F3-AB9E-575706036F1D}" type="slidenum">
              <a:rPr kumimoji="1" lang="ja-JP" altLang="en-US" smtClean="0"/>
              <a:t>29</a:t>
            </a:fld>
            <a:endParaRPr kumimoji="1" lang="ja-JP" altLang="en-US"/>
          </a:p>
        </p:txBody>
      </p:sp>
    </p:spTree>
    <p:extLst>
      <p:ext uri="{BB962C8B-B14F-4D97-AF65-F5344CB8AC3E}">
        <p14:creationId xmlns:p14="http://schemas.microsoft.com/office/powerpoint/2010/main" val="242412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https://www.itmedia.co.jp/news/articles/1712/01/news041.html</a:t>
            </a:r>
            <a:endParaRPr kumimoji="1" lang="ja-JP" altLang="en-US" dirty="0"/>
          </a:p>
        </p:txBody>
      </p:sp>
      <p:sp>
        <p:nvSpPr>
          <p:cNvPr id="4" name="スライド番号プレースホルダー 3"/>
          <p:cNvSpPr>
            <a:spLocks noGrp="1"/>
          </p:cNvSpPr>
          <p:nvPr>
            <p:ph type="sldNum" sz="quarter" idx="5"/>
          </p:nvPr>
        </p:nvSpPr>
        <p:spPr/>
        <p:txBody>
          <a:bodyPr/>
          <a:lstStyle/>
          <a:p>
            <a:fld id="{B3CD796F-73B6-47A0-AB31-D5B7C2CAFBC5}" type="slidenum">
              <a:rPr kumimoji="1" lang="ja-JP" altLang="en-US" smtClean="0"/>
              <a:t>1</a:t>
            </a:fld>
            <a:endParaRPr kumimoji="1" lang="ja-JP" altLang="en-US"/>
          </a:p>
        </p:txBody>
      </p:sp>
    </p:spTree>
    <p:extLst>
      <p:ext uri="{BB962C8B-B14F-4D97-AF65-F5344CB8AC3E}">
        <p14:creationId xmlns:p14="http://schemas.microsoft.com/office/powerpoint/2010/main" val="300860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3CD796F-73B6-47A0-AB31-D5B7C2CAFBC5}" type="slidenum">
              <a:rPr kumimoji="1" lang="ja-JP" altLang="en-US" smtClean="0"/>
              <a:t>2</a:t>
            </a:fld>
            <a:endParaRPr kumimoji="1" lang="ja-JP" altLang="en-US"/>
          </a:p>
        </p:txBody>
      </p:sp>
    </p:spTree>
    <p:extLst>
      <p:ext uri="{BB962C8B-B14F-4D97-AF65-F5344CB8AC3E}">
        <p14:creationId xmlns:p14="http://schemas.microsoft.com/office/powerpoint/2010/main" val="168234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3CD796F-73B6-47A0-AB31-D5B7C2CAFBC5}" type="slidenum">
              <a:rPr kumimoji="1" lang="ja-JP" altLang="en-US" smtClean="0"/>
              <a:t>6</a:t>
            </a:fld>
            <a:endParaRPr kumimoji="1" lang="ja-JP" altLang="en-US"/>
          </a:p>
        </p:txBody>
      </p:sp>
    </p:spTree>
    <p:extLst>
      <p:ext uri="{BB962C8B-B14F-4D97-AF65-F5344CB8AC3E}">
        <p14:creationId xmlns:p14="http://schemas.microsoft.com/office/powerpoint/2010/main" val="282590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a:xfrm>
            <a:off x="3901698" y="9519055"/>
            <a:ext cx="2984871" cy="502834"/>
          </a:xfrm>
          <a:prstGeom prst="rect">
            <a:avLst/>
          </a:prstGeom>
        </p:spPr>
        <p:txBody>
          <a:bodyPr/>
          <a:lstStyle/>
          <a:p>
            <a:fld id="{A0862A04-2905-43B1-AD7D-6D8C78D1D96A}" type="slidenum">
              <a:rPr kumimoji="1" lang="ja-JP" altLang="en-US" smtClean="0"/>
              <a:t>13</a:t>
            </a:fld>
            <a:endParaRPr kumimoji="1"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27681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6F54FC4-B7A9-4BFA-BE69-4D9AB5F3A0D1}" type="slidenum">
              <a:rPr kumimoji="1" lang="ja-JP" altLang="en-US" smtClean="0"/>
              <a:t>14</a:t>
            </a:fld>
            <a:endParaRPr kumimoji="1" lang="ja-JP" altLang="en-US"/>
          </a:p>
        </p:txBody>
      </p:sp>
    </p:spTree>
    <p:extLst>
      <p:ext uri="{BB962C8B-B14F-4D97-AF65-F5344CB8AC3E}">
        <p14:creationId xmlns:p14="http://schemas.microsoft.com/office/powerpoint/2010/main" val="387061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3CD796F-73B6-47A0-AB31-D5B7C2CAFBC5}" type="slidenum">
              <a:rPr kumimoji="1" lang="ja-JP" altLang="en-US" smtClean="0"/>
              <a:t>20</a:t>
            </a:fld>
            <a:endParaRPr kumimoji="1" lang="ja-JP" altLang="en-US"/>
          </a:p>
        </p:txBody>
      </p:sp>
    </p:spTree>
    <p:extLst>
      <p:ext uri="{BB962C8B-B14F-4D97-AF65-F5344CB8AC3E}">
        <p14:creationId xmlns:p14="http://schemas.microsoft.com/office/powerpoint/2010/main" val="309332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6F54FC4-B7A9-4BFA-BE69-4D9AB5F3A0D1}" type="slidenum">
              <a:rPr kumimoji="1" lang="ja-JP" altLang="en-US" smtClean="0"/>
              <a:t>24</a:t>
            </a:fld>
            <a:endParaRPr kumimoji="1" lang="ja-JP" altLang="en-US"/>
          </a:p>
        </p:txBody>
      </p:sp>
    </p:spTree>
    <p:extLst>
      <p:ext uri="{BB962C8B-B14F-4D97-AF65-F5344CB8AC3E}">
        <p14:creationId xmlns:p14="http://schemas.microsoft.com/office/powerpoint/2010/main" val="370832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13B29E5-4A6A-40F3-AB9E-575706036F1D}" type="slidenum">
              <a:rPr kumimoji="1" lang="ja-JP" altLang="en-US" smtClean="0"/>
              <a:t>25</a:t>
            </a:fld>
            <a:endParaRPr kumimoji="1" lang="ja-JP" altLang="en-US"/>
          </a:p>
        </p:txBody>
      </p:sp>
    </p:spTree>
    <p:extLst>
      <p:ext uri="{BB962C8B-B14F-4D97-AF65-F5344CB8AC3E}">
        <p14:creationId xmlns:p14="http://schemas.microsoft.com/office/powerpoint/2010/main" val="3312348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9C4C75B-062C-4A02-9CB5-55AE30515CFC}" type="datetime1">
              <a:rPr kumimoji="1" lang="ja-JP" altLang="en-US" smtClean="0"/>
              <a:t>2022/12/29</a:t>
            </a:fld>
            <a:endParaRPr kumimoji="1" lang="ja-JP" altLang="en-US"/>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1717889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E898246-33AF-4594-8098-0715B378BAC8}" type="datetime1">
              <a:rPr kumimoji="1" lang="ja-JP" altLang="en-US" smtClean="0"/>
              <a:t>2022/12/29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20305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E7C0DDC-4997-401F-95C1-41FE795B4701}" type="datetime1">
              <a:rPr kumimoji="1" lang="ja-JP" altLang="en-US" smtClean="0"/>
              <a:t>2022/12/29</a:t>
            </a:fld>
            <a:endParaRPr kumimoji="1" lang="ja-JP" altLang="en-US"/>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373214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59DC3CF-EDED-47D2-9FC6-5D4C0D9B6194}" type="datetime1">
              <a:rPr kumimoji="1" lang="ja-JP" altLang="en-US" smtClean="0"/>
              <a:t>2022/12/29</a:t>
            </a:fld>
            <a:endParaRPr kumimoji="1" lang="ja-JP" altLang="en-US"/>
          </a:p>
        </p:txBody>
      </p:sp>
      <p:sp>
        <p:nvSpPr>
          <p:cNvPr id="6" name="Slide Number Placeholder 5"/>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377948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7ACCF84-AE9C-47F0-AFD6-3163A52ED1E3}" type="datetime1">
              <a:rPr kumimoji="1" lang="ja-JP" altLang="en-US" smtClean="0"/>
              <a:t>2022/12/29</a:t>
            </a:fld>
            <a:endParaRPr kumimoji="1" lang="ja-JP" altLang="en-US"/>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418447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850E05-434C-4820-983D-D701B6CECF69}" type="datetime1">
              <a:rPr kumimoji="1" lang="ja-JP" altLang="en-US" smtClean="0"/>
              <a:t>2022/12/29</a:t>
            </a:fld>
            <a:endParaRPr kumimoji="1" lang="ja-JP" altLang="en-US"/>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314122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EF99522-9543-45F9-8EF6-C97EAFF32AD2}" type="datetime1">
              <a:rPr kumimoji="1" lang="ja-JP" altLang="en-US" smtClean="0"/>
              <a:t>2022/12/29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1372085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4285DE9-A21B-44E4-851E-ABD43AED3B8C}" type="datetime1">
              <a:rPr kumimoji="1" lang="ja-JP" altLang="en-US" smtClean="0"/>
              <a:t>2022/12/29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3658553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8BFA5-EAEB-4634-B560-7B2DD5F16214}" type="datetime1">
              <a:rPr kumimoji="1" lang="ja-JP" altLang="en-US" smtClean="0"/>
              <a:t>2022/12/29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252335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56BF639-FEC9-4C78-A930-2CA7EE67611C}" type="datetime1">
              <a:rPr kumimoji="1" lang="ja-JP" altLang="en-US" smtClean="0"/>
              <a:t>2022/12/29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1155213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CC4FCA7-2F10-49F5-981C-5E46AE5B2CE3}" type="datetime1">
              <a:rPr kumimoji="1" lang="ja-JP" altLang="en-US" smtClean="0"/>
              <a:t>2022/12/29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CC7473-CE00-46BF-999B-63F831026EDD}" type="slidenum">
              <a:rPr kumimoji="1" lang="ja-JP" altLang="en-US" smtClean="0"/>
              <a:t>‹#›</a:t>
            </a:fld>
            <a:endParaRPr kumimoji="1" lang="ja-JP" altLang="en-US"/>
          </a:p>
        </p:txBody>
      </p:sp>
    </p:spTree>
    <p:extLst>
      <p:ext uri="{BB962C8B-B14F-4D97-AF65-F5344CB8AC3E}">
        <p14:creationId xmlns:p14="http://schemas.microsoft.com/office/powerpoint/2010/main" val="47338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B79D5-3DD7-478B-892B-AFD6A953A1EF}" type="datetime1">
              <a:rPr kumimoji="1" lang="ja-JP" altLang="en-US" smtClean="0"/>
              <a:t>2022/12/29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7473-CE00-46BF-999B-63F831026EDD}" type="slidenum">
              <a:rPr kumimoji="1" lang="ja-JP" altLang="en-US" smtClean="0"/>
              <a:t>‹#›</a:t>
            </a:fld>
            <a:endParaRPr kumimoji="1" lang="ja-JP" altLang="en-US"/>
          </a:p>
        </p:txBody>
      </p:sp>
      <p:sp>
        <p:nvSpPr>
          <p:cNvPr id="7" name="正方形/長方形 6"/>
          <p:cNvSpPr/>
          <p:nvPr userDrawn="1"/>
        </p:nvSpPr>
        <p:spPr>
          <a:xfrm>
            <a:off x="3757514" y="6538913"/>
            <a:ext cx="1346844" cy="246221"/>
          </a:xfrm>
          <a:prstGeom prst="rect">
            <a:avLst/>
          </a:prstGeom>
        </p:spPr>
        <p:txBody>
          <a:bodyPr wrap="none">
            <a:spAutoFit/>
          </a:bodyPr>
          <a:lstStyle/>
          <a:p>
            <a:r>
              <a:rPr lang="en-US" altLang="zh-CN" sz="1000" dirty="0">
                <a:latin typeface="游ゴシック体"/>
              </a:rPr>
              <a:t>© </a:t>
            </a:r>
            <a:r>
              <a:rPr lang="zh-CN" altLang="en-US" sz="1000" dirty="0">
                <a:latin typeface="游ゴシック体"/>
              </a:rPr>
              <a:t>株式会社後藤企画</a:t>
            </a:r>
            <a:endParaRPr lang="ja-JP" altLang="en-US" sz="1000" dirty="0"/>
          </a:p>
        </p:txBody>
      </p:sp>
    </p:spTree>
    <p:extLst>
      <p:ext uri="{BB962C8B-B14F-4D97-AF65-F5344CB8AC3E}">
        <p14:creationId xmlns:p14="http://schemas.microsoft.com/office/powerpoint/2010/main" val="1951730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diagramDrawing" Target="../diagrams/drawing11.xml"/><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diagramColors" Target="../diagrams/colors11.xml"/><Relationship Id="rId12"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26.png"/><Relationship Id="rId5" Type="http://schemas.openxmlformats.org/officeDocument/2006/relationships/diagramLayout" Target="../diagrams/layout11.xml"/><Relationship Id="rId10" Type="http://schemas.openxmlformats.org/officeDocument/2006/relationships/image" Target="../media/image25.svg"/><Relationship Id="rId4" Type="http://schemas.openxmlformats.org/officeDocument/2006/relationships/diagramData" Target="../diagrams/data11.xml"/><Relationship Id="rId9" Type="http://schemas.openxmlformats.org/officeDocument/2006/relationships/image" Target="../media/image24.png"/><Relationship Id="rId1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itoyokado.co.jp/flyer/index.html"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18" Type="http://schemas.microsoft.com/office/2007/relationships/diagramDrawing" Target="../diagrams/drawing14.xml"/><Relationship Id="rId26" Type="http://schemas.openxmlformats.org/officeDocument/2006/relationships/diagramLayout" Target="../diagrams/layout16.xml"/><Relationship Id="rId3" Type="http://schemas.openxmlformats.org/officeDocument/2006/relationships/image" Target="../media/image48.png"/><Relationship Id="rId21" Type="http://schemas.openxmlformats.org/officeDocument/2006/relationships/diagramQuickStyle" Target="../diagrams/quickStyle15.xml"/><Relationship Id="rId7" Type="http://schemas.openxmlformats.org/officeDocument/2006/relationships/diagramColors" Target="../diagrams/colors12.xml"/><Relationship Id="rId12" Type="http://schemas.openxmlformats.org/officeDocument/2006/relationships/diagramColors" Target="../diagrams/colors13.xml"/><Relationship Id="rId17" Type="http://schemas.openxmlformats.org/officeDocument/2006/relationships/diagramColors" Target="../diagrams/colors14.xml"/><Relationship Id="rId25" Type="http://schemas.openxmlformats.org/officeDocument/2006/relationships/diagramData" Target="../diagrams/data16.xml"/><Relationship Id="rId2" Type="http://schemas.openxmlformats.org/officeDocument/2006/relationships/notesSlide" Target="../notesSlides/notesSlide7.xml"/><Relationship Id="rId16" Type="http://schemas.openxmlformats.org/officeDocument/2006/relationships/diagramQuickStyle" Target="../diagrams/quickStyle14.xml"/><Relationship Id="rId20" Type="http://schemas.openxmlformats.org/officeDocument/2006/relationships/diagramLayout" Target="../diagrams/layout15.xml"/><Relationship Id="rId29" Type="http://schemas.microsoft.com/office/2007/relationships/diagramDrawing" Target="../diagrams/drawing16.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24" Type="http://schemas.openxmlformats.org/officeDocument/2006/relationships/image" Target="../media/image49.png"/><Relationship Id="rId5" Type="http://schemas.openxmlformats.org/officeDocument/2006/relationships/diagramLayout" Target="../diagrams/layout12.xml"/><Relationship Id="rId15" Type="http://schemas.openxmlformats.org/officeDocument/2006/relationships/diagramLayout" Target="../diagrams/layout14.xml"/><Relationship Id="rId23" Type="http://schemas.microsoft.com/office/2007/relationships/diagramDrawing" Target="../diagrams/drawing15.xml"/><Relationship Id="rId28" Type="http://schemas.openxmlformats.org/officeDocument/2006/relationships/diagramColors" Target="../diagrams/colors16.xml"/><Relationship Id="rId10" Type="http://schemas.openxmlformats.org/officeDocument/2006/relationships/diagramLayout" Target="../diagrams/layout13.xml"/><Relationship Id="rId19" Type="http://schemas.openxmlformats.org/officeDocument/2006/relationships/diagramData" Target="../diagrams/data15.xml"/><Relationship Id="rId4" Type="http://schemas.openxmlformats.org/officeDocument/2006/relationships/diagramData" Target="../diagrams/data12.xml"/><Relationship Id="rId9" Type="http://schemas.openxmlformats.org/officeDocument/2006/relationships/diagramData" Target="../diagrams/data13.xml"/><Relationship Id="rId14" Type="http://schemas.openxmlformats.org/officeDocument/2006/relationships/diagramData" Target="../diagrams/data14.xml"/><Relationship Id="rId22" Type="http://schemas.openxmlformats.org/officeDocument/2006/relationships/diagramColors" Target="../diagrams/colors15.xml"/><Relationship Id="rId27" Type="http://schemas.openxmlformats.org/officeDocument/2006/relationships/diagramQuickStyle" Target="../diagrams/quickStyle16.xml"/><Relationship Id="rId30"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3" Type="http://schemas.openxmlformats.org/officeDocument/2006/relationships/image" Target="../media/image52.png"/><Relationship Id="rId7" Type="http://schemas.openxmlformats.org/officeDocument/2006/relationships/diagramColors" Target="../diagrams/colors17.xml"/><Relationship Id="rId12" Type="http://schemas.openxmlformats.org/officeDocument/2006/relationships/diagramColors" Target="../diagrams/colors18.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0" Type="http://schemas.openxmlformats.org/officeDocument/2006/relationships/diagramLayout" Target="../diagrams/layout18.xml"/><Relationship Id="rId4" Type="http://schemas.openxmlformats.org/officeDocument/2006/relationships/diagramData" Target="../diagrams/data17.xml"/><Relationship Id="rId9" Type="http://schemas.openxmlformats.org/officeDocument/2006/relationships/diagramData" Target="../diagrams/data18.xml"/><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diagramLayout" Target="../diagrams/layout21.xml"/><Relationship Id="rId18" Type="http://schemas.openxmlformats.org/officeDocument/2006/relationships/diagramLayout" Target="../diagrams/layout22.xml"/><Relationship Id="rId26" Type="http://schemas.openxmlformats.org/officeDocument/2006/relationships/diagramColors" Target="../diagrams/colors23.xml"/><Relationship Id="rId3" Type="http://schemas.openxmlformats.org/officeDocument/2006/relationships/diagramLayout" Target="../diagrams/layout19.xml"/><Relationship Id="rId21" Type="http://schemas.microsoft.com/office/2007/relationships/diagramDrawing" Target="../diagrams/drawing22.xml"/><Relationship Id="rId7" Type="http://schemas.openxmlformats.org/officeDocument/2006/relationships/diagramData" Target="../diagrams/data20.xml"/><Relationship Id="rId12" Type="http://schemas.openxmlformats.org/officeDocument/2006/relationships/diagramData" Target="../diagrams/data21.xml"/><Relationship Id="rId17" Type="http://schemas.openxmlformats.org/officeDocument/2006/relationships/diagramData" Target="../diagrams/data22.xml"/><Relationship Id="rId25" Type="http://schemas.openxmlformats.org/officeDocument/2006/relationships/diagramQuickStyle" Target="../diagrams/quickStyle23.xml"/><Relationship Id="rId2" Type="http://schemas.openxmlformats.org/officeDocument/2006/relationships/diagramData" Target="../diagrams/data19.xml"/><Relationship Id="rId16" Type="http://schemas.microsoft.com/office/2007/relationships/diagramDrawing" Target="../diagrams/drawing21.xml"/><Relationship Id="rId20" Type="http://schemas.openxmlformats.org/officeDocument/2006/relationships/diagramColors" Target="../diagrams/colors22.xml"/><Relationship Id="rId1" Type="http://schemas.openxmlformats.org/officeDocument/2006/relationships/slideLayout" Target="../slideLayouts/slideLayout7.xml"/><Relationship Id="rId6" Type="http://schemas.microsoft.com/office/2007/relationships/diagramDrawing" Target="../diagrams/drawing19.xml"/><Relationship Id="rId11" Type="http://schemas.microsoft.com/office/2007/relationships/diagramDrawing" Target="../diagrams/drawing20.xml"/><Relationship Id="rId24" Type="http://schemas.openxmlformats.org/officeDocument/2006/relationships/diagramLayout" Target="../diagrams/layout23.xml"/><Relationship Id="rId5" Type="http://schemas.openxmlformats.org/officeDocument/2006/relationships/diagramColors" Target="../diagrams/colors19.xml"/><Relationship Id="rId15" Type="http://schemas.openxmlformats.org/officeDocument/2006/relationships/diagramColors" Target="../diagrams/colors21.xml"/><Relationship Id="rId23" Type="http://schemas.openxmlformats.org/officeDocument/2006/relationships/diagramData" Target="../diagrams/data23.xml"/><Relationship Id="rId28" Type="http://schemas.openxmlformats.org/officeDocument/2006/relationships/image" Target="../media/image54.png"/><Relationship Id="rId10" Type="http://schemas.openxmlformats.org/officeDocument/2006/relationships/diagramColors" Target="../diagrams/colors20.xml"/><Relationship Id="rId19" Type="http://schemas.openxmlformats.org/officeDocument/2006/relationships/diagramQuickStyle" Target="../diagrams/quickStyle22.xml"/><Relationship Id="rId4" Type="http://schemas.openxmlformats.org/officeDocument/2006/relationships/diagramQuickStyle" Target="../diagrams/quickStyle19.xml"/><Relationship Id="rId9" Type="http://schemas.openxmlformats.org/officeDocument/2006/relationships/diagramQuickStyle" Target="../diagrams/quickStyle20.xml"/><Relationship Id="rId14" Type="http://schemas.openxmlformats.org/officeDocument/2006/relationships/diagramQuickStyle" Target="../diagrams/quickStyle21.xml"/><Relationship Id="rId22" Type="http://schemas.openxmlformats.org/officeDocument/2006/relationships/image" Target="../media/image53.png"/><Relationship Id="rId27" Type="http://schemas.microsoft.com/office/2007/relationships/diagramDrawing" Target="../diagrams/drawing23.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diagramLayout" Target="../diagrams/layout25.xml"/><Relationship Id="rId26" Type="http://schemas.microsoft.com/office/2007/relationships/diagramDrawing" Target="../diagrams/drawing26.xml"/><Relationship Id="rId3" Type="http://schemas.openxmlformats.org/officeDocument/2006/relationships/diagramData" Target="../diagrams/data24.xml"/><Relationship Id="rId21" Type="http://schemas.microsoft.com/office/2007/relationships/diagramDrawing" Target="../diagrams/drawing25.xml"/><Relationship Id="rId7" Type="http://schemas.microsoft.com/office/2007/relationships/diagramDrawing" Target="../diagrams/drawing24.xml"/><Relationship Id="rId12" Type="http://schemas.openxmlformats.org/officeDocument/2006/relationships/image" Target="../media/image60.png"/><Relationship Id="rId17" Type="http://schemas.openxmlformats.org/officeDocument/2006/relationships/diagramData" Target="../diagrams/data25.xml"/><Relationship Id="rId25" Type="http://schemas.openxmlformats.org/officeDocument/2006/relationships/diagramColors" Target="../diagrams/colors26.xml"/><Relationship Id="rId2" Type="http://schemas.openxmlformats.org/officeDocument/2006/relationships/image" Target="../media/image55.png"/><Relationship Id="rId16" Type="http://schemas.openxmlformats.org/officeDocument/2006/relationships/image" Target="../media/image64.png"/><Relationship Id="rId20" Type="http://schemas.openxmlformats.org/officeDocument/2006/relationships/diagramColors" Target="../diagrams/colors25.xml"/><Relationship Id="rId1" Type="http://schemas.openxmlformats.org/officeDocument/2006/relationships/slideLayout" Target="../slideLayouts/slideLayout7.xml"/><Relationship Id="rId6" Type="http://schemas.openxmlformats.org/officeDocument/2006/relationships/diagramColors" Target="../diagrams/colors24.xml"/><Relationship Id="rId11" Type="http://schemas.openxmlformats.org/officeDocument/2006/relationships/image" Target="../media/image59.svg"/><Relationship Id="rId24" Type="http://schemas.openxmlformats.org/officeDocument/2006/relationships/diagramQuickStyle" Target="../diagrams/quickStyle26.xml"/><Relationship Id="rId5" Type="http://schemas.openxmlformats.org/officeDocument/2006/relationships/diagramQuickStyle" Target="../diagrams/quickStyle24.xml"/><Relationship Id="rId15" Type="http://schemas.openxmlformats.org/officeDocument/2006/relationships/image" Target="../media/image63.svg"/><Relationship Id="rId23" Type="http://schemas.openxmlformats.org/officeDocument/2006/relationships/diagramLayout" Target="../diagrams/layout26.xml"/><Relationship Id="rId10" Type="http://schemas.openxmlformats.org/officeDocument/2006/relationships/image" Target="../media/image58.png"/><Relationship Id="rId19"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diagramData" Target="../diagrams/data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3.png"/><Relationship Id="rId1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QuickStyle" Target="../diagrams/quickStyle1.xml"/><Relationship Id="rId12" Type="http://schemas.openxmlformats.org/officeDocument/2006/relationships/image" Target="../media/image12.png"/><Relationship Id="rId17" Type="http://schemas.openxmlformats.org/officeDocument/2006/relationships/diagramColors" Target="../diagrams/colors2.xml"/><Relationship Id="rId2" Type="http://schemas.openxmlformats.org/officeDocument/2006/relationships/notesSlide" Target="../notesSlides/notesSlide3.xml"/><Relationship Id="rId16" Type="http://schemas.openxmlformats.org/officeDocument/2006/relationships/diagramQuickStyle" Target="../diagrams/quickStyle2.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1.png"/><Relationship Id="rId5" Type="http://schemas.openxmlformats.org/officeDocument/2006/relationships/diagramData" Target="../diagrams/data1.xml"/><Relationship Id="rId15" Type="http://schemas.openxmlformats.org/officeDocument/2006/relationships/diagramLayout" Target="../diagrams/layout2.xml"/><Relationship Id="rId10" Type="http://schemas.openxmlformats.org/officeDocument/2006/relationships/image" Target="../media/image10.png"/><Relationship Id="rId4" Type="http://schemas.openxmlformats.org/officeDocument/2006/relationships/image" Target="../media/image9.png"/><Relationship Id="rId9" Type="http://schemas.microsoft.com/office/2007/relationships/diagramDrawing" Target="../diagrams/drawing1.xml"/><Relationship Id="rId1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5.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4.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フローチャート: データ 17">
            <a:extLst>
              <a:ext uri="{FF2B5EF4-FFF2-40B4-BE49-F238E27FC236}">
                <a16:creationId xmlns:a16="http://schemas.microsoft.com/office/drawing/2014/main" id="{904DB2F0-30C6-B111-4F22-70CD9D461A0F}"/>
              </a:ext>
            </a:extLst>
          </p:cNvPr>
          <p:cNvSpPr/>
          <p:nvPr/>
        </p:nvSpPr>
        <p:spPr>
          <a:xfrm>
            <a:off x="6476424" y="548360"/>
            <a:ext cx="2655517" cy="6309640"/>
          </a:xfrm>
          <a:prstGeom prst="flowChartInputOutp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1760351" y="4135332"/>
            <a:ext cx="5157378" cy="2950589"/>
          </a:xfrm>
        </p:spPr>
        <p:txBody>
          <a:bodyPr>
            <a:normAutofit/>
          </a:bodyPr>
          <a:lstStyle/>
          <a:p>
            <a:pPr marL="0" indent="0" algn="ctr">
              <a:buNone/>
            </a:pPr>
            <a:r>
              <a:rPr kumimoji="1" lang="en-US" altLang="ja-JP" b="1" dirty="0">
                <a:solidFill>
                  <a:schemeClr val="accent1">
                    <a:lumMod val="50000"/>
                  </a:schemeClr>
                </a:solidFill>
                <a:latin typeface="メイリオ" panose="020B0604030504040204" pitchFamily="50" charset="-128"/>
                <a:ea typeface="メイリオ" panose="020B0604030504040204" pitchFamily="50" charset="-128"/>
              </a:rPr>
              <a:t>Web</a:t>
            </a:r>
            <a:r>
              <a:rPr kumimoji="1" lang="ja-JP" altLang="en-US" b="1" dirty="0">
                <a:solidFill>
                  <a:schemeClr val="accent1">
                    <a:lumMod val="50000"/>
                  </a:schemeClr>
                </a:solidFill>
                <a:latin typeface="メイリオ" panose="020B0604030504040204" pitchFamily="50" charset="-128"/>
                <a:ea typeface="メイリオ" panose="020B0604030504040204" pitchFamily="50" charset="-128"/>
              </a:rPr>
              <a:t>マーケティング</a:t>
            </a:r>
            <a:r>
              <a:rPr lang="ja-JP" altLang="en-US" b="1" dirty="0">
                <a:solidFill>
                  <a:schemeClr val="accent1">
                    <a:lumMod val="50000"/>
                  </a:schemeClr>
                </a:solidFill>
                <a:latin typeface="メイリオ" panose="020B0604030504040204" pitchFamily="50" charset="-128"/>
                <a:ea typeface="メイリオ" panose="020B0604030504040204" pitchFamily="50" charset="-128"/>
              </a:rPr>
              <a:t>レポート</a:t>
            </a:r>
            <a:endParaRPr lang="en-US" altLang="ja-JP" b="1" dirty="0">
              <a:solidFill>
                <a:schemeClr val="accent1">
                  <a:lumMod val="50000"/>
                </a:schemeClr>
              </a:solidFill>
              <a:latin typeface="メイリオ" panose="020B0604030504040204" pitchFamily="50" charset="-128"/>
              <a:ea typeface="メイリオ" panose="020B0604030504040204" pitchFamily="50" charset="-128"/>
            </a:endParaRPr>
          </a:p>
          <a:p>
            <a:pPr marL="0" indent="0" algn="ctr">
              <a:buNone/>
            </a:pPr>
            <a:r>
              <a:rPr lang="ja-JP" altLang="en-US" b="1" dirty="0">
                <a:solidFill>
                  <a:schemeClr val="accent1">
                    <a:lumMod val="50000"/>
                  </a:schemeClr>
                </a:solidFill>
                <a:latin typeface="メイリオ" panose="020B0604030504040204" pitchFamily="50" charset="-128"/>
                <a:ea typeface="メイリオ" panose="020B0604030504040204" pitchFamily="50" charset="-128"/>
              </a:rPr>
              <a:t>イトーヨーカ堂</a:t>
            </a:r>
            <a:endParaRPr lang="en-US" altLang="ja-JP" b="1" dirty="0">
              <a:solidFill>
                <a:schemeClr val="accent1">
                  <a:lumMod val="50000"/>
                </a:schemeClr>
              </a:solidFill>
              <a:latin typeface="メイリオ" panose="020B0604030504040204" pitchFamily="50" charset="-128"/>
              <a:ea typeface="メイリオ" panose="020B0604030504040204" pitchFamily="50" charset="-128"/>
            </a:endParaRPr>
          </a:p>
          <a:p>
            <a:pPr marL="0" indent="0" algn="ctr">
              <a:buNone/>
            </a:pPr>
            <a:endParaRPr lang="en-US" altLang="ja-JP" dirty="0">
              <a:latin typeface="メイリオ" panose="020B0604030504040204" pitchFamily="50" charset="-128"/>
              <a:ea typeface="メイリオ" panose="020B0604030504040204" pitchFamily="50" charset="-128"/>
            </a:endParaRPr>
          </a:p>
          <a:p>
            <a:pPr marL="0" indent="0" algn="ctr">
              <a:buNone/>
            </a:pPr>
            <a:endParaRPr lang="en-US" altLang="ja-JP" dirty="0">
              <a:latin typeface="メイリオ" panose="020B0604030504040204" pitchFamily="50" charset="-128"/>
              <a:ea typeface="メイリオ" panose="020B0604030504040204" pitchFamily="50" charset="-128"/>
            </a:endParaRPr>
          </a:p>
          <a:p>
            <a:pPr marL="0" indent="0" algn="ctr">
              <a:buNone/>
            </a:pPr>
            <a:endParaRPr lang="en-US" altLang="ja-JP" i="1" dirty="0">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7505F96E-8663-4197-6FCD-552B79834ADD}"/>
              </a:ext>
            </a:extLst>
          </p:cNvPr>
          <p:cNvSpPr>
            <a:spLocks noGrp="1"/>
          </p:cNvSpPr>
          <p:nvPr>
            <p:ph type="sldNum" sz="quarter" idx="12"/>
          </p:nvPr>
        </p:nvSpPr>
        <p:spPr/>
        <p:txBody>
          <a:bodyPr/>
          <a:lstStyle/>
          <a:p>
            <a:fld id="{A7CC7473-CE00-46BF-999B-63F831026EDD}" type="slidenum">
              <a:rPr kumimoji="1" lang="ja-JP" altLang="en-US" smtClean="0"/>
              <a:t>0</a:t>
            </a:fld>
            <a:endParaRPr kumimoji="1" lang="ja-JP" altLang="en-US"/>
          </a:p>
        </p:txBody>
      </p:sp>
      <p:pic>
        <p:nvPicPr>
          <p:cNvPr id="4" name="図 3">
            <a:extLst>
              <a:ext uri="{FF2B5EF4-FFF2-40B4-BE49-F238E27FC236}">
                <a16:creationId xmlns:a16="http://schemas.microsoft.com/office/drawing/2014/main" id="{5C54F4B1-459F-052F-F1AD-D461E97A3228}"/>
              </a:ext>
            </a:extLst>
          </p:cNvPr>
          <p:cNvPicPr>
            <a:picLocks noChangeAspect="1"/>
          </p:cNvPicPr>
          <p:nvPr/>
        </p:nvPicPr>
        <p:blipFill>
          <a:blip r:embed="rId3"/>
          <a:stretch>
            <a:fillRect/>
          </a:stretch>
        </p:blipFill>
        <p:spPr>
          <a:xfrm>
            <a:off x="2793816" y="1715018"/>
            <a:ext cx="3556368" cy="2093977"/>
          </a:xfrm>
          <a:prstGeom prst="rect">
            <a:avLst/>
          </a:prstGeom>
        </p:spPr>
      </p:pic>
      <p:cxnSp>
        <p:nvCxnSpPr>
          <p:cNvPr id="7" name="直線コネクタ 6">
            <a:extLst>
              <a:ext uri="{FF2B5EF4-FFF2-40B4-BE49-F238E27FC236}">
                <a16:creationId xmlns:a16="http://schemas.microsoft.com/office/drawing/2014/main" id="{3D89B033-BDCF-42DE-DD59-49112D14DB76}"/>
              </a:ext>
            </a:extLst>
          </p:cNvPr>
          <p:cNvCxnSpPr/>
          <p:nvPr/>
        </p:nvCxnSpPr>
        <p:spPr>
          <a:xfrm>
            <a:off x="0" y="548359"/>
            <a:ext cx="91440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グラフィックス 13" descr="信号 単色塗りつぶし">
            <a:extLst>
              <a:ext uri="{FF2B5EF4-FFF2-40B4-BE49-F238E27FC236}">
                <a16:creationId xmlns:a16="http://schemas.microsoft.com/office/drawing/2014/main" id="{84AA722A-7B97-94B2-05B7-7349620871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0184" y="3545526"/>
            <a:ext cx="2683693" cy="3917420"/>
          </a:xfrm>
          <a:prstGeom prst="rect">
            <a:avLst/>
          </a:prstGeom>
        </p:spPr>
      </p:pic>
      <p:sp>
        <p:nvSpPr>
          <p:cNvPr id="5" name="四角形: 上の 2 つの角を丸める 4">
            <a:extLst>
              <a:ext uri="{FF2B5EF4-FFF2-40B4-BE49-F238E27FC236}">
                <a16:creationId xmlns:a16="http://schemas.microsoft.com/office/drawing/2014/main" id="{F741F26B-3A1D-791D-5943-E1FA7FD750BA}"/>
              </a:ext>
            </a:extLst>
          </p:cNvPr>
          <p:cNvSpPr/>
          <p:nvPr/>
        </p:nvSpPr>
        <p:spPr>
          <a:xfrm>
            <a:off x="3503596" y="6356351"/>
            <a:ext cx="1751798" cy="365125"/>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1340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Rectangle 131"/>
          <p:cNvSpPr>
            <a:spLocks noChangeArrowheads="1"/>
          </p:cNvSpPr>
          <p:nvPr/>
        </p:nvSpPr>
        <p:spPr bwMode="auto">
          <a:xfrm>
            <a:off x="2332875" y="118287"/>
            <a:ext cx="48013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自社分析   ビジネスモデルキャンバス</a:t>
            </a:r>
            <a:r>
              <a:rPr lang="en-US" altLang="ja-JP"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graphicFrame>
        <p:nvGraphicFramePr>
          <p:cNvPr id="6" name="表 12">
            <a:extLst>
              <a:ext uri="{FF2B5EF4-FFF2-40B4-BE49-F238E27FC236}">
                <a16:creationId xmlns:a16="http://schemas.microsoft.com/office/drawing/2014/main" id="{0C4E28C6-5818-4904-A7E3-8BA091813F15}"/>
              </a:ext>
            </a:extLst>
          </p:cNvPr>
          <p:cNvGraphicFramePr>
            <a:graphicFrameLocks noGrp="1"/>
          </p:cNvGraphicFramePr>
          <p:nvPr>
            <p:extLst>
              <p:ext uri="{D42A27DB-BD31-4B8C-83A1-F6EECF244321}">
                <p14:modId xmlns:p14="http://schemas.microsoft.com/office/powerpoint/2010/main" val="2969172134"/>
              </p:ext>
            </p:extLst>
          </p:nvPr>
        </p:nvGraphicFramePr>
        <p:xfrm>
          <a:off x="215900" y="554144"/>
          <a:ext cx="8766175" cy="5735805"/>
        </p:xfrm>
        <a:graphic>
          <a:graphicData uri="http://schemas.openxmlformats.org/drawingml/2006/table">
            <a:tbl>
              <a:tblPr firstRow="1" bandRow="1">
                <a:tableStyleId>{BC89EF96-8CEA-46FF-86C4-4CE0E7609802}</a:tableStyleId>
              </a:tblPr>
              <a:tblGrid>
                <a:gridCol w="1502801">
                  <a:extLst>
                    <a:ext uri="{9D8B030D-6E8A-4147-A177-3AD203B41FA5}">
                      <a16:colId xmlns:a16="http://schemas.microsoft.com/office/drawing/2014/main" val="322064176"/>
                    </a:ext>
                  </a:extLst>
                </a:gridCol>
                <a:gridCol w="1818236">
                  <a:extLst>
                    <a:ext uri="{9D8B030D-6E8A-4147-A177-3AD203B41FA5}">
                      <a16:colId xmlns:a16="http://schemas.microsoft.com/office/drawing/2014/main" val="1149876942"/>
                    </a:ext>
                  </a:extLst>
                </a:gridCol>
                <a:gridCol w="902538">
                  <a:extLst>
                    <a:ext uri="{9D8B030D-6E8A-4147-A177-3AD203B41FA5}">
                      <a16:colId xmlns:a16="http://schemas.microsoft.com/office/drawing/2014/main" val="810469418"/>
                    </a:ext>
                  </a:extLst>
                </a:gridCol>
                <a:gridCol w="915700">
                  <a:extLst>
                    <a:ext uri="{9D8B030D-6E8A-4147-A177-3AD203B41FA5}">
                      <a16:colId xmlns:a16="http://schemas.microsoft.com/office/drawing/2014/main" val="3729696045"/>
                    </a:ext>
                  </a:extLst>
                </a:gridCol>
                <a:gridCol w="2179944">
                  <a:extLst>
                    <a:ext uri="{9D8B030D-6E8A-4147-A177-3AD203B41FA5}">
                      <a16:colId xmlns:a16="http://schemas.microsoft.com/office/drawing/2014/main" val="2896420946"/>
                    </a:ext>
                  </a:extLst>
                </a:gridCol>
                <a:gridCol w="1446956">
                  <a:extLst>
                    <a:ext uri="{9D8B030D-6E8A-4147-A177-3AD203B41FA5}">
                      <a16:colId xmlns:a16="http://schemas.microsoft.com/office/drawing/2014/main" val="3399392207"/>
                    </a:ext>
                  </a:extLst>
                </a:gridCol>
              </a:tblGrid>
              <a:tr h="2527461">
                <a:tc rowSpan="2">
                  <a:txBody>
                    <a:bodyPr/>
                    <a:lstStyle/>
                    <a:p>
                      <a:r>
                        <a:rPr kumimoji="1" lang="ja-JP" altLang="en-US" sz="1200" b="1" dirty="0">
                          <a:solidFill>
                            <a:schemeClr val="accent1">
                              <a:lumMod val="75000"/>
                            </a:schemeClr>
                          </a:solidFill>
                        </a:rPr>
                        <a:t>キーパートナー</a:t>
                      </a:r>
                      <a:br>
                        <a:rPr kumimoji="1" lang="en-US" altLang="ja-JP" sz="1200" b="1" dirty="0">
                          <a:solidFill>
                            <a:schemeClr val="tx1"/>
                          </a:solidFill>
                        </a:rPr>
                      </a:br>
                      <a:r>
                        <a:rPr kumimoji="1" lang="ja-JP" altLang="en-US" sz="1200" b="0" dirty="0">
                          <a:solidFill>
                            <a:schemeClr val="tx1"/>
                          </a:solidFill>
                        </a:rPr>
                        <a:t>パートナーは誰か</a:t>
                      </a:r>
                      <a:endParaRPr kumimoji="1" lang="en-US" altLang="ja-JP" sz="1200" b="0" dirty="0">
                        <a:solidFill>
                          <a:schemeClr val="tx1"/>
                        </a:solidFill>
                      </a:endParaRPr>
                    </a:p>
                    <a:p>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海外メーカー</a:t>
                      </a:r>
                      <a:endParaRPr kumimoji="1" lang="en-US" altLang="ja-JP" sz="1200" b="0" dirty="0">
                        <a:solidFill>
                          <a:schemeClr val="tx1"/>
                        </a:solidFill>
                      </a:endParaRPr>
                    </a:p>
                    <a:p>
                      <a:r>
                        <a:rPr kumimoji="1" lang="ja-JP" altLang="en-US" sz="1200" b="0" dirty="0">
                          <a:solidFill>
                            <a:schemeClr val="tx1"/>
                          </a:solidFill>
                        </a:rPr>
                        <a:t>国内メーカー</a:t>
                      </a:r>
                      <a:endParaRPr kumimoji="1" lang="en-US" altLang="ja-JP" sz="1200" b="0" dirty="0">
                        <a:solidFill>
                          <a:schemeClr val="tx1"/>
                        </a:solidFill>
                      </a:endParaRPr>
                    </a:p>
                    <a:p>
                      <a:r>
                        <a:rPr kumimoji="1" lang="ja-JP" altLang="en-US" sz="1200" b="0" dirty="0">
                          <a:solidFill>
                            <a:schemeClr val="tx1"/>
                          </a:solidFill>
                        </a:rPr>
                        <a:t>卸売業者</a:t>
                      </a:r>
                      <a:endParaRPr kumimoji="1" lang="en-US" altLang="ja-JP" sz="1200" b="0" dirty="0">
                        <a:solidFill>
                          <a:schemeClr val="tx1"/>
                        </a:solidFill>
                      </a:endParaRPr>
                    </a:p>
                    <a:p>
                      <a:r>
                        <a:rPr kumimoji="1" lang="ja-JP" altLang="en-US" sz="1200" b="0" dirty="0">
                          <a:solidFill>
                            <a:schemeClr val="tx1"/>
                          </a:solidFill>
                        </a:rPr>
                        <a:t>仕入先</a:t>
                      </a:r>
                      <a:endParaRPr kumimoji="1" lang="en-US" altLang="ja-JP" sz="1200" b="0" dirty="0">
                        <a:solidFill>
                          <a:schemeClr val="tx1"/>
                        </a:solidFill>
                      </a:endParaRPr>
                    </a:p>
                    <a:p>
                      <a:r>
                        <a:rPr kumimoji="1" lang="ja-JP" altLang="en-US" sz="1200" b="0" dirty="0">
                          <a:solidFill>
                            <a:schemeClr val="tx1"/>
                          </a:solidFill>
                        </a:rPr>
                        <a:t>自社のグループ会社</a:t>
                      </a:r>
                      <a:endParaRPr kumimoji="1" lang="en-US" altLang="ja-JP" sz="1200" b="0" dirty="0">
                        <a:solidFill>
                          <a:schemeClr val="tx1"/>
                        </a:solidFill>
                      </a:endParaRPr>
                    </a:p>
                    <a:p>
                      <a:r>
                        <a:rPr kumimoji="1" lang="ja-JP" altLang="en-US" sz="1200" b="0" dirty="0">
                          <a:solidFill>
                            <a:schemeClr val="tx1"/>
                          </a:solidFill>
                        </a:rPr>
                        <a:t>（国内コンビニエンスストア事業 </a:t>
                      </a:r>
                    </a:p>
                    <a:p>
                      <a:r>
                        <a:rPr kumimoji="1" lang="ja-JP" altLang="en-US" sz="1200" b="0" dirty="0">
                          <a:solidFill>
                            <a:schemeClr val="tx1"/>
                          </a:solidFill>
                        </a:rPr>
                        <a:t>海外コンビニエンスストア事業 </a:t>
                      </a:r>
                    </a:p>
                    <a:p>
                      <a:r>
                        <a:rPr kumimoji="1" lang="ja-JP" altLang="en-US" sz="1200" b="0" dirty="0">
                          <a:solidFill>
                            <a:schemeClr val="tx1"/>
                          </a:solidFill>
                        </a:rPr>
                        <a:t>スーパーストア事業  </a:t>
                      </a:r>
                    </a:p>
                    <a:p>
                      <a:r>
                        <a:rPr kumimoji="1" lang="ja-JP" altLang="en-US" sz="1200" b="0" dirty="0">
                          <a:solidFill>
                            <a:schemeClr val="tx1"/>
                          </a:solidFill>
                        </a:rPr>
                        <a:t>金融関連事業 ）</a:t>
                      </a:r>
                    </a:p>
                    <a:p>
                      <a:br>
                        <a:rPr kumimoji="1" lang="en-US" altLang="ja-JP" sz="1200" b="0" dirty="0">
                          <a:solidFill>
                            <a:schemeClr val="tx1"/>
                          </a:solidFill>
                        </a:rPr>
                      </a:br>
                      <a:endParaRPr kumimoji="1" lang="en-US" altLang="ja-JP" sz="1200" b="0" dirty="0">
                        <a:solidFill>
                          <a:schemeClr val="tx1"/>
                        </a:solidFill>
                        <a:latin typeface="+mj-ea"/>
                        <a:ea typeface="+mj-ea"/>
                      </a:endParaRPr>
                    </a:p>
                  </a:txBody>
                  <a:tcPr marL="0" marR="0"/>
                </a:tc>
                <a:tc>
                  <a:txBody>
                    <a:bodyPr/>
                    <a:lstStyle/>
                    <a:p>
                      <a:r>
                        <a:rPr kumimoji="1" lang="ja-JP" altLang="en-US" sz="1200" b="1" dirty="0">
                          <a:solidFill>
                            <a:schemeClr val="accent1">
                              <a:lumMod val="75000"/>
                            </a:schemeClr>
                          </a:solidFill>
                        </a:rPr>
                        <a:t>主要活動</a:t>
                      </a:r>
                      <a:br>
                        <a:rPr kumimoji="1" lang="en-US" altLang="ja-JP" sz="1200" b="1" dirty="0">
                          <a:solidFill>
                            <a:schemeClr val="tx1"/>
                          </a:solidFill>
                        </a:rPr>
                      </a:br>
                      <a:r>
                        <a:rPr kumimoji="1" lang="ja-JP" altLang="en-US" sz="1200" b="0" dirty="0">
                          <a:solidFill>
                            <a:schemeClr val="tx1"/>
                          </a:solidFill>
                        </a:rPr>
                        <a:t>事業内容</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総合スーパー、銀行、</a:t>
                      </a:r>
                      <a:r>
                        <a:rPr kumimoji="1" lang="en-US" altLang="ja-JP" sz="1200" b="0" dirty="0">
                          <a:solidFill>
                            <a:schemeClr val="tx1"/>
                          </a:solidFill>
                        </a:rPr>
                        <a:t>IT</a:t>
                      </a:r>
                      <a:r>
                        <a:rPr kumimoji="1" lang="ja-JP" altLang="en-US" sz="1200" b="0" dirty="0">
                          <a:solidFill>
                            <a:schemeClr val="tx1"/>
                          </a:solidFill>
                        </a:rPr>
                        <a:t>サービスなど</a:t>
                      </a:r>
                      <a:endParaRPr kumimoji="1" lang="en-US" altLang="ja-JP" sz="1200" b="0" dirty="0">
                        <a:solidFill>
                          <a:schemeClr val="tx1"/>
                        </a:solidFill>
                      </a:endParaRPr>
                    </a:p>
                    <a:p>
                      <a:endParaRPr kumimoji="1" lang="en-US" altLang="ja-JP" sz="1200" b="0" dirty="0">
                        <a:solidFill>
                          <a:schemeClr val="tx1"/>
                        </a:solidFill>
                      </a:endParaRPr>
                    </a:p>
                  </a:txBody>
                  <a:tcPr marL="0" marR="0"/>
                </a:tc>
                <a:tc rowSpan="2" gridSpan="2">
                  <a:txBody>
                    <a:bodyPr/>
                    <a:lstStyle/>
                    <a:p>
                      <a:r>
                        <a:rPr kumimoji="1" lang="ja-JP" altLang="en-US" sz="1200" b="1" dirty="0">
                          <a:solidFill>
                            <a:schemeClr val="accent1">
                              <a:lumMod val="75000"/>
                            </a:schemeClr>
                          </a:solidFill>
                        </a:rPr>
                        <a:t>価値提案</a:t>
                      </a:r>
                      <a:br>
                        <a:rPr kumimoji="1" lang="en-US" altLang="ja-JP" sz="1200" b="1" dirty="0">
                          <a:solidFill>
                            <a:schemeClr val="tx1"/>
                          </a:solidFill>
                        </a:rPr>
                      </a:br>
                      <a:r>
                        <a:rPr kumimoji="1" lang="ja-JP" altLang="en-US" sz="1200" b="0" dirty="0">
                          <a:solidFill>
                            <a:schemeClr val="tx1"/>
                          </a:solidFill>
                        </a:rPr>
                        <a:t>顧客に何を提供するか</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a:t>
                      </a:r>
                      <a:r>
                        <a:rPr kumimoji="1" lang="ja-JP" altLang="en-US" sz="1200" b="1" dirty="0">
                          <a:solidFill>
                            <a:schemeClr val="tx1"/>
                          </a:solidFill>
                        </a:rPr>
                        <a:t>商品、品質へのこだわりを 細かで丁寧な説明で表現</a:t>
                      </a:r>
                      <a:br>
                        <a:rPr kumimoji="1" lang="en-US" altLang="ja-JP" sz="1200" b="0" dirty="0">
                          <a:solidFill>
                            <a:schemeClr val="tx1"/>
                          </a:solidFill>
                        </a:rPr>
                      </a:br>
                      <a:br>
                        <a:rPr kumimoji="1" lang="en-US" altLang="ja-JP" sz="1200" b="0" dirty="0">
                          <a:solidFill>
                            <a:schemeClr val="tx1"/>
                          </a:solidFill>
                        </a:rPr>
                      </a:br>
                      <a:r>
                        <a:rPr kumimoji="1" lang="ja-JP" altLang="en-US" sz="1200" b="0" dirty="0">
                          <a:solidFill>
                            <a:schemeClr val="tx1"/>
                          </a:solidFill>
                        </a:rPr>
                        <a:t>⇒</a:t>
                      </a:r>
                      <a:r>
                        <a:rPr kumimoji="1" lang="ja-JP" altLang="en-US" sz="1200" b="1" dirty="0">
                          <a:solidFill>
                            <a:schemeClr val="tx1"/>
                          </a:solidFill>
                        </a:rPr>
                        <a:t>生産者の顔が見える選ぶ</a:t>
                      </a:r>
                      <a:r>
                        <a:rPr kumimoji="1" lang="en-US" altLang="ja-JP" sz="1200" b="1" dirty="0">
                          <a:solidFill>
                            <a:schemeClr val="tx1"/>
                          </a:solidFill>
                        </a:rPr>
                        <a:t>『</a:t>
                      </a:r>
                      <a:r>
                        <a:rPr kumimoji="1" lang="ja-JP" altLang="en-US" sz="1200" b="1" dirty="0">
                          <a:solidFill>
                            <a:schemeClr val="tx1"/>
                          </a:solidFill>
                        </a:rPr>
                        <a:t>理由</a:t>
                      </a:r>
                      <a:r>
                        <a:rPr kumimoji="1" lang="en-US" altLang="ja-JP" sz="1200" b="1" dirty="0">
                          <a:solidFill>
                            <a:schemeClr val="tx1"/>
                          </a:solidFill>
                        </a:rPr>
                        <a:t>』</a:t>
                      </a:r>
                      <a:r>
                        <a:rPr kumimoji="1" lang="ja-JP" altLang="en-US" sz="1200" b="1" dirty="0">
                          <a:solidFill>
                            <a:schemeClr val="tx1"/>
                          </a:solidFill>
                        </a:rPr>
                        <a:t>がある野菜</a:t>
                      </a:r>
                      <a:endParaRPr kumimoji="1" lang="en-US" altLang="ja-JP" sz="1200" b="1"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a:t>
                      </a:r>
                      <a:r>
                        <a:rPr kumimoji="1" lang="ja-JP" altLang="en-US" sz="1200" b="1" dirty="0">
                          <a:solidFill>
                            <a:schemeClr val="tx1"/>
                          </a:solidFill>
                        </a:rPr>
                        <a:t>他社にはないネーミング</a:t>
                      </a:r>
                      <a:endParaRPr kumimoji="1" lang="en-US" altLang="ja-JP" sz="1200" b="1"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a:t>
                      </a:r>
                      <a:r>
                        <a:rPr kumimoji="1" lang="ja-JP" altLang="en-US" sz="1200" b="1" dirty="0">
                          <a:solidFill>
                            <a:schemeClr val="tx1"/>
                          </a:solidFill>
                        </a:rPr>
                        <a:t>お客さまに商品の特徴を伝える努力を徹底</a:t>
                      </a:r>
                      <a:endParaRPr kumimoji="1" lang="ja-JP" altLang="en-US" sz="1200" b="1" dirty="0">
                        <a:solidFill>
                          <a:schemeClr val="tx1"/>
                        </a:solidFill>
                        <a:latin typeface="+mj-ea"/>
                        <a:ea typeface="+mj-ea"/>
                      </a:endParaRPr>
                    </a:p>
                  </a:txBody>
                  <a:tcPr marL="0" marR="0"/>
                </a:tc>
                <a:tc rowSpan="2"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1" dirty="0">
                          <a:solidFill>
                            <a:schemeClr val="accent1">
                              <a:lumMod val="75000"/>
                            </a:schemeClr>
                          </a:solidFill>
                        </a:rPr>
                        <a:t>顧客との関係性</a:t>
                      </a:r>
                      <a:br>
                        <a:rPr kumimoji="1" lang="en-US" altLang="ja-JP" sz="1200" b="1" dirty="0">
                          <a:solidFill>
                            <a:schemeClr val="tx1"/>
                          </a:solidFill>
                        </a:rPr>
                      </a:br>
                      <a:r>
                        <a:rPr kumimoji="1" lang="ja-JP" altLang="en-US" sz="1200" b="0" dirty="0">
                          <a:solidFill>
                            <a:schemeClr val="tx1"/>
                          </a:solidFill>
                        </a:rPr>
                        <a:t>顧客とのつながり</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クロスマーチャンダイジングで部門を超えた取り組み提案</a:t>
                      </a:r>
                      <a:endParaRPr kumimoji="1" lang="en-US" altLang="ja-JP" sz="1200" b="0" dirty="0">
                        <a:solidFill>
                          <a:schemeClr val="tx1"/>
                        </a:solidFill>
                      </a:endParaRPr>
                    </a:p>
                    <a:p>
                      <a:r>
                        <a:rPr kumimoji="1" lang="ja-JP" altLang="en-US" sz="1200" b="0" dirty="0">
                          <a:solidFill>
                            <a:schemeClr val="tx1"/>
                          </a:solidFill>
                        </a:rPr>
                        <a:t>広い年代にアピールする姿勢の品ぞろえ</a:t>
                      </a:r>
                      <a:endParaRPr kumimoji="1" lang="en-US" altLang="ja-JP" sz="1200" b="0" dirty="0">
                        <a:solidFill>
                          <a:schemeClr val="tx1"/>
                        </a:solidFill>
                      </a:endParaRPr>
                    </a:p>
                    <a:p>
                      <a:r>
                        <a:rPr kumimoji="1" lang="ja-JP" altLang="en-US" sz="1200" b="0" dirty="0">
                          <a:solidFill>
                            <a:schemeClr val="tx1"/>
                          </a:solidFill>
                        </a:rPr>
                        <a:t>店舗での各種イベント</a:t>
                      </a:r>
                      <a:endParaRPr kumimoji="1" lang="en-US" altLang="ja-JP" sz="1200" b="0" dirty="0">
                        <a:solidFill>
                          <a:schemeClr val="tx1"/>
                        </a:solidFill>
                      </a:endParaRPr>
                    </a:p>
                    <a:p>
                      <a:r>
                        <a:rPr kumimoji="1" lang="ja-JP" altLang="en-US" sz="1200" b="0" dirty="0">
                          <a:solidFill>
                            <a:schemeClr val="tx1"/>
                          </a:solidFill>
                        </a:rPr>
                        <a:t>ホームページ</a:t>
                      </a:r>
                      <a:br>
                        <a:rPr kumimoji="1" lang="en-US" altLang="ja-JP" sz="1200" b="0" dirty="0">
                          <a:solidFill>
                            <a:schemeClr val="tx1"/>
                          </a:solidFill>
                        </a:rPr>
                      </a:br>
                      <a:r>
                        <a:rPr kumimoji="1" lang="en-US" altLang="ja-JP" sz="1200" b="0" dirty="0">
                          <a:solidFill>
                            <a:schemeClr val="tx1"/>
                          </a:solidFill>
                        </a:rPr>
                        <a:t>SNS</a:t>
                      </a:r>
                    </a:p>
                    <a:p>
                      <a:r>
                        <a:rPr kumimoji="1" lang="ja-JP" altLang="en-US" sz="1200" b="0" dirty="0">
                          <a:solidFill>
                            <a:schemeClr val="tx1"/>
                          </a:solidFill>
                        </a:rPr>
                        <a:t>ポイントプログラム</a:t>
                      </a:r>
                      <a:endParaRPr kumimoji="1" lang="en-US" altLang="ja-JP" sz="1200" b="0" dirty="0">
                        <a:solidFill>
                          <a:schemeClr val="tx1"/>
                        </a:solidFill>
                        <a:latin typeface="+mj-ea"/>
                        <a:ea typeface="+mj-ea"/>
                      </a:endParaRPr>
                    </a:p>
                  </a:txBody>
                  <a:tcPr marL="0" marR="0"/>
                </a:tc>
                <a:tc rowSpan="2">
                  <a:txBody>
                    <a:bodyPr/>
                    <a:lstStyle/>
                    <a:p>
                      <a:r>
                        <a:rPr kumimoji="1" lang="ja-JP" altLang="en-US" sz="1200" b="1" dirty="0">
                          <a:solidFill>
                            <a:schemeClr val="accent1">
                              <a:lumMod val="75000"/>
                            </a:schemeClr>
                          </a:solidFill>
                        </a:rPr>
                        <a:t>顧客セグメント</a:t>
                      </a:r>
                      <a:br>
                        <a:rPr kumimoji="1" lang="en-US" altLang="ja-JP" sz="1200" b="1" dirty="0">
                          <a:solidFill>
                            <a:schemeClr val="tx1"/>
                          </a:solidFill>
                        </a:rPr>
                      </a:br>
                      <a:r>
                        <a:rPr kumimoji="1" lang="ja-JP" altLang="en-US" sz="1200" b="0" dirty="0">
                          <a:solidFill>
                            <a:schemeClr val="tx1"/>
                          </a:solidFill>
                        </a:rPr>
                        <a:t>顧客の素性</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利用ユーザー：</a:t>
                      </a:r>
                      <a:endParaRPr kumimoji="1" lang="en-US" altLang="ja-JP" sz="1200" b="0" dirty="0">
                        <a:solidFill>
                          <a:schemeClr val="tx1"/>
                        </a:solidFill>
                      </a:endParaRPr>
                    </a:p>
                    <a:p>
                      <a:r>
                        <a:rPr kumimoji="1" lang="en-US" altLang="ja-JP" sz="1200" b="0" dirty="0">
                          <a:solidFill>
                            <a:schemeClr val="tx1"/>
                          </a:solidFill>
                        </a:rPr>
                        <a:t>30</a:t>
                      </a:r>
                      <a:r>
                        <a:rPr kumimoji="1" lang="ja-JP" altLang="en-US" sz="1200" b="0" dirty="0">
                          <a:solidFill>
                            <a:schemeClr val="tx1"/>
                          </a:solidFill>
                        </a:rPr>
                        <a:t>～</a:t>
                      </a:r>
                      <a:r>
                        <a:rPr kumimoji="1" lang="en-US" altLang="ja-JP" sz="1200" b="0" dirty="0">
                          <a:solidFill>
                            <a:schemeClr val="tx1"/>
                          </a:solidFill>
                        </a:rPr>
                        <a:t>70</a:t>
                      </a:r>
                      <a:r>
                        <a:rPr kumimoji="1" lang="ja-JP" altLang="en-US" sz="1200" b="0" dirty="0">
                          <a:solidFill>
                            <a:schemeClr val="tx1"/>
                          </a:solidFill>
                        </a:rPr>
                        <a:t>男女</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アクティブユーザー：</a:t>
                      </a:r>
                      <a:endParaRPr kumimoji="1" lang="en-US" altLang="ja-JP" sz="1200" b="0" dirty="0">
                        <a:solidFill>
                          <a:schemeClr val="tx1"/>
                        </a:solidFill>
                      </a:endParaRPr>
                    </a:p>
                    <a:p>
                      <a:r>
                        <a:rPr kumimoji="1" lang="en-US" altLang="ja-JP" sz="1200" b="0" dirty="0">
                          <a:solidFill>
                            <a:schemeClr val="tx1"/>
                          </a:solidFill>
                        </a:rPr>
                        <a:t>35</a:t>
                      </a:r>
                      <a:r>
                        <a:rPr kumimoji="1" lang="ja-JP" altLang="en-US" sz="1200" b="0" dirty="0">
                          <a:solidFill>
                            <a:schemeClr val="tx1"/>
                          </a:solidFill>
                        </a:rPr>
                        <a:t>～</a:t>
                      </a:r>
                      <a:r>
                        <a:rPr kumimoji="1" lang="en-US" altLang="ja-JP" sz="1200" b="0" dirty="0">
                          <a:solidFill>
                            <a:schemeClr val="tx1"/>
                          </a:solidFill>
                        </a:rPr>
                        <a:t>50</a:t>
                      </a:r>
                      <a:r>
                        <a:rPr kumimoji="1" lang="ja-JP" altLang="en-US" sz="1200" b="0" dirty="0">
                          <a:solidFill>
                            <a:schemeClr val="tx1"/>
                          </a:solidFill>
                        </a:rPr>
                        <a:t>歳男女</a:t>
                      </a:r>
                      <a:endParaRPr kumimoji="1" lang="ja-JP" altLang="en-US" sz="1200" b="0" dirty="0">
                        <a:solidFill>
                          <a:schemeClr val="tx1"/>
                        </a:solidFill>
                        <a:latin typeface="+mj-ea"/>
                        <a:ea typeface="+mj-ea"/>
                      </a:endParaRPr>
                    </a:p>
                  </a:txBody>
                  <a:tcPr marL="0" marR="0"/>
                </a:tc>
                <a:extLst>
                  <a:ext uri="{0D108BD9-81ED-4DB2-BD59-A6C34878D82A}">
                    <a16:rowId xmlns:a16="http://schemas.microsoft.com/office/drawing/2014/main" val="3815911744"/>
                  </a:ext>
                </a:extLst>
              </a:tr>
              <a:tr h="1714339">
                <a:tc vMerge="1">
                  <a:txBody>
                    <a:bodyPr/>
                    <a:lstStyle/>
                    <a:p>
                      <a:endParaRPr kumimoji="1" lang="en-US" altLang="ja-JP" sz="1200" b="0" dirty="0">
                        <a:solidFill>
                          <a:schemeClr val="tx1"/>
                        </a:solidFill>
                        <a:latin typeface="+mj-ea"/>
                        <a:ea typeface="+mj-ea"/>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1" dirty="0">
                          <a:solidFill>
                            <a:schemeClr val="accent1">
                              <a:lumMod val="75000"/>
                            </a:schemeClr>
                          </a:solidFill>
                        </a:rPr>
                        <a:t>キーリソース</a:t>
                      </a:r>
                      <a:br>
                        <a:rPr kumimoji="1" lang="en-US" altLang="ja-JP" sz="1200" b="1" dirty="0">
                          <a:solidFill>
                            <a:schemeClr val="tx1"/>
                          </a:solidFill>
                        </a:rPr>
                      </a:br>
                      <a:r>
                        <a:rPr kumimoji="1" lang="ja-JP" altLang="en-US" sz="1200" b="0" dirty="0">
                          <a:solidFill>
                            <a:schemeClr val="tx1"/>
                          </a:solidFill>
                        </a:rPr>
                        <a:t>どのようなリソースを使っているか</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店舗</a:t>
                      </a:r>
                      <a:br>
                        <a:rPr kumimoji="1" lang="en-US" altLang="ja-JP" sz="1200" b="0" dirty="0">
                          <a:solidFill>
                            <a:schemeClr val="tx1"/>
                          </a:solidFill>
                        </a:rPr>
                      </a:br>
                      <a:r>
                        <a:rPr kumimoji="1" lang="ja-JP" altLang="en-US" sz="1200" b="0" dirty="0">
                          <a:solidFill>
                            <a:schemeClr val="tx1"/>
                          </a:solidFill>
                        </a:rPr>
                        <a:t>プラットフォーム</a:t>
                      </a:r>
                      <a:endParaRPr kumimoji="1" lang="en-US" altLang="ja-JP" sz="1200" b="0" dirty="0">
                        <a:solidFill>
                          <a:schemeClr val="tx1"/>
                        </a:solidFill>
                      </a:endParaRPr>
                    </a:p>
                    <a:p>
                      <a:r>
                        <a:rPr kumimoji="1" lang="ja-JP" altLang="en-US" sz="1200" b="0" dirty="0">
                          <a:solidFill>
                            <a:schemeClr val="tx1"/>
                          </a:solidFill>
                        </a:rPr>
                        <a:t>人材</a:t>
                      </a:r>
                      <a:endParaRPr kumimoji="1" lang="en-US" altLang="ja-JP" sz="1200" b="0" dirty="0">
                        <a:solidFill>
                          <a:schemeClr val="tx1"/>
                        </a:solidFill>
                      </a:endParaRPr>
                    </a:p>
                    <a:p>
                      <a:r>
                        <a:rPr kumimoji="1" lang="ja-JP" altLang="en-US" sz="1200" b="0" dirty="0">
                          <a:solidFill>
                            <a:schemeClr val="tx1"/>
                          </a:solidFill>
                        </a:rPr>
                        <a:t>流通</a:t>
                      </a:r>
                      <a:endParaRPr kumimoji="1" lang="en-US" altLang="ja-JP" sz="1200" b="0" dirty="0">
                        <a:solidFill>
                          <a:schemeClr val="tx1"/>
                        </a:solidFill>
                        <a:latin typeface="+mj-ea"/>
                        <a:ea typeface="+mj-ea"/>
                      </a:endParaRPr>
                    </a:p>
                  </a:txBody>
                  <a:tcPr marL="0" marR="0">
                    <a:solidFill>
                      <a:schemeClr val="bg1">
                        <a:alpha val="20000"/>
                      </a:schemeClr>
                    </a:solidFill>
                  </a:tcPr>
                </a:tc>
                <a:tc gridSpan="2" vMerge="1">
                  <a:txBody>
                    <a:bodyPr/>
                    <a:lstStyle/>
                    <a:p>
                      <a:endParaRPr kumimoji="1" lang="ja-JP" altLang="en-US" sz="1200" b="0" dirty="0">
                        <a:solidFill>
                          <a:schemeClr val="tx1"/>
                        </a:solidFill>
                        <a:latin typeface="+mj-ea"/>
                        <a:ea typeface="+mj-ea"/>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a:txBody>
                    <a:bodyPr/>
                    <a:lstStyle/>
                    <a:p>
                      <a:r>
                        <a:rPr kumimoji="1" lang="ja-JP" altLang="en-US" sz="1200" b="1" dirty="0">
                          <a:solidFill>
                            <a:schemeClr val="accent1">
                              <a:lumMod val="75000"/>
                            </a:schemeClr>
                          </a:solidFill>
                        </a:rPr>
                        <a:t>チャネル</a:t>
                      </a:r>
                      <a:br>
                        <a:rPr kumimoji="1" lang="en-US" altLang="ja-JP" sz="1200" b="1" dirty="0">
                          <a:solidFill>
                            <a:schemeClr val="tx1"/>
                          </a:solidFill>
                        </a:rPr>
                      </a:br>
                      <a:r>
                        <a:rPr kumimoji="1" lang="ja-JP" altLang="en-US" sz="1200" b="0" dirty="0">
                          <a:solidFill>
                            <a:schemeClr val="tx1"/>
                          </a:solidFill>
                        </a:rPr>
                        <a:t>価値をどのように提供するか</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店舗に来てもらう</a:t>
                      </a:r>
                      <a:endParaRPr kumimoji="1" lang="en-US" altLang="ja-JP" sz="1200" b="0" dirty="0">
                        <a:solidFill>
                          <a:schemeClr val="tx1"/>
                        </a:solidFill>
                      </a:endParaRPr>
                    </a:p>
                    <a:p>
                      <a:r>
                        <a:rPr kumimoji="1" lang="ja-JP" altLang="en-US" sz="1200" b="0" dirty="0">
                          <a:solidFill>
                            <a:schemeClr val="tx1"/>
                          </a:solidFill>
                        </a:rPr>
                        <a:t>→商品を購入　</a:t>
                      </a:r>
                      <a:r>
                        <a:rPr kumimoji="1" lang="en-US" altLang="ja-JP" sz="1200" b="0" dirty="0">
                          <a:solidFill>
                            <a:schemeClr val="tx1"/>
                          </a:solidFill>
                        </a:rPr>
                        <a:t>or</a:t>
                      </a:r>
                    </a:p>
                    <a:p>
                      <a:r>
                        <a:rPr kumimoji="1" lang="ja-JP" altLang="en-US" sz="1200" b="1" dirty="0">
                          <a:solidFill>
                            <a:schemeClr val="tx1"/>
                          </a:solidFill>
                        </a:rPr>
                        <a:t>車での移動販売</a:t>
                      </a:r>
                      <a:endParaRPr kumimoji="1" lang="en-US" altLang="ja-JP" sz="1200" b="1" dirty="0">
                        <a:solidFill>
                          <a:schemeClr val="tx1"/>
                        </a:solidFill>
                      </a:endParaRPr>
                    </a:p>
                    <a:p>
                      <a:r>
                        <a:rPr kumimoji="1" lang="en-US" altLang="ja-JP" sz="1200" b="0" dirty="0">
                          <a:solidFill>
                            <a:schemeClr val="tx1"/>
                          </a:solidFill>
                          <a:latin typeface="+mj-ea"/>
                          <a:ea typeface="+mj-ea"/>
                        </a:rPr>
                        <a:t>EC</a:t>
                      </a:r>
                      <a:r>
                        <a:rPr kumimoji="1" lang="ja-JP" altLang="en-US" sz="1200" b="0" dirty="0">
                          <a:solidFill>
                            <a:schemeClr val="tx1"/>
                          </a:solidFill>
                          <a:latin typeface="+mj-ea"/>
                          <a:ea typeface="+mj-ea"/>
                        </a:rPr>
                        <a:t>サイト</a:t>
                      </a:r>
                      <a:endParaRPr kumimoji="1" lang="en-US" altLang="ja-JP" sz="1200" b="0" dirty="0">
                        <a:solidFill>
                          <a:schemeClr val="tx1"/>
                        </a:solidFill>
                        <a:latin typeface="+mj-ea"/>
                        <a:ea typeface="+mj-ea"/>
                      </a:endParaRPr>
                    </a:p>
                  </a:txBody>
                  <a:tcPr marL="0" marR="0">
                    <a:solidFill>
                      <a:schemeClr val="bg1">
                        <a:alpha val="20000"/>
                      </a:schemeClr>
                    </a:solidFill>
                  </a:tcPr>
                </a:tc>
                <a:tc vMerge="1">
                  <a:txBody>
                    <a:bodyPr/>
                    <a:lstStyle/>
                    <a:p>
                      <a:endParaRPr kumimoji="1" lang="ja-JP" altLang="en-US" sz="1200" b="0" dirty="0">
                        <a:solidFill>
                          <a:schemeClr val="tx1"/>
                        </a:solidFill>
                        <a:latin typeface="+mj-ea"/>
                        <a:ea typeface="+mj-ea"/>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3014581"/>
                  </a:ext>
                </a:extLst>
              </a:tr>
              <a:tr h="1494005">
                <a:tc gridSpan="3">
                  <a:txBody>
                    <a:bodyPr/>
                    <a:lstStyle/>
                    <a:p>
                      <a:r>
                        <a:rPr kumimoji="1" lang="ja-JP" altLang="en-US" sz="1200" b="1" dirty="0">
                          <a:solidFill>
                            <a:schemeClr val="accent1">
                              <a:lumMod val="75000"/>
                            </a:schemeClr>
                          </a:solidFill>
                        </a:rPr>
                        <a:t>コスト構造</a:t>
                      </a:r>
                      <a:br>
                        <a:rPr kumimoji="1" lang="en-US" altLang="ja-JP" sz="1200" b="1" dirty="0">
                          <a:solidFill>
                            <a:schemeClr val="tx1"/>
                          </a:solidFill>
                        </a:rPr>
                      </a:br>
                      <a:r>
                        <a:rPr kumimoji="1" lang="ja-JP" altLang="en-US" sz="1200" b="0" dirty="0">
                          <a:solidFill>
                            <a:schemeClr val="tx1"/>
                          </a:solidFill>
                        </a:rPr>
                        <a:t>どのようなコストが発生しているか</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店舗の管理費、流通コスト、サーバー維持費、人件費、宣伝費、消耗品費、仕入れ原価</a:t>
                      </a:r>
                      <a:endParaRPr kumimoji="1" lang="ja-JP" altLang="en-US" sz="1200" b="0" dirty="0">
                        <a:solidFill>
                          <a:schemeClr val="tx1"/>
                        </a:solidFill>
                        <a:latin typeface="+mj-ea"/>
                        <a:ea typeface="+mj-ea"/>
                      </a:endParaRPr>
                    </a:p>
                  </a:txBody>
                  <a:tcPr marL="0" marR="0"/>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kumimoji="1" lang="ja-JP" altLang="en-US" sz="1200" b="1" dirty="0">
                          <a:solidFill>
                            <a:schemeClr val="accent1">
                              <a:lumMod val="75000"/>
                            </a:schemeClr>
                          </a:solidFill>
                        </a:rPr>
                        <a:t>収益の流れ</a:t>
                      </a:r>
                      <a:br>
                        <a:rPr kumimoji="1" lang="en-US" altLang="ja-JP" sz="1200" b="1" dirty="0">
                          <a:solidFill>
                            <a:schemeClr val="tx1"/>
                          </a:solidFill>
                        </a:rPr>
                      </a:br>
                      <a:r>
                        <a:rPr kumimoji="1" lang="ja-JP" altLang="en-US" sz="1200" b="0" dirty="0">
                          <a:solidFill>
                            <a:schemeClr val="tx1"/>
                          </a:solidFill>
                        </a:rPr>
                        <a:t>提供した価値に対するリターン、どのような流れか</a:t>
                      </a:r>
                      <a:endParaRPr kumimoji="1" lang="en-US" altLang="ja-JP" sz="1200" b="0" dirty="0">
                        <a:solidFill>
                          <a:schemeClr val="tx1"/>
                        </a:solidFill>
                      </a:endParaRPr>
                    </a:p>
                    <a:p>
                      <a:endParaRPr kumimoji="1" lang="en-US" altLang="ja-JP" sz="1200" b="1" dirty="0">
                        <a:solidFill>
                          <a:schemeClr val="tx1"/>
                        </a:solidFill>
                      </a:endParaRPr>
                    </a:p>
                    <a:p>
                      <a:r>
                        <a:rPr kumimoji="1" lang="ja-JP" altLang="en-US" sz="1200" b="0" dirty="0">
                          <a:solidFill>
                            <a:schemeClr val="tx1"/>
                          </a:solidFill>
                        </a:rPr>
                        <a:t>商品購入による収入・金融関連事業からの収入</a:t>
                      </a:r>
                      <a:br>
                        <a:rPr kumimoji="1" lang="en-US" altLang="ja-JP" sz="1200" b="1" dirty="0">
                          <a:solidFill>
                            <a:schemeClr val="tx1"/>
                          </a:solidFill>
                        </a:rPr>
                      </a:br>
                      <a:endParaRPr kumimoji="1" lang="en-US" altLang="ja-JP" sz="1200" b="0" dirty="0">
                        <a:solidFill>
                          <a:schemeClr val="tx1"/>
                        </a:solidFill>
                      </a:endParaRPr>
                    </a:p>
                    <a:p>
                      <a:br>
                        <a:rPr kumimoji="1" lang="en-US" altLang="ja-JP" sz="1200" b="1" dirty="0">
                          <a:solidFill>
                            <a:schemeClr val="tx1"/>
                          </a:solidFill>
                        </a:rPr>
                      </a:br>
                      <a:endParaRPr kumimoji="1" lang="en-US" altLang="ja-JP" sz="1200" b="0" dirty="0">
                        <a:solidFill>
                          <a:schemeClr val="tx1"/>
                        </a:solidFill>
                        <a:latin typeface="+mj-ea"/>
                        <a:ea typeface="+mj-ea"/>
                      </a:endParaRPr>
                    </a:p>
                  </a:txBody>
                  <a:tcPr marL="0" marR="0"/>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7848625"/>
                  </a:ext>
                </a:extLst>
              </a:tr>
            </a:tbl>
          </a:graphicData>
        </a:graphic>
      </p:graphicFrame>
      <p:sp>
        <p:nvSpPr>
          <p:cNvPr id="3" name="スライド番号プレースホルダー 2">
            <a:extLst>
              <a:ext uri="{FF2B5EF4-FFF2-40B4-BE49-F238E27FC236}">
                <a16:creationId xmlns:a16="http://schemas.microsoft.com/office/drawing/2014/main" id="{543C8B61-0B6D-31F7-81DB-712157DE3E81}"/>
              </a:ext>
            </a:extLst>
          </p:cNvPr>
          <p:cNvSpPr>
            <a:spLocks noGrp="1"/>
          </p:cNvSpPr>
          <p:nvPr>
            <p:ph type="sldNum" sz="quarter" idx="12"/>
          </p:nvPr>
        </p:nvSpPr>
        <p:spPr/>
        <p:txBody>
          <a:bodyPr/>
          <a:lstStyle/>
          <a:p>
            <a:fld id="{A7CC7473-CE00-46BF-999B-63F831026EDD}" type="slidenum">
              <a:rPr kumimoji="1" lang="ja-JP" altLang="en-US" smtClean="0"/>
              <a:t>9</a:t>
            </a:fld>
            <a:endParaRPr kumimoji="1" lang="ja-JP" altLang="en-US"/>
          </a:p>
        </p:txBody>
      </p:sp>
      <p:sp>
        <p:nvSpPr>
          <p:cNvPr id="2" name="正方形/長方形 1">
            <a:extLst>
              <a:ext uri="{FF2B5EF4-FFF2-40B4-BE49-F238E27FC236}">
                <a16:creationId xmlns:a16="http://schemas.microsoft.com/office/drawing/2014/main" id="{D035BC0C-FB30-CE4F-54C2-35CB0809ECF7}"/>
              </a:ext>
            </a:extLst>
          </p:cNvPr>
          <p:cNvSpPr/>
          <p:nvPr/>
        </p:nvSpPr>
        <p:spPr>
          <a:xfrm>
            <a:off x="3099335" y="6497053"/>
            <a:ext cx="2454442" cy="242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4053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3293E0-FBAF-A3AB-0565-E8FC40E63803}"/>
              </a:ext>
            </a:extLst>
          </p:cNvPr>
          <p:cNvSpPr>
            <a:spLocks noGrp="1"/>
          </p:cNvSpPr>
          <p:nvPr>
            <p:ph type="sldNum" sz="quarter" idx="12"/>
          </p:nvPr>
        </p:nvSpPr>
        <p:spPr/>
        <p:txBody>
          <a:bodyPr/>
          <a:lstStyle/>
          <a:p>
            <a:fld id="{A7CC7473-CE00-46BF-999B-63F831026EDD}" type="slidenum">
              <a:rPr kumimoji="1" lang="ja-JP" altLang="en-US" smtClean="0"/>
              <a:t>10</a:t>
            </a:fld>
            <a:endParaRPr kumimoji="1" lang="ja-JP" altLang="en-US"/>
          </a:p>
        </p:txBody>
      </p:sp>
      <p:sp>
        <p:nvSpPr>
          <p:cNvPr id="5" name="テキスト ボックス 4">
            <a:extLst>
              <a:ext uri="{FF2B5EF4-FFF2-40B4-BE49-F238E27FC236}">
                <a16:creationId xmlns:a16="http://schemas.microsoft.com/office/drawing/2014/main" id="{5F2693A8-B7D1-ECD2-F329-C02B893816CC}"/>
              </a:ext>
            </a:extLst>
          </p:cNvPr>
          <p:cNvSpPr txBox="1"/>
          <p:nvPr/>
        </p:nvSpPr>
        <p:spPr>
          <a:xfrm>
            <a:off x="2970725" y="236343"/>
            <a:ext cx="5918935" cy="400110"/>
          </a:xfrm>
          <a:prstGeom prst="rect">
            <a:avLst/>
          </a:prstGeom>
          <a:noFill/>
        </p:spPr>
        <p:txBody>
          <a:bodyPr wrap="square" rtlCol="0">
            <a:spAutoFit/>
          </a:bodyPr>
          <a:lstStyle/>
          <a:p>
            <a:r>
              <a:rPr kumimoji="1"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ブルーオーシャンポイント</a:t>
            </a:r>
          </a:p>
        </p:txBody>
      </p:sp>
      <p:grpSp>
        <p:nvGrpSpPr>
          <p:cNvPr id="24" name="グループ化 23">
            <a:extLst>
              <a:ext uri="{FF2B5EF4-FFF2-40B4-BE49-F238E27FC236}">
                <a16:creationId xmlns:a16="http://schemas.microsoft.com/office/drawing/2014/main" id="{2FB93E10-587B-BFF6-FD03-AF73E3BA4B9C}"/>
              </a:ext>
            </a:extLst>
          </p:cNvPr>
          <p:cNvGrpSpPr/>
          <p:nvPr/>
        </p:nvGrpSpPr>
        <p:grpSpPr>
          <a:xfrm>
            <a:off x="6083594" y="976095"/>
            <a:ext cx="2738437" cy="2722112"/>
            <a:chOff x="5298495" y="3442679"/>
            <a:chExt cx="2944623" cy="2786113"/>
          </a:xfrm>
          <a:noFill/>
        </p:grpSpPr>
        <p:pic>
          <p:nvPicPr>
            <p:cNvPr id="13" name="図 12">
              <a:extLst>
                <a:ext uri="{FF2B5EF4-FFF2-40B4-BE49-F238E27FC236}">
                  <a16:creationId xmlns:a16="http://schemas.microsoft.com/office/drawing/2014/main" id="{8D3DE78A-3FEF-7851-D3E0-6B33FC0BCA32}"/>
                </a:ext>
              </a:extLst>
            </p:cNvPr>
            <p:cNvPicPr>
              <a:picLocks noChangeAspect="1"/>
            </p:cNvPicPr>
            <p:nvPr/>
          </p:nvPicPr>
          <p:blipFill>
            <a:blip r:embed="rId2"/>
            <a:stretch>
              <a:fillRect/>
            </a:stretch>
          </p:blipFill>
          <p:spPr>
            <a:xfrm>
              <a:off x="5298495" y="3442679"/>
              <a:ext cx="2944623" cy="2786113"/>
            </a:xfrm>
            <a:prstGeom prst="rect">
              <a:avLst/>
            </a:prstGeom>
            <a:grpFill/>
          </p:spPr>
        </p:pic>
        <p:sp>
          <p:nvSpPr>
            <p:cNvPr id="23" name="テキスト ボックス 22">
              <a:extLst>
                <a:ext uri="{FF2B5EF4-FFF2-40B4-BE49-F238E27FC236}">
                  <a16:creationId xmlns:a16="http://schemas.microsoft.com/office/drawing/2014/main" id="{7FD7307F-96BF-42EA-E2E2-768AE685D014}"/>
                </a:ext>
              </a:extLst>
            </p:cNvPr>
            <p:cNvSpPr txBox="1"/>
            <p:nvPr/>
          </p:nvSpPr>
          <p:spPr>
            <a:xfrm>
              <a:off x="5526737" y="4689142"/>
              <a:ext cx="2453878" cy="1228551"/>
            </a:xfrm>
            <a:prstGeom prst="rect">
              <a:avLst/>
            </a:prstGeom>
            <a:grpFill/>
          </p:spPr>
          <p:txBody>
            <a:bodyPr wrap="square">
              <a:spAutoFit/>
            </a:bodyPr>
            <a:lstStyle/>
            <a:p>
              <a:pPr algn="ctr"/>
              <a:r>
                <a:rPr lang="ja-JP" altLang="en-US" dirty="0">
                  <a:latin typeface="+mn-ea"/>
                </a:rPr>
                <a:t>スケールメリット</a:t>
              </a:r>
              <a:r>
                <a:rPr lang="en-US" altLang="ja-JP" dirty="0">
                  <a:latin typeface="+mn-ea"/>
                </a:rPr>
                <a:t>(</a:t>
              </a:r>
              <a:r>
                <a:rPr lang="ja-JP" altLang="en-US" dirty="0">
                  <a:latin typeface="+mn-ea"/>
                </a:rPr>
                <a:t>規模の優位性</a:t>
              </a:r>
              <a:r>
                <a:rPr lang="en-US" altLang="ja-JP" dirty="0">
                  <a:latin typeface="+mn-ea"/>
                </a:rPr>
                <a:t>)</a:t>
              </a:r>
            </a:p>
            <a:p>
              <a:pPr algn="ctr"/>
              <a:r>
                <a:rPr lang="ja-JP" altLang="en-US" dirty="0">
                  <a:latin typeface="+mn-ea"/>
                </a:rPr>
                <a:t>を活かして仕入れ</a:t>
              </a:r>
              <a:endParaRPr lang="en-US" altLang="ja-JP" dirty="0">
                <a:latin typeface="+mn-ea"/>
              </a:endParaRPr>
            </a:p>
            <a:p>
              <a:pPr algn="ctr"/>
              <a:r>
                <a:rPr lang="ja-JP" altLang="en-US" dirty="0">
                  <a:latin typeface="+mn-ea"/>
                </a:rPr>
                <a:t>コストを削減</a:t>
              </a:r>
            </a:p>
          </p:txBody>
        </p:sp>
      </p:grpSp>
      <p:grpSp>
        <p:nvGrpSpPr>
          <p:cNvPr id="33" name="グループ化 32">
            <a:extLst>
              <a:ext uri="{FF2B5EF4-FFF2-40B4-BE49-F238E27FC236}">
                <a16:creationId xmlns:a16="http://schemas.microsoft.com/office/drawing/2014/main" id="{CB78DD7F-4574-4D0F-B17D-778E47568B55}"/>
              </a:ext>
            </a:extLst>
          </p:cNvPr>
          <p:cNvGrpSpPr/>
          <p:nvPr/>
        </p:nvGrpSpPr>
        <p:grpSpPr>
          <a:xfrm>
            <a:off x="3192852" y="972666"/>
            <a:ext cx="2737341" cy="2725148"/>
            <a:chOff x="3203329" y="1736725"/>
            <a:chExt cx="2737341" cy="2725148"/>
          </a:xfrm>
          <a:noFill/>
        </p:grpSpPr>
        <p:pic>
          <p:nvPicPr>
            <p:cNvPr id="26" name="図 25">
              <a:extLst>
                <a:ext uri="{FF2B5EF4-FFF2-40B4-BE49-F238E27FC236}">
                  <a16:creationId xmlns:a16="http://schemas.microsoft.com/office/drawing/2014/main" id="{AC55B5D0-64A2-2273-C2C3-36FFAA211E92}"/>
                </a:ext>
              </a:extLst>
            </p:cNvPr>
            <p:cNvPicPr>
              <a:picLocks noChangeAspect="1"/>
            </p:cNvPicPr>
            <p:nvPr/>
          </p:nvPicPr>
          <p:blipFill>
            <a:blip r:embed="rId3"/>
            <a:stretch>
              <a:fillRect/>
            </a:stretch>
          </p:blipFill>
          <p:spPr>
            <a:xfrm>
              <a:off x="3203329" y="1736725"/>
              <a:ext cx="2737341" cy="2725148"/>
            </a:xfrm>
            <a:prstGeom prst="rect">
              <a:avLst/>
            </a:prstGeom>
            <a:grpFill/>
          </p:spPr>
        </p:pic>
        <p:sp>
          <p:nvSpPr>
            <p:cNvPr id="29" name="テキスト ボックス 28">
              <a:extLst>
                <a:ext uri="{FF2B5EF4-FFF2-40B4-BE49-F238E27FC236}">
                  <a16:creationId xmlns:a16="http://schemas.microsoft.com/office/drawing/2014/main" id="{61AA6C73-5763-A226-B724-34256086EDFB}"/>
                </a:ext>
              </a:extLst>
            </p:cNvPr>
            <p:cNvSpPr txBox="1"/>
            <p:nvPr/>
          </p:nvSpPr>
          <p:spPr>
            <a:xfrm>
              <a:off x="3571524" y="3099299"/>
              <a:ext cx="2021906" cy="646331"/>
            </a:xfrm>
            <a:prstGeom prst="rect">
              <a:avLst/>
            </a:prstGeom>
            <a:grpFill/>
          </p:spPr>
          <p:txBody>
            <a:bodyPr wrap="square">
              <a:spAutoFit/>
            </a:bodyPr>
            <a:lstStyle/>
            <a:p>
              <a:pPr algn="ctr"/>
              <a:r>
                <a:rPr lang="en-US" altLang="ja-JP" dirty="0">
                  <a:latin typeface="+mn-ea"/>
                </a:rPr>
                <a:t>SNS</a:t>
              </a:r>
              <a:r>
                <a:rPr lang="ja-JP" altLang="en-US" dirty="0">
                  <a:latin typeface="+mn-ea"/>
                </a:rPr>
                <a:t>・ブログ</a:t>
              </a:r>
              <a:endParaRPr lang="en-US" altLang="ja-JP" dirty="0">
                <a:latin typeface="+mn-ea"/>
              </a:endParaRPr>
            </a:p>
            <a:p>
              <a:pPr algn="ctr"/>
              <a:r>
                <a:rPr lang="ja-JP" altLang="en-US" dirty="0">
                  <a:latin typeface="+mn-ea"/>
                </a:rPr>
                <a:t>でのコメント機能</a:t>
              </a:r>
            </a:p>
          </p:txBody>
        </p:sp>
      </p:grpSp>
      <p:grpSp>
        <p:nvGrpSpPr>
          <p:cNvPr id="32" name="グループ化 31">
            <a:extLst>
              <a:ext uri="{FF2B5EF4-FFF2-40B4-BE49-F238E27FC236}">
                <a16:creationId xmlns:a16="http://schemas.microsoft.com/office/drawing/2014/main" id="{D024E0BC-8B2B-7AB2-FC08-C5D1F8FD4144}"/>
              </a:ext>
            </a:extLst>
          </p:cNvPr>
          <p:cNvGrpSpPr/>
          <p:nvPr/>
        </p:nvGrpSpPr>
        <p:grpSpPr>
          <a:xfrm>
            <a:off x="302110" y="972666"/>
            <a:ext cx="2737341" cy="2725148"/>
            <a:chOff x="215900" y="1767241"/>
            <a:chExt cx="2737341" cy="2725148"/>
          </a:xfrm>
          <a:noFill/>
        </p:grpSpPr>
        <p:pic>
          <p:nvPicPr>
            <p:cNvPr id="27" name="図 26">
              <a:extLst>
                <a:ext uri="{FF2B5EF4-FFF2-40B4-BE49-F238E27FC236}">
                  <a16:creationId xmlns:a16="http://schemas.microsoft.com/office/drawing/2014/main" id="{C0C4B1E7-6860-C298-E683-2FE1C6421E7C}"/>
                </a:ext>
              </a:extLst>
            </p:cNvPr>
            <p:cNvPicPr>
              <a:picLocks noChangeAspect="1"/>
            </p:cNvPicPr>
            <p:nvPr/>
          </p:nvPicPr>
          <p:blipFill>
            <a:blip r:embed="rId3"/>
            <a:stretch>
              <a:fillRect/>
            </a:stretch>
          </p:blipFill>
          <p:spPr>
            <a:xfrm>
              <a:off x="215900" y="1767241"/>
              <a:ext cx="2737341" cy="2725148"/>
            </a:xfrm>
            <a:prstGeom prst="rect">
              <a:avLst/>
            </a:prstGeom>
            <a:grpFill/>
            <a:ln>
              <a:solidFill>
                <a:schemeClr val="bg1"/>
              </a:solidFill>
            </a:ln>
          </p:spPr>
        </p:pic>
        <p:sp>
          <p:nvSpPr>
            <p:cNvPr id="31" name="テキスト ボックス 30">
              <a:extLst>
                <a:ext uri="{FF2B5EF4-FFF2-40B4-BE49-F238E27FC236}">
                  <a16:creationId xmlns:a16="http://schemas.microsoft.com/office/drawing/2014/main" id="{88884EA1-A007-6666-A0CC-C3A2F3733A66}"/>
                </a:ext>
              </a:extLst>
            </p:cNvPr>
            <p:cNvSpPr txBox="1"/>
            <p:nvPr/>
          </p:nvSpPr>
          <p:spPr>
            <a:xfrm>
              <a:off x="479881" y="3047418"/>
              <a:ext cx="2237874" cy="923330"/>
            </a:xfrm>
            <a:prstGeom prst="rect">
              <a:avLst/>
            </a:prstGeom>
            <a:grpFill/>
            <a:ln>
              <a:noFill/>
            </a:ln>
          </p:spPr>
          <p:txBody>
            <a:bodyPr wrap="square">
              <a:spAutoFit/>
            </a:bodyPr>
            <a:lstStyle/>
            <a:p>
              <a:pPr algn="ctr"/>
              <a:r>
                <a:rPr lang="ja-JP" altLang="en-US" dirty="0"/>
                <a:t>ライフスタイルの提案でブランド</a:t>
              </a:r>
              <a:endParaRPr lang="en-US" altLang="ja-JP" dirty="0"/>
            </a:p>
            <a:p>
              <a:pPr algn="ctr"/>
              <a:r>
                <a:rPr lang="ja-JP" altLang="en-US" dirty="0"/>
                <a:t>イメージの強化</a:t>
              </a:r>
            </a:p>
          </p:txBody>
        </p:sp>
      </p:grpSp>
      <p:graphicFrame>
        <p:nvGraphicFramePr>
          <p:cNvPr id="37" name="図表 36">
            <a:extLst>
              <a:ext uri="{FF2B5EF4-FFF2-40B4-BE49-F238E27FC236}">
                <a16:creationId xmlns:a16="http://schemas.microsoft.com/office/drawing/2014/main" id="{9D22D127-ACA6-6AF8-7FFB-8CF706449172}"/>
              </a:ext>
            </a:extLst>
          </p:cNvPr>
          <p:cNvGraphicFramePr/>
          <p:nvPr>
            <p:extLst>
              <p:ext uri="{D42A27DB-BD31-4B8C-83A1-F6EECF244321}">
                <p14:modId xmlns:p14="http://schemas.microsoft.com/office/powerpoint/2010/main" val="678027441"/>
              </p:ext>
            </p:extLst>
          </p:nvPr>
        </p:nvGraphicFramePr>
        <p:xfrm>
          <a:off x="302110" y="3899109"/>
          <a:ext cx="8684856" cy="2492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グラフィックス 3" descr="レストラン 単色塗りつぶし">
            <a:extLst>
              <a:ext uri="{FF2B5EF4-FFF2-40B4-BE49-F238E27FC236}">
                <a16:creationId xmlns:a16="http://schemas.microsoft.com/office/drawing/2014/main" id="{B22847C4-F3E8-2526-C0AA-3B19A07220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0150" y="1216272"/>
            <a:ext cx="914400" cy="914400"/>
          </a:xfrm>
          <a:prstGeom prst="rect">
            <a:avLst/>
          </a:prstGeom>
        </p:spPr>
      </p:pic>
      <p:pic>
        <p:nvPicPr>
          <p:cNvPr id="7" name="グラフィックス 6" descr="基地局 単色塗りつぶし">
            <a:extLst>
              <a:ext uri="{FF2B5EF4-FFF2-40B4-BE49-F238E27FC236}">
                <a16:creationId xmlns:a16="http://schemas.microsoft.com/office/drawing/2014/main" id="{90C02EF8-34D8-EBD6-6D60-9D80650A58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39575" y="1207163"/>
            <a:ext cx="1043893" cy="1027430"/>
          </a:xfrm>
          <a:prstGeom prst="rect">
            <a:avLst/>
          </a:prstGeom>
        </p:spPr>
      </p:pic>
      <p:pic>
        <p:nvPicPr>
          <p:cNvPr id="9" name="グラフィックス 8" descr="計算機 単色塗りつぶし">
            <a:extLst>
              <a:ext uri="{FF2B5EF4-FFF2-40B4-BE49-F238E27FC236}">
                <a16:creationId xmlns:a16="http://schemas.microsoft.com/office/drawing/2014/main" id="{DC00B57E-F319-702B-36D6-E6C4341111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9450" y="1248411"/>
            <a:ext cx="914400" cy="914400"/>
          </a:xfrm>
          <a:prstGeom prst="rect">
            <a:avLst/>
          </a:prstGeom>
        </p:spPr>
      </p:pic>
    </p:spTree>
    <p:extLst>
      <p:ext uri="{BB962C8B-B14F-4D97-AF65-F5344CB8AC3E}">
        <p14:creationId xmlns:p14="http://schemas.microsoft.com/office/powerpoint/2010/main" val="2915968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27CE9DC-1C97-B1E1-11F6-559770B4D3D0}"/>
              </a:ext>
            </a:extLst>
          </p:cNvPr>
          <p:cNvSpPr/>
          <p:nvPr/>
        </p:nvSpPr>
        <p:spPr>
          <a:xfrm>
            <a:off x="3590223" y="6477802"/>
            <a:ext cx="1694046" cy="277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ectangle 16"/>
          <p:cNvSpPr>
            <a:spLocks noChangeArrowheads="1"/>
          </p:cNvSpPr>
          <p:nvPr/>
        </p:nvSpPr>
        <p:spPr bwMode="auto">
          <a:xfrm>
            <a:off x="4067817" y="102214"/>
            <a:ext cx="2031325" cy="76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ペルソナ</a:t>
            </a:r>
            <a:endPar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endParaRPr>
          </a:p>
          <a:p>
            <a:pPr>
              <a:spcBef>
                <a:spcPct val="30000"/>
              </a:spcBef>
            </a:pPr>
            <a:r>
              <a:rPr lang="en-US" altLang="ja-JP"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0AC3A038-C6A5-202C-4D02-B0BAB1DDA270}"/>
              </a:ext>
            </a:extLst>
          </p:cNvPr>
          <p:cNvSpPr>
            <a:spLocks noGrp="1"/>
          </p:cNvSpPr>
          <p:nvPr>
            <p:ph type="sldNum" sz="quarter" idx="12"/>
          </p:nvPr>
        </p:nvSpPr>
        <p:spPr>
          <a:xfrm>
            <a:off x="6555509" y="5937276"/>
            <a:ext cx="2057400" cy="365125"/>
          </a:xfrm>
        </p:spPr>
        <p:txBody>
          <a:bodyPr/>
          <a:lstStyle/>
          <a:p>
            <a:fld id="{A7CC7473-CE00-46BF-999B-63F831026EDD}" type="slidenum">
              <a:rPr kumimoji="1" lang="ja-JP" altLang="en-US" smtClean="0"/>
              <a:t>11</a:t>
            </a:fld>
            <a:endParaRPr kumimoji="1" lang="ja-JP" altLang="en-US"/>
          </a:p>
        </p:txBody>
      </p:sp>
      <p:pic>
        <p:nvPicPr>
          <p:cNvPr id="10" name="図 9" descr="歯を磨いている女性&#10;&#10;中程度の精度で自動的に生成された説明">
            <a:extLst>
              <a:ext uri="{FF2B5EF4-FFF2-40B4-BE49-F238E27FC236}">
                <a16:creationId xmlns:a16="http://schemas.microsoft.com/office/drawing/2014/main" id="{16D844D1-FDBC-282F-DDBB-25EA3E4C1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142" y="244059"/>
            <a:ext cx="2765458" cy="2076528"/>
          </a:xfrm>
          <a:prstGeom prst="rect">
            <a:avLst/>
          </a:prstGeom>
        </p:spPr>
      </p:pic>
      <p:sp>
        <p:nvSpPr>
          <p:cNvPr id="11" name="テキスト ボックス 10">
            <a:extLst>
              <a:ext uri="{FF2B5EF4-FFF2-40B4-BE49-F238E27FC236}">
                <a16:creationId xmlns:a16="http://schemas.microsoft.com/office/drawing/2014/main" id="{1C1192C6-5C50-9741-8DC3-476E6F921BCE}"/>
              </a:ext>
            </a:extLst>
          </p:cNvPr>
          <p:cNvSpPr txBox="1"/>
          <p:nvPr/>
        </p:nvSpPr>
        <p:spPr>
          <a:xfrm>
            <a:off x="215900" y="608555"/>
            <a:ext cx="5883242" cy="2031325"/>
          </a:xfrm>
          <a:prstGeom prst="rect">
            <a:avLst/>
          </a:prstGeom>
          <a:solidFill>
            <a:schemeClr val="bg1"/>
          </a:solidFill>
        </p:spPr>
        <p:txBody>
          <a:bodyPr wrap="square" rtlCol="0">
            <a:spAutoFit/>
          </a:bodyPr>
          <a:lstStyle/>
          <a:p>
            <a:r>
              <a:rPr kumimoji="1" lang="ja-JP" altLang="en-US" sz="1400" dirty="0">
                <a:ln w="0"/>
                <a:effectLst>
                  <a:outerShdw blurRad="38100" dist="25400" dir="5400000" algn="ctr" rotWithShape="0">
                    <a:srgbClr val="6E747A">
                      <a:alpha val="43000"/>
                    </a:srgbClr>
                  </a:outerShdw>
                </a:effectLst>
              </a:rPr>
              <a:t>設定理由：</a:t>
            </a:r>
            <a:endParaRPr lang="en-US" altLang="ja-JP" sz="1400" dirty="0">
              <a:ln w="0"/>
              <a:effectLst>
                <a:outerShdw blurRad="38100" dist="25400" dir="5400000" algn="ctr" rotWithShape="0">
                  <a:srgbClr val="6E747A">
                    <a:alpha val="43000"/>
                  </a:srgbClr>
                </a:outerShdw>
              </a:effectLst>
            </a:endParaRPr>
          </a:p>
          <a:p>
            <a:r>
              <a:rPr kumimoji="1" lang="ja-JP" altLang="en-US" sz="1400" dirty="0">
                <a:ln w="0"/>
                <a:effectLst>
                  <a:outerShdw blurRad="38100" dist="25400" dir="5400000" algn="ctr" rotWithShape="0">
                    <a:srgbClr val="6E747A">
                      <a:alpha val="43000"/>
                    </a:srgbClr>
                  </a:outerShdw>
                </a:effectLst>
              </a:rPr>
              <a:t>ライフスタイルにこだわりがある健康志向の主婦。</a:t>
            </a:r>
            <a:r>
              <a:rPr lang="ja-JP" altLang="en-US" sz="1400" dirty="0">
                <a:ln w="0"/>
                <a:effectLst>
                  <a:outerShdw blurRad="38100" dist="25400" dir="5400000" algn="ctr" rotWithShape="0">
                    <a:srgbClr val="6E747A">
                      <a:alpha val="43000"/>
                    </a:srgbClr>
                  </a:outerShdw>
                </a:effectLst>
              </a:rPr>
              <a:t>インフルエンサーになるべく</a:t>
            </a:r>
            <a:r>
              <a:rPr kumimoji="1" lang="ja-JP" altLang="en-US" sz="1400" dirty="0">
                <a:ln w="0"/>
                <a:effectLst>
                  <a:outerShdw blurRad="38100" dist="25400" dir="5400000" algn="ctr" rotWithShape="0">
                    <a:srgbClr val="6E747A">
                      <a:alpha val="43000"/>
                    </a:srgbClr>
                  </a:outerShdw>
                </a:effectLst>
              </a:rPr>
              <a:t>やや価格が高くても良いものを買う思考がある人。</a:t>
            </a:r>
            <a:endParaRPr kumimoji="1" lang="en-US" altLang="ja-JP" sz="1400" dirty="0">
              <a:ln w="0"/>
              <a:effectLst>
                <a:outerShdw blurRad="38100" dist="25400" dir="5400000" algn="ctr" rotWithShape="0">
                  <a:srgbClr val="6E747A">
                    <a:alpha val="43000"/>
                  </a:srgbClr>
                </a:outerShdw>
              </a:effectLst>
            </a:endParaRPr>
          </a:p>
          <a:p>
            <a:endParaRPr lang="en-US" altLang="ja-JP" sz="1400" dirty="0">
              <a:ln w="0"/>
              <a:effectLst>
                <a:outerShdw blurRad="38100" dist="25400" dir="5400000" algn="ctr" rotWithShape="0">
                  <a:srgbClr val="6E747A">
                    <a:alpha val="43000"/>
                  </a:srgbClr>
                </a:outerShdw>
              </a:effectLst>
              <a:latin typeface="+mn-ea"/>
            </a:endParaRPr>
          </a:p>
          <a:p>
            <a:r>
              <a:rPr lang="ja-JP" altLang="en-US" sz="1400" dirty="0">
                <a:ln w="0"/>
                <a:effectLst>
                  <a:outerShdw blurRad="38100" dist="25400" dir="5400000" algn="ctr" rotWithShape="0">
                    <a:srgbClr val="6E747A">
                      <a:alpha val="43000"/>
                    </a:srgbClr>
                  </a:outerShdw>
                </a:effectLst>
              </a:rPr>
              <a:t>料理と家計の管理、</a:t>
            </a:r>
            <a:r>
              <a:rPr lang="en-US" altLang="ja-JP" sz="1400" dirty="0">
                <a:ln w="0"/>
                <a:effectLst>
                  <a:outerShdw blurRad="38100" dist="25400" dir="5400000" algn="ctr" rotWithShape="0">
                    <a:srgbClr val="6E747A">
                      <a:alpha val="43000"/>
                    </a:srgbClr>
                  </a:outerShdw>
                </a:effectLst>
              </a:rPr>
              <a:t>Instagram</a:t>
            </a:r>
            <a:r>
              <a:rPr lang="ja-JP" altLang="en-US" sz="1400" dirty="0">
                <a:ln w="0"/>
                <a:effectLst>
                  <a:outerShdw blurRad="38100" dist="25400" dir="5400000" algn="ctr" rotWithShape="0">
                    <a:srgbClr val="6E747A">
                      <a:alpha val="43000"/>
                    </a:srgbClr>
                  </a:outerShdw>
                </a:effectLst>
              </a:rPr>
              <a:t>で自分の生活に関する投稿が趣味。</a:t>
            </a:r>
            <a:br>
              <a:rPr lang="en-US" altLang="ja-JP" sz="1400" dirty="0">
                <a:ln w="0"/>
                <a:effectLst>
                  <a:outerShdw blurRad="38100" dist="25400" dir="5400000" algn="ctr" rotWithShape="0">
                    <a:srgbClr val="6E747A">
                      <a:alpha val="43000"/>
                    </a:srgbClr>
                  </a:outerShdw>
                </a:effectLst>
              </a:rPr>
            </a:br>
            <a:endParaRPr lang="en-US" altLang="ja-JP" sz="1400" dirty="0">
              <a:ln w="0"/>
              <a:effectLst>
                <a:outerShdw blurRad="38100" dist="25400" dir="5400000" algn="ctr" rotWithShape="0">
                  <a:srgbClr val="6E747A">
                    <a:alpha val="43000"/>
                  </a:srgbClr>
                </a:outerShdw>
              </a:effectLst>
            </a:endParaRPr>
          </a:p>
          <a:p>
            <a:r>
              <a:rPr lang="ja-JP" altLang="en-US" sz="1400" dirty="0">
                <a:ln w="0"/>
                <a:effectLst>
                  <a:outerShdw blurRad="38100" dist="25400" dir="5400000" algn="ctr" rotWithShape="0">
                    <a:srgbClr val="6E747A">
                      <a:alpha val="43000"/>
                    </a:srgbClr>
                  </a:outerShdw>
                </a:effectLst>
              </a:rPr>
              <a:t>普段は仕事や育児に忙しく時間があまりないため家事の時短を心がけている。</a:t>
            </a:r>
            <a:br>
              <a:rPr lang="en-US" altLang="ja-JP" sz="1400" dirty="0">
                <a:ln w="0"/>
                <a:effectLst>
                  <a:outerShdw blurRad="38100" dist="25400" dir="5400000" algn="ctr" rotWithShape="0">
                    <a:srgbClr val="6E747A">
                      <a:alpha val="43000"/>
                    </a:srgbClr>
                  </a:outerShdw>
                </a:effectLst>
              </a:rPr>
            </a:br>
            <a:endParaRPr lang="en-US" altLang="ja-JP" sz="1400" dirty="0">
              <a:ln w="0"/>
              <a:effectLst>
                <a:outerShdw blurRad="38100" dist="25400" dir="5400000" algn="ctr" rotWithShape="0">
                  <a:srgbClr val="6E747A">
                    <a:alpha val="43000"/>
                  </a:srgbClr>
                </a:outerShdw>
              </a:effectLst>
            </a:endParaRPr>
          </a:p>
        </p:txBody>
      </p:sp>
      <p:graphicFrame>
        <p:nvGraphicFramePr>
          <p:cNvPr id="8" name="表 7"/>
          <p:cNvGraphicFramePr>
            <a:graphicFrameLocks noGrp="1"/>
          </p:cNvGraphicFramePr>
          <p:nvPr>
            <p:extLst>
              <p:ext uri="{D42A27DB-BD31-4B8C-83A1-F6EECF244321}">
                <p14:modId xmlns:p14="http://schemas.microsoft.com/office/powerpoint/2010/main" val="2742745175"/>
              </p:ext>
            </p:extLst>
          </p:nvPr>
        </p:nvGraphicFramePr>
        <p:xfrm>
          <a:off x="215900" y="2416791"/>
          <a:ext cx="8115300" cy="4241245"/>
        </p:xfrm>
        <a:graphic>
          <a:graphicData uri="http://schemas.openxmlformats.org/drawingml/2006/table">
            <a:tbl>
              <a:tblPr firstRow="1" bandRow="1">
                <a:tableStyleId>{69012ECD-51FC-41F1-AA8D-1B2483CD663E}</a:tableStyleId>
              </a:tblPr>
              <a:tblGrid>
                <a:gridCol w="3103324">
                  <a:extLst>
                    <a:ext uri="{9D8B030D-6E8A-4147-A177-3AD203B41FA5}">
                      <a16:colId xmlns:a16="http://schemas.microsoft.com/office/drawing/2014/main" val="20000"/>
                    </a:ext>
                  </a:extLst>
                </a:gridCol>
                <a:gridCol w="5011976">
                  <a:extLst>
                    <a:ext uri="{9D8B030D-6E8A-4147-A177-3AD203B41FA5}">
                      <a16:colId xmlns:a16="http://schemas.microsoft.com/office/drawing/2014/main" val="20001"/>
                    </a:ext>
                  </a:extLst>
                </a:gridCol>
              </a:tblGrid>
              <a:tr h="323641">
                <a:tc>
                  <a:txBody>
                    <a:bodyPr/>
                    <a:lstStyle/>
                    <a:p>
                      <a:pPr algn="l" fontAlgn="ctr"/>
                      <a:r>
                        <a:rPr lang="ja-JP" altLang="en-US" sz="1400" b="1" u="none" strike="noStrike" dirty="0">
                          <a:solidFill>
                            <a:schemeClr val="accent1">
                              <a:lumMod val="75000"/>
                            </a:schemeClr>
                          </a:solidFill>
                          <a:effectLst/>
                        </a:rPr>
                        <a:t>居住都道府県：</a:t>
                      </a:r>
                      <a:endParaRPr lang="en-US" altLang="zh-TW"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ja-JP" altLang="en-US" sz="1400" b="0" dirty="0">
                          <a:solidFill>
                            <a:schemeClr val="tx1"/>
                          </a:solidFill>
                        </a:rPr>
                        <a:t>東京都　新宿区曙橋のタワーマンション低層階</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solidFill>
                      <a:schemeClr val="bg1"/>
                    </a:solidFill>
                  </a:tcPr>
                </a:tc>
                <a:extLst>
                  <a:ext uri="{0D108BD9-81ED-4DB2-BD59-A6C34878D82A}">
                    <a16:rowId xmlns:a16="http://schemas.microsoft.com/office/drawing/2014/main" val="10000"/>
                  </a:ext>
                </a:extLst>
              </a:tr>
              <a:tr h="312981">
                <a:tc>
                  <a:txBody>
                    <a:bodyPr/>
                    <a:lstStyle/>
                    <a:p>
                      <a:pPr algn="l" fontAlgn="ctr"/>
                      <a:r>
                        <a:rPr lang="ja-JP" altLang="en-US" sz="1400" b="1" u="none" strike="noStrike" dirty="0">
                          <a:solidFill>
                            <a:schemeClr val="accent1">
                              <a:lumMod val="75000"/>
                            </a:schemeClr>
                          </a:solidFill>
                          <a:effectLst/>
                        </a:rPr>
                        <a:t>年齢 </a:t>
                      </a:r>
                      <a:r>
                        <a:rPr lang="en-US" altLang="ja-JP" sz="1400" b="1" u="none" strike="noStrike" dirty="0">
                          <a:solidFill>
                            <a:schemeClr val="accent1">
                              <a:lumMod val="75000"/>
                            </a:schemeClr>
                          </a:solidFill>
                          <a:effectLst/>
                        </a:rPr>
                        <a:t>: </a:t>
                      </a:r>
                      <a:endParaRPr lang="en-US" altLang="ja-JP"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en-US" altLang="ja-JP" sz="1400" b="0" dirty="0">
                          <a:solidFill>
                            <a:schemeClr val="tx1"/>
                          </a:solidFill>
                        </a:rPr>
                        <a:t>35</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1"/>
                  </a:ext>
                </a:extLst>
              </a:tr>
              <a:tr h="312981">
                <a:tc>
                  <a:txBody>
                    <a:bodyPr/>
                    <a:lstStyle/>
                    <a:p>
                      <a:pPr algn="l" fontAlgn="ctr"/>
                      <a:r>
                        <a:rPr lang="ja-JP" altLang="en-US" sz="1400" b="1" u="none" strike="noStrike" dirty="0">
                          <a:solidFill>
                            <a:schemeClr val="accent1">
                              <a:lumMod val="75000"/>
                            </a:schemeClr>
                          </a:solidFill>
                          <a:effectLst/>
                        </a:rPr>
                        <a:t>家族構成 </a:t>
                      </a:r>
                      <a:r>
                        <a:rPr lang="en-US" altLang="ja-JP" sz="1400" b="1" u="none" strike="noStrike" dirty="0">
                          <a:solidFill>
                            <a:schemeClr val="accent1">
                              <a:lumMod val="75000"/>
                            </a:schemeClr>
                          </a:solidFill>
                          <a:effectLst/>
                        </a:rPr>
                        <a:t>: </a:t>
                      </a:r>
                      <a:endParaRPr lang="en-US" altLang="ja-JP"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ja-JP" altLang="en-US" sz="1400" b="0" dirty="0">
                          <a:solidFill>
                            <a:schemeClr val="tx1"/>
                          </a:solidFill>
                        </a:rPr>
                        <a:t>夫・息子</a:t>
                      </a:r>
                      <a:r>
                        <a:rPr kumimoji="1" lang="en-US" altLang="ja-JP" sz="1400" b="0" dirty="0">
                          <a:solidFill>
                            <a:schemeClr val="tx1"/>
                          </a:solidFill>
                        </a:rPr>
                        <a:t>5</a:t>
                      </a:r>
                      <a:r>
                        <a:rPr kumimoji="1" lang="ja-JP" altLang="en-US" sz="1400" b="0" dirty="0">
                          <a:solidFill>
                            <a:schemeClr val="tx1"/>
                          </a:solidFill>
                        </a:rPr>
                        <a:t>歳・娘</a:t>
                      </a:r>
                      <a:r>
                        <a:rPr kumimoji="1" lang="en-US" altLang="ja-JP" sz="1400" b="0" dirty="0">
                          <a:solidFill>
                            <a:schemeClr val="tx1"/>
                          </a:solidFill>
                        </a:rPr>
                        <a:t>3</a:t>
                      </a:r>
                      <a:r>
                        <a:rPr kumimoji="1" lang="ja-JP" altLang="en-US" sz="1400" b="0" dirty="0">
                          <a:solidFill>
                            <a:schemeClr val="tx1"/>
                          </a:solidFill>
                        </a:rPr>
                        <a:t>歳</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2"/>
                  </a:ext>
                </a:extLst>
              </a:tr>
              <a:tr h="312981">
                <a:tc>
                  <a:txBody>
                    <a:bodyPr/>
                    <a:lstStyle/>
                    <a:p>
                      <a:pPr algn="l" fontAlgn="ctr"/>
                      <a:r>
                        <a:rPr lang="ja-JP" altLang="en-US" sz="1400" b="1" u="none" strike="noStrike" dirty="0">
                          <a:solidFill>
                            <a:schemeClr val="accent1">
                              <a:lumMod val="75000"/>
                            </a:schemeClr>
                          </a:solidFill>
                          <a:effectLst/>
                        </a:rPr>
                        <a:t>職業 </a:t>
                      </a:r>
                      <a:r>
                        <a:rPr lang="en-US" altLang="ja-JP" sz="1400" b="1" u="none" strike="noStrike" dirty="0">
                          <a:solidFill>
                            <a:schemeClr val="accent1">
                              <a:lumMod val="75000"/>
                            </a:schemeClr>
                          </a:solidFill>
                          <a:effectLst/>
                        </a:rPr>
                        <a:t>: </a:t>
                      </a:r>
                      <a:endParaRPr lang="en-US" altLang="ja-JP"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ja-JP" altLang="en-US" sz="1400" b="0" dirty="0">
                          <a:solidFill>
                            <a:schemeClr val="tx1"/>
                          </a:solidFill>
                        </a:rPr>
                        <a:t>派遣社員</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3"/>
                  </a:ext>
                </a:extLst>
              </a:tr>
              <a:tr h="312981">
                <a:tc>
                  <a:txBody>
                    <a:bodyPr/>
                    <a:lstStyle/>
                    <a:p>
                      <a:pPr algn="l" fontAlgn="ctr"/>
                      <a:r>
                        <a:rPr lang="ja-JP" altLang="en-US" sz="1400" b="1" u="none" strike="noStrike" dirty="0">
                          <a:solidFill>
                            <a:schemeClr val="accent1">
                              <a:lumMod val="75000"/>
                            </a:schemeClr>
                          </a:solidFill>
                          <a:effectLst/>
                        </a:rPr>
                        <a:t>職種、年収</a:t>
                      </a:r>
                      <a:r>
                        <a:rPr lang="en-US" altLang="ja-JP" sz="1400" b="1" u="none" strike="noStrike" dirty="0">
                          <a:solidFill>
                            <a:schemeClr val="accent1">
                              <a:lumMod val="75000"/>
                            </a:schemeClr>
                          </a:solidFill>
                          <a:effectLst/>
                        </a:rPr>
                        <a:t>: </a:t>
                      </a:r>
                      <a:endParaRPr lang="en-US" altLang="ja-JP"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ja-JP" altLang="en-US" sz="1400" b="0" dirty="0">
                          <a:solidFill>
                            <a:schemeClr val="tx1"/>
                          </a:solidFill>
                        </a:rPr>
                        <a:t>派遣事務職で夫婦共働き　　</a:t>
                      </a:r>
                      <a:r>
                        <a:rPr kumimoji="1" lang="en-US" altLang="ja-JP" sz="1400" b="0" dirty="0">
                          <a:solidFill>
                            <a:schemeClr val="tx1"/>
                          </a:solidFill>
                        </a:rPr>
                        <a:t>270</a:t>
                      </a:r>
                      <a:r>
                        <a:rPr kumimoji="1" lang="ja-JP" altLang="en-US" sz="1400" b="0" dirty="0">
                          <a:solidFill>
                            <a:schemeClr val="tx1"/>
                          </a:solidFill>
                        </a:rPr>
                        <a:t>万　世帯年収</a:t>
                      </a:r>
                      <a:r>
                        <a:rPr kumimoji="1" lang="en-US" altLang="ja-JP" sz="1400" b="0" dirty="0">
                          <a:solidFill>
                            <a:schemeClr val="tx1"/>
                          </a:solidFill>
                        </a:rPr>
                        <a:t>700</a:t>
                      </a:r>
                      <a:r>
                        <a:rPr kumimoji="1" lang="ja-JP" altLang="en-US" sz="1400" b="0" dirty="0">
                          <a:solidFill>
                            <a:schemeClr val="tx1"/>
                          </a:solidFill>
                        </a:rPr>
                        <a:t>万円</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4"/>
                  </a:ext>
                </a:extLst>
              </a:tr>
              <a:tr h="532068">
                <a:tc>
                  <a:txBody>
                    <a:bodyPr/>
                    <a:lstStyle/>
                    <a:p>
                      <a:pPr algn="l" fontAlgn="ctr"/>
                      <a:r>
                        <a:rPr lang="ja-JP" altLang="en-US" sz="1400" b="1" u="none" strike="noStrike" dirty="0">
                          <a:solidFill>
                            <a:schemeClr val="accent1">
                              <a:lumMod val="75000"/>
                            </a:schemeClr>
                          </a:solidFill>
                          <a:effectLst/>
                        </a:rPr>
                        <a:t>趣味・よくいる地区、お店</a:t>
                      </a:r>
                      <a:r>
                        <a:rPr lang="en-US" altLang="ja-JP" sz="1400" b="1" u="none" strike="noStrike" dirty="0">
                          <a:solidFill>
                            <a:schemeClr val="accent1">
                              <a:lumMod val="75000"/>
                            </a:schemeClr>
                          </a:solidFill>
                          <a:effectLst/>
                        </a:rPr>
                        <a:t>: </a:t>
                      </a:r>
                      <a:endParaRPr lang="en-US" altLang="ja-JP"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ja-JP" altLang="en-US" sz="1400" b="0" dirty="0">
                          <a:solidFill>
                            <a:schemeClr val="tx1"/>
                          </a:solidFill>
                        </a:rPr>
                        <a:t>趣味：料理・投資と節約</a:t>
                      </a:r>
                      <a:endParaRPr kumimoji="1" lang="en-US" altLang="ja-JP" sz="1400" b="0" dirty="0">
                        <a:solidFill>
                          <a:schemeClr val="tx1"/>
                        </a:solidFill>
                      </a:endParaRPr>
                    </a:p>
                    <a:p>
                      <a:r>
                        <a:rPr kumimoji="1" lang="ja-JP" altLang="en-US" sz="1400" b="0" dirty="0">
                          <a:solidFill>
                            <a:schemeClr val="tx1"/>
                          </a:solidFill>
                        </a:rPr>
                        <a:t>よくいるお店：ママ友と交流する近所のカフェ</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5"/>
                  </a:ext>
                </a:extLst>
              </a:tr>
              <a:tr h="537409">
                <a:tc>
                  <a:txBody>
                    <a:bodyPr/>
                    <a:lstStyle/>
                    <a:p>
                      <a:pPr algn="l" fontAlgn="ctr"/>
                      <a:r>
                        <a:rPr lang="ja-JP" altLang="en-US" sz="1400" b="1" u="none" strike="noStrike" dirty="0">
                          <a:solidFill>
                            <a:schemeClr val="accent1">
                              <a:lumMod val="75000"/>
                            </a:schemeClr>
                          </a:solidFill>
                          <a:effectLst/>
                        </a:rPr>
                        <a:t>興味関心事：</a:t>
                      </a:r>
                      <a:endParaRPr lang="en-US" altLang="ja-JP"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ja-JP" altLang="en-US" sz="1400" b="0" dirty="0">
                          <a:solidFill>
                            <a:schemeClr val="tx1"/>
                          </a:solidFill>
                        </a:rPr>
                        <a:t>インスタグラムでフォローしている料理アカウントの料理</a:t>
                      </a:r>
                      <a:br>
                        <a:rPr kumimoji="1" lang="en-US" altLang="ja-JP" sz="1400" b="0" dirty="0">
                          <a:solidFill>
                            <a:schemeClr val="tx1"/>
                          </a:solidFill>
                        </a:rPr>
                      </a:br>
                      <a:r>
                        <a:rPr kumimoji="1" lang="ja-JP" altLang="en-US" sz="1400" b="0" dirty="0">
                          <a:solidFill>
                            <a:schemeClr val="tx1"/>
                          </a:solidFill>
                        </a:rPr>
                        <a:t>家族に健康的で安全な食事を作ること・子育てと家計管理</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6"/>
                  </a:ext>
                </a:extLst>
              </a:tr>
              <a:tr h="751154">
                <a:tc>
                  <a:txBody>
                    <a:bodyPr/>
                    <a:lstStyle/>
                    <a:p>
                      <a:pPr algn="l" fontAlgn="ctr"/>
                      <a:r>
                        <a:rPr lang="ja-JP" altLang="en-US" sz="1400" b="1" u="none" strike="noStrike" dirty="0">
                          <a:solidFill>
                            <a:schemeClr val="accent1">
                              <a:lumMod val="75000"/>
                            </a:schemeClr>
                          </a:solidFill>
                          <a:effectLst/>
                        </a:rPr>
                        <a:t>現在の悩み</a:t>
                      </a:r>
                      <a:r>
                        <a:rPr lang="en-US" altLang="ja-JP" sz="1400" b="1" u="none" strike="noStrike" dirty="0">
                          <a:solidFill>
                            <a:schemeClr val="accent1">
                              <a:lumMod val="75000"/>
                            </a:schemeClr>
                          </a:solidFill>
                          <a:effectLst/>
                        </a:rPr>
                        <a:t>/</a:t>
                      </a:r>
                      <a:r>
                        <a:rPr lang="ja-JP" altLang="en-US" sz="1400" b="1" u="none" strike="noStrike" dirty="0">
                          <a:solidFill>
                            <a:schemeClr val="accent1">
                              <a:lumMod val="75000"/>
                            </a:schemeClr>
                          </a:solidFill>
                          <a:effectLst/>
                        </a:rPr>
                        <a:t>解決すると得られる対価</a:t>
                      </a:r>
                      <a:r>
                        <a:rPr lang="en-US" altLang="ja-JP" sz="1400" b="1" u="none" strike="noStrike" dirty="0">
                          <a:solidFill>
                            <a:schemeClr val="accent1">
                              <a:lumMod val="75000"/>
                            </a:schemeClr>
                          </a:solidFill>
                          <a:effectLst/>
                        </a:rPr>
                        <a:t>:</a:t>
                      </a:r>
                      <a:endParaRPr lang="en-US" altLang="ja-JP" sz="1400" b="1"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ja-JP" altLang="en-US" sz="1400" b="0" dirty="0">
                          <a:solidFill>
                            <a:schemeClr val="tx1"/>
                          </a:solidFill>
                        </a:rPr>
                        <a:t>仕事と育児に忙しくて時間があまりない。</a:t>
                      </a:r>
                      <a:br>
                        <a:rPr kumimoji="1" lang="en-US" altLang="ja-JP" sz="1400" b="0" dirty="0">
                          <a:solidFill>
                            <a:schemeClr val="tx1"/>
                          </a:solidFill>
                        </a:rPr>
                      </a:br>
                      <a:r>
                        <a:rPr kumimoji="1" lang="ja-JP" altLang="en-US" sz="1400" b="0" dirty="0">
                          <a:solidFill>
                            <a:schemeClr val="tx1"/>
                          </a:solidFill>
                        </a:rPr>
                        <a:t>お総菜を買うと家族に罪悪感を感じる。</a:t>
                      </a:r>
                      <a:endParaRPr kumimoji="1" lang="en-US" altLang="ja-JP" sz="1400" b="0" dirty="0">
                        <a:solidFill>
                          <a:schemeClr val="tx1"/>
                        </a:solidFill>
                      </a:endParaRPr>
                    </a:p>
                    <a:p>
                      <a:r>
                        <a:rPr kumimoji="1" lang="ja-JP" altLang="en-US" sz="1400" b="0" dirty="0">
                          <a:solidFill>
                            <a:schemeClr val="tx1"/>
                          </a:solidFill>
                        </a:rPr>
                        <a:t>→効率よく安全な食品を買い物できる場所を提供する。</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4282910908"/>
                  </a:ext>
                </a:extLst>
              </a:tr>
              <a:tr h="312981">
                <a:tc>
                  <a:txBody>
                    <a:bodyPr/>
                    <a:lstStyle/>
                    <a:p>
                      <a:pPr algn="l" fontAlgn="ctr"/>
                      <a:r>
                        <a:rPr lang="ja-JP" altLang="en-US" sz="1400" b="1" u="none" strike="noStrike" dirty="0">
                          <a:solidFill>
                            <a:schemeClr val="accent1">
                              <a:lumMod val="75000"/>
                            </a:schemeClr>
                          </a:solidFill>
                          <a:effectLst/>
                        </a:rPr>
                        <a:t>情報収集の手段 </a:t>
                      </a:r>
                      <a:r>
                        <a:rPr lang="en-US" altLang="ja-JP" sz="1400" b="1" u="none" strike="noStrike" dirty="0">
                          <a:solidFill>
                            <a:schemeClr val="accent1">
                              <a:lumMod val="75000"/>
                            </a:schemeClr>
                          </a:solidFill>
                          <a:effectLst/>
                        </a:rPr>
                        <a:t>: </a:t>
                      </a:r>
                      <a:endParaRPr lang="en-US" altLang="ja-JP"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en-US" altLang="ja-JP" sz="1400" b="0" dirty="0">
                          <a:solidFill>
                            <a:schemeClr val="tx1"/>
                          </a:solidFill>
                        </a:rPr>
                        <a:t>Instagram</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7"/>
                  </a:ext>
                </a:extLst>
              </a:tr>
              <a:tr h="532068">
                <a:tc>
                  <a:txBody>
                    <a:bodyPr/>
                    <a:lstStyle/>
                    <a:p>
                      <a:pPr algn="l" fontAlgn="ctr"/>
                      <a:r>
                        <a:rPr lang="ja-JP" altLang="en-US" sz="1400" b="1" u="none" strike="noStrike" dirty="0">
                          <a:solidFill>
                            <a:schemeClr val="accent1">
                              <a:lumMod val="75000"/>
                            </a:schemeClr>
                          </a:solidFill>
                          <a:effectLst/>
                        </a:rPr>
                        <a:t>備考：</a:t>
                      </a:r>
                      <a:endParaRPr lang="en-US" altLang="zh-TW" sz="1400" b="1" i="0" u="none" strike="noStrike" dirty="0">
                        <a:solidFill>
                          <a:schemeClr val="accent1">
                            <a:lumMod val="75000"/>
                          </a:schemeClr>
                        </a:solidFill>
                        <a:effectLst/>
                        <a:latin typeface="+mn-ea"/>
                        <a:ea typeface="+mn-ea"/>
                      </a:endParaRPr>
                    </a:p>
                  </a:txBody>
                  <a:tcPr marL="9525" marR="9525" marT="9525" marB="0" anchor="ctr">
                    <a:solidFill>
                      <a:schemeClr val="accent1">
                        <a:lumMod val="20000"/>
                        <a:lumOff val="80000"/>
                      </a:schemeClr>
                    </a:solidFill>
                  </a:tcPr>
                </a:tc>
                <a:tc>
                  <a:txBody>
                    <a:bodyPr/>
                    <a:lstStyle/>
                    <a:p>
                      <a:r>
                        <a:rPr kumimoji="1" lang="en-US" altLang="ja-JP" sz="1400" b="0" dirty="0">
                          <a:solidFill>
                            <a:schemeClr val="tx1"/>
                          </a:solidFill>
                        </a:rPr>
                        <a:t>Twitter</a:t>
                      </a:r>
                      <a:r>
                        <a:rPr kumimoji="1" lang="ja-JP" altLang="en-US" sz="1400" b="0" dirty="0">
                          <a:solidFill>
                            <a:schemeClr val="tx1"/>
                          </a:solidFill>
                        </a:rPr>
                        <a:t>は見るが、</a:t>
                      </a:r>
                      <a:r>
                        <a:rPr kumimoji="1" lang="en-US" altLang="ja-JP" sz="1400" b="0" dirty="0">
                          <a:solidFill>
                            <a:schemeClr val="tx1"/>
                          </a:solidFill>
                        </a:rPr>
                        <a:t>Instagram </a:t>
                      </a:r>
                      <a:r>
                        <a:rPr kumimoji="1" lang="ja-JP" altLang="en-US" sz="1400" b="0" dirty="0">
                          <a:solidFill>
                            <a:schemeClr val="tx1"/>
                          </a:solidFill>
                        </a:rPr>
                        <a:t>以外の</a:t>
                      </a:r>
                      <a:r>
                        <a:rPr kumimoji="1" lang="en-US" altLang="ja-JP" sz="1400" b="0" dirty="0">
                          <a:solidFill>
                            <a:schemeClr val="tx1"/>
                          </a:solidFill>
                        </a:rPr>
                        <a:t>SNS</a:t>
                      </a:r>
                      <a:r>
                        <a:rPr kumimoji="1" lang="ja-JP" altLang="en-US" sz="1400" b="0" dirty="0">
                          <a:solidFill>
                            <a:schemeClr val="tx1"/>
                          </a:solidFill>
                        </a:rPr>
                        <a:t>は投稿しない</a:t>
                      </a:r>
                      <a:br>
                        <a:rPr kumimoji="1" lang="en-US" altLang="ja-JP" sz="1400" b="0" dirty="0">
                          <a:solidFill>
                            <a:schemeClr val="tx1"/>
                          </a:solidFill>
                        </a:rPr>
                      </a:br>
                      <a:r>
                        <a:rPr kumimoji="1" lang="ja-JP" altLang="en-US" sz="1400" b="0" dirty="0">
                          <a:solidFill>
                            <a:schemeClr val="tx1"/>
                          </a:solidFill>
                        </a:rPr>
                        <a:t>動画は視聴のみ</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2977405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6"/>
          <p:cNvSpPr>
            <a:spLocks noChangeArrowheads="1"/>
          </p:cNvSpPr>
          <p:nvPr/>
        </p:nvSpPr>
        <p:spPr bwMode="auto">
          <a:xfrm>
            <a:off x="3024188" y="56959"/>
            <a:ext cx="38779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solidFill>
                  <a:schemeClr val="accent5">
                    <a:lumMod val="75000"/>
                  </a:schemeClr>
                </a:solidFill>
                <a:latin typeface="+mj-ea"/>
                <a:ea typeface="+mj-ea"/>
              </a:rPr>
              <a:t>カスタマージャーニーマップ</a:t>
            </a:r>
            <a:r>
              <a:rPr lang="en-US" altLang="ja-JP" dirty="0">
                <a:solidFill>
                  <a:schemeClr val="accent1">
                    <a:lumMod val="75000"/>
                  </a:schemeClr>
                </a:solidFill>
                <a:latin typeface="+mj-ea"/>
                <a:ea typeface="+mj-ea"/>
              </a:rPr>
              <a:t>	</a:t>
            </a:r>
            <a:endParaRPr lang="ja-JP" altLang="en-US" dirty="0">
              <a:solidFill>
                <a:schemeClr val="accent1">
                  <a:lumMod val="75000"/>
                </a:schemeClr>
              </a:solidFill>
              <a:latin typeface="+mj-ea"/>
              <a:ea typeface="+mj-ea"/>
            </a:endParaRPr>
          </a:p>
        </p:txBody>
      </p:sp>
      <p:sp>
        <p:nvSpPr>
          <p:cNvPr id="19" name="正方形/長方形 18">
            <a:extLst>
              <a:ext uri="{FF2B5EF4-FFF2-40B4-BE49-F238E27FC236}">
                <a16:creationId xmlns:a16="http://schemas.microsoft.com/office/drawing/2014/main" id="{3BA49DD3-9185-40E2-B0AB-79041A042733}"/>
              </a:ext>
            </a:extLst>
          </p:cNvPr>
          <p:cNvSpPr/>
          <p:nvPr/>
        </p:nvSpPr>
        <p:spPr>
          <a:xfrm>
            <a:off x="250825" y="1117378"/>
            <a:ext cx="8021592" cy="523220"/>
          </a:xfrm>
          <a:prstGeom prst="rect">
            <a:avLst/>
          </a:prstGeom>
        </p:spPr>
        <p:txBody>
          <a:bodyPr wrap="square">
            <a:spAutoFit/>
          </a:bodyPr>
          <a:lstStyle/>
          <a:p>
            <a:br>
              <a:rPr lang="en-US" altLang="ja-JP" sz="1400" dirty="0">
                <a:latin typeface="Meiryo UI" panose="020B0604030504040204" pitchFamily="50" charset="-128"/>
                <a:ea typeface="Meiryo UI" panose="020B0604030504040204" pitchFamily="50" charset="-128"/>
              </a:rPr>
            </a:br>
            <a:endParaRPr lang="en-US" altLang="ja-JP" sz="1400" dirty="0">
              <a:latin typeface="Meiryo UI" panose="020B0604030504040204" pitchFamily="50" charset="-128"/>
              <a:ea typeface="Meiryo UI" panose="020B0604030504040204" pitchFamily="50" charset="-128"/>
            </a:endParaRPr>
          </a:p>
        </p:txBody>
      </p:sp>
      <p:graphicFrame>
        <p:nvGraphicFramePr>
          <p:cNvPr id="20" name="Shape 1592">
            <a:extLst>
              <a:ext uri="{FF2B5EF4-FFF2-40B4-BE49-F238E27FC236}">
                <a16:creationId xmlns:a16="http://schemas.microsoft.com/office/drawing/2014/main" id="{B231072C-0845-4678-BA05-49D8F5AAC17C}"/>
              </a:ext>
            </a:extLst>
          </p:cNvPr>
          <p:cNvGraphicFramePr/>
          <p:nvPr>
            <p:extLst>
              <p:ext uri="{D42A27DB-BD31-4B8C-83A1-F6EECF244321}">
                <p14:modId xmlns:p14="http://schemas.microsoft.com/office/powerpoint/2010/main" val="1662255398"/>
              </p:ext>
            </p:extLst>
          </p:nvPr>
        </p:nvGraphicFramePr>
        <p:xfrm>
          <a:off x="158128" y="6144996"/>
          <a:ext cx="8786481" cy="365125"/>
        </p:xfrm>
        <a:graphic>
          <a:graphicData uri="http://schemas.openxmlformats.org/drawingml/2006/table">
            <a:tbl>
              <a:tblPr>
                <a:tableStyleId>{3C2FFA5D-87B4-456A-9821-1D502468CF0F}</a:tableStyleId>
              </a:tblPr>
              <a:tblGrid>
                <a:gridCol w="912411">
                  <a:extLst>
                    <a:ext uri="{9D8B030D-6E8A-4147-A177-3AD203B41FA5}">
                      <a16:colId xmlns:a16="http://schemas.microsoft.com/office/drawing/2014/main" val="20000"/>
                    </a:ext>
                  </a:extLst>
                </a:gridCol>
                <a:gridCol w="7874070">
                  <a:extLst>
                    <a:ext uri="{9D8B030D-6E8A-4147-A177-3AD203B41FA5}">
                      <a16:colId xmlns:a16="http://schemas.microsoft.com/office/drawing/2014/main" val="20001"/>
                    </a:ext>
                  </a:extLst>
                </a:gridCol>
              </a:tblGrid>
              <a:tr h="365125">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400" b="1" u="none" strike="noStrike" cap="none" dirty="0">
                          <a:solidFill>
                            <a:schemeClr val="accent5"/>
                          </a:solidFill>
                          <a:latin typeface="+mn-ea"/>
                          <a:ea typeface="+mn-ea"/>
                        </a:rPr>
                        <a:t>課題</a:t>
                      </a:r>
                      <a:endParaRPr lang="ja" sz="1400" b="1" u="none" strike="noStrike" cap="none" dirty="0">
                        <a:solidFill>
                          <a:schemeClr val="accent5"/>
                        </a:solidFill>
                        <a:latin typeface="+mn-ea"/>
                        <a:ea typeface="+mn-ea"/>
                        <a:cs typeface="Meiryo" charset="-128"/>
                      </a:endParaRPr>
                    </a:p>
                  </a:txBody>
                  <a:tcPr marL="28575" marR="28575" marT="19050" marB="19050" anchor="ctr">
                    <a:solidFill>
                      <a:schemeClr val="accent1">
                        <a:lumMod val="20000"/>
                        <a:lumOff val="80000"/>
                      </a:schemeClr>
                    </a:solidFill>
                  </a:tcPr>
                </a:tc>
                <a:tc>
                  <a:txBody>
                    <a:bodyPr/>
                    <a:lstStyle/>
                    <a:p>
                      <a:pPr marL="0" indent="0">
                        <a:buFont typeface="Arial" panose="020B0604020202020204" pitchFamily="34" charset="0"/>
                        <a:buNone/>
                      </a:pPr>
                      <a:r>
                        <a:rPr lang="ja-JP" altLang="en-US" sz="1400" dirty="0">
                          <a:solidFill>
                            <a:schemeClr val="tx1"/>
                          </a:solidFill>
                          <a:latin typeface="+mn-ea"/>
                          <a:ea typeface="+mn-ea"/>
                        </a:rPr>
                        <a:t>・幅広い年代の客層を呼び寄せる安定的な品揃え・価値を見出せる</a:t>
                      </a:r>
                      <a:r>
                        <a:rPr lang="en-US" altLang="ja-JP" sz="1400" dirty="0">
                          <a:solidFill>
                            <a:schemeClr val="tx1"/>
                          </a:solidFill>
                          <a:latin typeface="+mn-ea"/>
                          <a:ea typeface="+mn-ea"/>
                        </a:rPr>
                        <a:t>SNS</a:t>
                      </a:r>
                      <a:r>
                        <a:rPr lang="ja-JP" altLang="en-US" sz="1400" dirty="0">
                          <a:solidFill>
                            <a:schemeClr val="tx1"/>
                          </a:solidFill>
                          <a:latin typeface="+mn-ea"/>
                          <a:ea typeface="+mn-ea"/>
                        </a:rPr>
                        <a:t>や</a:t>
                      </a:r>
                      <a:r>
                        <a:rPr lang="en-US" altLang="ja-JP" sz="1400" dirty="0">
                          <a:solidFill>
                            <a:schemeClr val="tx1"/>
                          </a:solidFill>
                          <a:latin typeface="+mn-ea"/>
                          <a:ea typeface="+mn-ea"/>
                        </a:rPr>
                        <a:t>EC</a:t>
                      </a:r>
                      <a:r>
                        <a:rPr lang="ja-JP" altLang="en-US" sz="1400" dirty="0">
                          <a:solidFill>
                            <a:schemeClr val="tx1"/>
                          </a:solidFill>
                          <a:latin typeface="+mn-ea"/>
                          <a:ea typeface="+mn-ea"/>
                        </a:rPr>
                        <a:t>サイト利用の拡散</a:t>
                      </a:r>
                    </a:p>
                  </a:txBody>
                  <a:tcPr marL="72000" marR="72000" marT="36000" marB="3600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graphicFrame>
        <p:nvGraphicFramePr>
          <p:cNvPr id="21" name="Shape 1592">
            <a:extLst>
              <a:ext uri="{FF2B5EF4-FFF2-40B4-BE49-F238E27FC236}">
                <a16:creationId xmlns:a16="http://schemas.microsoft.com/office/drawing/2014/main" id="{51492CBF-ECBF-497E-9771-9C2BFF9AABF7}"/>
              </a:ext>
            </a:extLst>
          </p:cNvPr>
          <p:cNvGraphicFramePr/>
          <p:nvPr>
            <p:extLst>
              <p:ext uri="{D42A27DB-BD31-4B8C-83A1-F6EECF244321}">
                <p14:modId xmlns:p14="http://schemas.microsoft.com/office/powerpoint/2010/main" val="1764358008"/>
              </p:ext>
            </p:extLst>
          </p:nvPr>
        </p:nvGraphicFramePr>
        <p:xfrm>
          <a:off x="158128" y="427643"/>
          <a:ext cx="8827742" cy="5628260"/>
        </p:xfrm>
        <a:graphic>
          <a:graphicData uri="http://schemas.openxmlformats.org/drawingml/2006/table">
            <a:tbl>
              <a:tblPr>
                <a:tableStyleId>{BDBED569-4797-4DF1-A0F4-6AAB3CD982D8}</a:tableStyleId>
              </a:tblPr>
              <a:tblGrid>
                <a:gridCol w="895119">
                  <a:extLst>
                    <a:ext uri="{9D8B030D-6E8A-4147-A177-3AD203B41FA5}">
                      <a16:colId xmlns:a16="http://schemas.microsoft.com/office/drawing/2014/main" val="20000"/>
                    </a:ext>
                  </a:extLst>
                </a:gridCol>
                <a:gridCol w="2142472">
                  <a:extLst>
                    <a:ext uri="{9D8B030D-6E8A-4147-A177-3AD203B41FA5}">
                      <a16:colId xmlns:a16="http://schemas.microsoft.com/office/drawing/2014/main" val="20001"/>
                    </a:ext>
                  </a:extLst>
                </a:gridCol>
                <a:gridCol w="1964461">
                  <a:extLst>
                    <a:ext uri="{9D8B030D-6E8A-4147-A177-3AD203B41FA5}">
                      <a16:colId xmlns:a16="http://schemas.microsoft.com/office/drawing/2014/main" val="20002"/>
                    </a:ext>
                  </a:extLst>
                </a:gridCol>
                <a:gridCol w="1991191">
                  <a:extLst>
                    <a:ext uri="{9D8B030D-6E8A-4147-A177-3AD203B41FA5}">
                      <a16:colId xmlns:a16="http://schemas.microsoft.com/office/drawing/2014/main" val="20003"/>
                    </a:ext>
                  </a:extLst>
                </a:gridCol>
                <a:gridCol w="1834499">
                  <a:extLst>
                    <a:ext uri="{9D8B030D-6E8A-4147-A177-3AD203B41FA5}">
                      <a16:colId xmlns:a16="http://schemas.microsoft.com/office/drawing/2014/main" val="3790556636"/>
                    </a:ext>
                  </a:extLst>
                </a:gridCol>
              </a:tblGrid>
              <a:tr h="322993">
                <a:tc>
                  <a:txBody>
                    <a:bodyPr/>
                    <a:lstStyle/>
                    <a:p>
                      <a:pPr marL="0" marR="0" lvl="0" indent="0" algn="ctr" rtl="0">
                        <a:lnSpc>
                          <a:spcPct val="100000"/>
                        </a:lnSpc>
                        <a:spcBef>
                          <a:spcPts val="0"/>
                        </a:spcBef>
                        <a:spcAft>
                          <a:spcPts val="0"/>
                        </a:spcAft>
                        <a:buClr>
                          <a:schemeClr val="lt1"/>
                        </a:buClr>
                        <a:buSzPct val="25000"/>
                        <a:buFont typeface="Arial"/>
                        <a:buNone/>
                      </a:pPr>
                      <a:r>
                        <a:rPr lang="ja-JP" altLang="en-US" sz="1200" b="1" u="none" strike="noStrike" cap="none" dirty="0">
                          <a:solidFill>
                            <a:schemeClr val="accent1">
                              <a:lumMod val="75000"/>
                            </a:schemeClr>
                          </a:solidFill>
                        </a:rPr>
                        <a:t>ステージ</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ja-JP" altLang="en-US" sz="1200" b="1" u="none" strike="noStrike" cap="none" dirty="0">
                          <a:solidFill>
                            <a:schemeClr val="accent1">
                              <a:lumMod val="75000"/>
                            </a:schemeClr>
                          </a:solidFill>
                        </a:rPr>
                        <a:t>認知以前</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b">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ja-JP" altLang="en-US" sz="1200" b="1" u="none" strike="noStrike" cap="none" dirty="0">
                          <a:solidFill>
                            <a:schemeClr val="accent1">
                              <a:lumMod val="75000"/>
                            </a:schemeClr>
                          </a:solidFill>
                        </a:rPr>
                        <a:t>認知</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b">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ja-JP" altLang="en-US" sz="1200" b="1" u="none" strike="noStrike" cap="none" dirty="0">
                          <a:solidFill>
                            <a:schemeClr val="accent1">
                              <a:lumMod val="75000"/>
                            </a:schemeClr>
                          </a:solidFill>
                        </a:rPr>
                        <a:t>検討</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b">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ja-JP" altLang="en-US" sz="1200" b="1" u="none" strike="noStrike" cap="none" dirty="0">
                          <a:solidFill>
                            <a:schemeClr val="accent1">
                              <a:lumMod val="75000"/>
                            </a:schemeClr>
                          </a:solidFill>
                        </a:rPr>
                        <a:t>行動</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0"/>
                  </a:ext>
                </a:extLst>
              </a:tr>
              <a:tr h="1040115">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ユーザー</a:t>
                      </a:r>
                      <a:endParaRPr lang="en-US" altLang="ja-JP" sz="1200" b="1" u="none" strike="noStrike" cap="none" dirty="0">
                        <a:solidFill>
                          <a:schemeClr val="accent1">
                            <a:lumMod val="75000"/>
                          </a:schemeClr>
                        </a:solidFill>
                      </a:endParaRPr>
                    </a:p>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の行動</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ctr">
                    <a:lnL w="12700" cap="flat" cmpd="sng" algn="ctr">
                      <a:solidFill>
                        <a:schemeClr val="accent1"/>
                      </a:solidFill>
                      <a:prstDash val="solid"/>
                      <a:round/>
                      <a:headEnd type="none" w="med" len="med"/>
                      <a:tailEnd type="none" w="med" len="med"/>
                    </a:lnL>
                    <a:solidFill>
                      <a:schemeClr val="accent1">
                        <a:lumMod val="20000"/>
                        <a:lumOff val="80000"/>
                      </a:schemeClr>
                    </a:solidFill>
                  </a:tcPr>
                </a:tc>
                <a:tc>
                  <a:txBody>
                    <a:bodyPr/>
                    <a:lstStyle/>
                    <a:p>
                      <a:pPr marL="0" marR="0" lvl="0" indent="0" algn="l" rtl="0">
                        <a:lnSpc>
                          <a:spcPct val="11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時間がない中で手ごろな商品を求めて店舗を買いまわる</a:t>
                      </a:r>
                      <a:endParaRPr lang="en-US" altLang="ja-JP" sz="1200" u="none" strike="noStrike" cap="none" dirty="0">
                        <a:solidFill>
                          <a:schemeClr val="tx1">
                            <a:lumMod val="85000"/>
                            <a:lumOff val="15000"/>
                          </a:schemeClr>
                        </a:solidFill>
                        <a:latin typeface="メイリオ" panose="020B0604030504040204" pitchFamily="50" charset="-128"/>
                        <a:ea typeface="メイリオ" panose="020B0604030504040204" pitchFamily="50" charset="-128"/>
                        <a:cs typeface="Meiryo" charset="-128"/>
                      </a:endParaRPr>
                    </a:p>
                  </a:txBody>
                  <a:tcPr marL="72000" marR="72000" marT="36000" marB="36000" anchor="ctr"/>
                </a:tc>
                <a:tc>
                  <a:txBody>
                    <a:bodyPr/>
                    <a:lstStyle/>
                    <a:p>
                      <a:pPr marL="0" marR="0" lvl="0" indent="0" algn="l" rtl="0">
                        <a:lnSpc>
                          <a:spcPct val="11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美味しそうな食材や好み</a:t>
                      </a:r>
                      <a:endParaRPr lang="en-US" altLang="ja-JP" sz="1200" u="none" strike="noStrike" cap="none" dirty="0">
                        <a:solidFill>
                          <a:schemeClr val="tx1">
                            <a:lumMod val="85000"/>
                            <a:lumOff val="15000"/>
                          </a:schemeClr>
                        </a:solidFill>
                      </a:endParaRPr>
                    </a:p>
                    <a:p>
                      <a:pPr marL="0" marR="0" lvl="0" indent="0" algn="l" rtl="0">
                        <a:lnSpc>
                          <a:spcPct val="11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のものを見つける</a:t>
                      </a:r>
                      <a:endParaRPr lang="en-US" altLang="ja-JP" sz="1200" u="none" strike="noStrike" cap="none" dirty="0">
                        <a:solidFill>
                          <a:schemeClr val="tx1">
                            <a:lumMod val="85000"/>
                            <a:lumOff val="15000"/>
                          </a:schemeClr>
                        </a:solidFill>
                      </a:endParaRPr>
                    </a:p>
                    <a:p>
                      <a:pPr marL="0" marR="0" lvl="0" indent="0" algn="l" rtl="0">
                        <a:lnSpc>
                          <a:spcPct val="11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ネットでも商品が買える</a:t>
                      </a:r>
                      <a:endParaRPr lang="en-US" altLang="ja-JP" sz="1200" u="none" strike="noStrike" cap="none" dirty="0">
                        <a:solidFill>
                          <a:schemeClr val="tx1">
                            <a:lumMod val="85000"/>
                            <a:lumOff val="15000"/>
                          </a:schemeClr>
                        </a:solidFill>
                      </a:endParaRPr>
                    </a:p>
                    <a:p>
                      <a:pPr marL="0" marR="0" lvl="0" indent="0" algn="l" rtl="0">
                        <a:lnSpc>
                          <a:spcPct val="11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ことに気が付く</a:t>
                      </a:r>
                      <a:endParaRPr lang="en-US" altLang="ja-JP" sz="1200" u="none" strike="noStrike" cap="none" dirty="0">
                        <a:solidFill>
                          <a:schemeClr val="tx1">
                            <a:lumMod val="85000"/>
                            <a:lumOff val="15000"/>
                          </a:schemeClr>
                        </a:solidFill>
                        <a:latin typeface="メイリオ" panose="020B0604030504040204" pitchFamily="50" charset="-128"/>
                        <a:ea typeface="メイリオ" panose="020B0604030504040204" pitchFamily="50" charset="-128"/>
                        <a:cs typeface="Meiryo" charset="-128"/>
                      </a:endParaRPr>
                    </a:p>
                  </a:txBody>
                  <a:tcPr marL="72000" marR="72000" marT="36000" marB="36000" anchor="ctr"/>
                </a:tc>
                <a:tc>
                  <a:txBody>
                    <a:bodyPr/>
                    <a:lstStyle/>
                    <a:p>
                      <a:pPr marL="0" marR="0" lvl="0" indent="0" algn="l" rtl="0">
                        <a:lnSpc>
                          <a:spcPct val="110000"/>
                        </a:lnSpc>
                        <a:spcBef>
                          <a:spcPts val="0"/>
                        </a:spcBef>
                        <a:spcAft>
                          <a:spcPts val="0"/>
                        </a:spcAft>
                        <a:buClr>
                          <a:srgbClr val="000000"/>
                        </a:buClr>
                        <a:buSzPct val="25000"/>
                        <a:buFont typeface="Arial"/>
                        <a:buNone/>
                      </a:pPr>
                      <a:r>
                        <a:rPr lang="en-US" altLang="ja-JP" sz="1200" u="none" strike="noStrike" cap="none" dirty="0">
                          <a:solidFill>
                            <a:schemeClr val="tx1">
                              <a:lumMod val="85000"/>
                              <a:lumOff val="15000"/>
                            </a:schemeClr>
                          </a:solidFill>
                        </a:rPr>
                        <a:t>EC</a:t>
                      </a:r>
                      <a:r>
                        <a:rPr lang="ja-JP" altLang="en-US" sz="1200" u="none" strike="noStrike" cap="none" dirty="0">
                          <a:solidFill>
                            <a:schemeClr val="tx1">
                              <a:lumMod val="85000"/>
                              <a:lumOff val="15000"/>
                            </a:schemeClr>
                          </a:solidFill>
                        </a:rPr>
                        <a:t>サイトやアプリの登録</a:t>
                      </a:r>
                      <a:br>
                        <a:rPr lang="en-US" altLang="ja-JP" sz="1200" u="none" strike="noStrike" cap="none" dirty="0">
                          <a:solidFill>
                            <a:schemeClr val="tx1">
                              <a:lumMod val="85000"/>
                              <a:lumOff val="15000"/>
                            </a:schemeClr>
                          </a:solidFill>
                        </a:rPr>
                      </a:br>
                      <a:r>
                        <a:rPr lang="ja-JP" altLang="en-US" sz="1200" u="none" strike="noStrike" cap="none" dirty="0">
                          <a:solidFill>
                            <a:schemeClr val="tx1">
                              <a:lumMod val="85000"/>
                              <a:lumOff val="15000"/>
                            </a:schemeClr>
                          </a:solidFill>
                        </a:rPr>
                        <a:t>セブンマイルプログラム</a:t>
                      </a:r>
                      <a:endParaRPr lang="en-US" altLang="ja-JP" sz="1200" u="none" strike="noStrike" cap="none" dirty="0">
                        <a:solidFill>
                          <a:schemeClr val="tx1">
                            <a:lumMod val="85000"/>
                            <a:lumOff val="15000"/>
                          </a:schemeClr>
                        </a:solidFill>
                      </a:endParaRPr>
                    </a:p>
                    <a:p>
                      <a:pPr marL="0" marR="0" lvl="0" indent="0" algn="l" rtl="0">
                        <a:lnSpc>
                          <a:spcPct val="11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に加入</a:t>
                      </a:r>
                      <a:endParaRPr lang="ja" sz="1200" u="none" strike="noStrike" cap="none" dirty="0">
                        <a:solidFill>
                          <a:schemeClr val="tx1">
                            <a:lumMod val="85000"/>
                            <a:lumOff val="15000"/>
                          </a:schemeClr>
                        </a:solidFill>
                        <a:latin typeface="メイリオ" panose="020B0604030504040204" pitchFamily="50" charset="-128"/>
                        <a:ea typeface="メイリオ" panose="020B0604030504040204" pitchFamily="50" charset="-128"/>
                        <a:cs typeface="Meiryo" charset="-128"/>
                      </a:endParaRPr>
                    </a:p>
                  </a:txBody>
                  <a:tcPr marL="72000" marR="72000" marT="36000" marB="36000" anchor="ctr"/>
                </a:tc>
                <a:tc>
                  <a:txBody>
                    <a:bodyPr/>
                    <a:lstStyle/>
                    <a:p>
                      <a:pPr marL="0" marR="0" lvl="0" indent="0" algn="l" rtl="0">
                        <a:lnSpc>
                          <a:spcPct val="11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商品の検索</a:t>
                      </a:r>
                      <a:br>
                        <a:rPr lang="en-US" altLang="ja-JP" sz="1200" u="none" strike="noStrike" cap="none" dirty="0">
                          <a:solidFill>
                            <a:schemeClr val="tx1">
                              <a:lumMod val="85000"/>
                              <a:lumOff val="15000"/>
                            </a:schemeClr>
                          </a:solidFill>
                        </a:rPr>
                      </a:br>
                      <a:r>
                        <a:rPr lang="en-US" altLang="ja-JP" sz="1200" u="none" strike="noStrike" cap="none" dirty="0">
                          <a:solidFill>
                            <a:schemeClr val="tx1">
                              <a:lumMod val="85000"/>
                              <a:lumOff val="15000"/>
                            </a:schemeClr>
                          </a:solidFill>
                        </a:rPr>
                        <a:t>SNS</a:t>
                      </a:r>
                      <a:r>
                        <a:rPr lang="ja-JP" altLang="en-US" sz="1200" u="none" strike="noStrike" cap="none" dirty="0">
                          <a:solidFill>
                            <a:schemeClr val="tx1">
                              <a:lumMod val="85000"/>
                              <a:lumOff val="15000"/>
                            </a:schemeClr>
                          </a:solidFill>
                        </a:rPr>
                        <a:t>投稿</a:t>
                      </a:r>
                      <a:br>
                        <a:rPr lang="en-US" altLang="ja-JP" sz="1200" u="none" strike="noStrike" cap="none" dirty="0">
                          <a:solidFill>
                            <a:schemeClr val="tx1">
                              <a:lumMod val="85000"/>
                              <a:lumOff val="15000"/>
                            </a:schemeClr>
                          </a:solidFill>
                        </a:rPr>
                      </a:br>
                      <a:r>
                        <a:rPr lang="en-US" altLang="ja-JP" sz="1200" u="none" strike="noStrike" cap="none" dirty="0">
                          <a:solidFill>
                            <a:schemeClr val="tx1">
                              <a:lumMod val="85000"/>
                              <a:lumOff val="15000"/>
                            </a:schemeClr>
                          </a:solidFill>
                        </a:rPr>
                        <a:t>EC</a:t>
                      </a:r>
                      <a:r>
                        <a:rPr lang="ja-JP" altLang="en-US" sz="1200" u="none" strike="noStrike" cap="none" dirty="0">
                          <a:solidFill>
                            <a:schemeClr val="tx1">
                              <a:lumMod val="85000"/>
                              <a:lumOff val="15000"/>
                            </a:schemeClr>
                          </a:solidFill>
                        </a:rPr>
                        <a:t>サイト活用</a:t>
                      </a:r>
                      <a:endParaRPr lang="en-US" altLang="ja-JP" sz="1200" u="none" strike="noStrike" cap="none" dirty="0">
                        <a:solidFill>
                          <a:schemeClr val="tx1">
                            <a:lumMod val="85000"/>
                            <a:lumOff val="15000"/>
                          </a:schemeClr>
                        </a:solidFill>
                      </a:endParaRPr>
                    </a:p>
                    <a:p>
                      <a:pPr marL="0" marR="0" lvl="0" indent="0" algn="l" rtl="0">
                        <a:lnSpc>
                          <a:spcPct val="11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店舗来回数増加</a:t>
                      </a:r>
                      <a:endParaRPr lang="ja" sz="1200" u="none" strike="noStrike" cap="none" dirty="0">
                        <a:solidFill>
                          <a:schemeClr val="tx1">
                            <a:lumMod val="85000"/>
                            <a:lumOff val="15000"/>
                          </a:schemeClr>
                        </a:solidFill>
                        <a:latin typeface="メイリオ" panose="020B0604030504040204" pitchFamily="50" charset="-128"/>
                        <a:ea typeface="メイリオ" panose="020B0604030504040204" pitchFamily="50" charset="-128"/>
                        <a:cs typeface="Meiryo" charset="-128"/>
                      </a:endParaRPr>
                    </a:p>
                  </a:txBody>
                  <a:tcPr marL="72000" marR="72000" marT="36000" marB="36000" anchor="ct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1"/>
                  </a:ext>
                </a:extLst>
              </a:tr>
              <a:tr h="732743">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ユーザー</a:t>
                      </a:r>
                      <a:endParaRPr lang="en-US" altLang="ja-JP" sz="1200" b="1" u="none" strike="noStrike" cap="none" dirty="0">
                        <a:solidFill>
                          <a:schemeClr val="accent1">
                            <a:lumMod val="75000"/>
                          </a:schemeClr>
                        </a:solidFill>
                      </a:endParaRPr>
                    </a:p>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のゴール</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ctr">
                    <a:lnL w="12700" cap="flat" cmpd="sng" algn="ctr">
                      <a:solidFill>
                        <a:schemeClr val="accent1"/>
                      </a:solidFill>
                      <a:prstDash val="solid"/>
                      <a:round/>
                      <a:headEnd type="none" w="med" len="med"/>
                      <a:tailEnd type="none" w="med" len="med"/>
                    </a:lnL>
                    <a:solidFill>
                      <a:schemeClr val="accent1">
                        <a:lumMod val="20000"/>
                        <a:lumOff val="80000"/>
                      </a:schemeClr>
                    </a:solidFill>
                  </a:tcPr>
                </a:tc>
                <a:tc>
                  <a:txBody>
                    <a:bodyPr/>
                    <a:lstStyle/>
                    <a:p>
                      <a:r>
                        <a:rPr lang="ja-JP" altLang="en-US" sz="1200" dirty="0">
                          <a:solidFill>
                            <a:schemeClr val="tx1">
                              <a:lumMod val="85000"/>
                              <a:lumOff val="15000"/>
                            </a:schemeClr>
                          </a:solidFill>
                        </a:rPr>
                        <a:t>興味ある商品や適正価格の</a:t>
                      </a:r>
                      <a:endParaRPr lang="en-US" altLang="ja-JP" sz="1200" dirty="0">
                        <a:solidFill>
                          <a:schemeClr val="tx1">
                            <a:lumMod val="85000"/>
                            <a:lumOff val="15000"/>
                          </a:schemeClr>
                        </a:solidFill>
                      </a:endParaRPr>
                    </a:p>
                    <a:p>
                      <a:r>
                        <a:rPr lang="ja-JP" altLang="en-US" sz="1200" dirty="0">
                          <a:solidFill>
                            <a:schemeClr val="tx1">
                              <a:lumMod val="85000"/>
                              <a:lumOff val="15000"/>
                            </a:schemeClr>
                          </a:solidFill>
                        </a:rPr>
                        <a:t>安全食材を手軽に見つける</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ja-JP" altLang="en-US" sz="1200" dirty="0">
                          <a:solidFill>
                            <a:schemeClr val="tx1">
                              <a:lumMod val="85000"/>
                              <a:lumOff val="15000"/>
                            </a:schemeClr>
                          </a:solidFill>
                        </a:rPr>
                        <a:t>自分の欲しいものが手に</a:t>
                      </a:r>
                      <a:endParaRPr lang="en-US" altLang="ja-JP" sz="1200" dirty="0">
                        <a:solidFill>
                          <a:schemeClr val="tx1">
                            <a:lumMod val="85000"/>
                            <a:lumOff val="15000"/>
                          </a:schemeClr>
                        </a:solidFill>
                      </a:endParaRPr>
                    </a:p>
                    <a:p>
                      <a:r>
                        <a:rPr lang="ja-JP" altLang="en-US" sz="1200" dirty="0">
                          <a:solidFill>
                            <a:schemeClr val="tx1">
                              <a:lumMod val="85000"/>
                              <a:lumOff val="15000"/>
                            </a:schemeClr>
                          </a:solidFill>
                        </a:rPr>
                        <a:t>入るか確かめる</a:t>
                      </a:r>
                      <a:endParaRPr lang="en-US" altLang="ja-JP" sz="1200" dirty="0">
                        <a:solidFill>
                          <a:schemeClr val="tx1">
                            <a:lumMod val="85000"/>
                            <a:lumOff val="15000"/>
                          </a:schemeClr>
                        </a:solidFill>
                      </a:endParaRPr>
                    </a:p>
                    <a:p>
                      <a:r>
                        <a:rPr lang="ja-JP" altLang="en-US" sz="1200" dirty="0">
                          <a:solidFill>
                            <a:schemeClr val="tx1">
                              <a:lumMod val="85000"/>
                              <a:lumOff val="15000"/>
                            </a:schemeClr>
                          </a:solidFill>
                        </a:rPr>
                        <a:t>価格の検討</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lumMod val="85000"/>
                              <a:lumOff val="15000"/>
                            </a:schemeClr>
                          </a:solidFill>
                        </a:rPr>
                        <a:t>EC</a:t>
                      </a:r>
                      <a:r>
                        <a:rPr lang="ja-JP" altLang="en-US" sz="1200" dirty="0">
                          <a:solidFill>
                            <a:schemeClr val="tx1">
                              <a:lumMod val="85000"/>
                              <a:lumOff val="15000"/>
                            </a:schemeClr>
                          </a:solidFill>
                        </a:rPr>
                        <a:t>サイトで空き時間に買うものを考えることができる</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en-US" altLang="ja-JP" sz="1200" dirty="0">
                          <a:solidFill>
                            <a:schemeClr val="tx1">
                              <a:lumMod val="85000"/>
                              <a:lumOff val="15000"/>
                            </a:schemeClr>
                          </a:solidFill>
                        </a:rPr>
                        <a:t>EC</a:t>
                      </a:r>
                      <a:r>
                        <a:rPr lang="ja-JP" altLang="en-US" sz="1200" dirty="0">
                          <a:solidFill>
                            <a:schemeClr val="tx1">
                              <a:lumMod val="85000"/>
                              <a:lumOff val="15000"/>
                            </a:schemeClr>
                          </a:solidFill>
                        </a:rPr>
                        <a:t>サイトでも購入</a:t>
                      </a:r>
                      <a:endParaRPr lang="en-US" altLang="ja-JP" sz="1200" dirty="0">
                        <a:solidFill>
                          <a:schemeClr val="tx1">
                            <a:lumMod val="85000"/>
                            <a:lumOff val="15000"/>
                          </a:schemeClr>
                        </a:solidFill>
                      </a:endParaRPr>
                    </a:p>
                    <a:p>
                      <a:r>
                        <a:rPr lang="ja-JP" altLang="en-US" sz="1200" dirty="0">
                          <a:solidFill>
                            <a:schemeClr val="tx1">
                              <a:lumMod val="85000"/>
                              <a:lumOff val="15000"/>
                            </a:schemeClr>
                          </a:solidFill>
                        </a:rPr>
                        <a:t>商品を</a:t>
                      </a:r>
                      <a:r>
                        <a:rPr lang="en-US" altLang="ja-JP" sz="1200" dirty="0">
                          <a:solidFill>
                            <a:schemeClr val="tx1">
                              <a:lumMod val="85000"/>
                              <a:lumOff val="15000"/>
                            </a:schemeClr>
                          </a:solidFill>
                        </a:rPr>
                        <a:t>SNS</a:t>
                      </a:r>
                      <a:r>
                        <a:rPr lang="ja-JP" altLang="en-US" sz="1200" dirty="0">
                          <a:solidFill>
                            <a:schemeClr val="tx1">
                              <a:lumMod val="85000"/>
                              <a:lumOff val="15000"/>
                            </a:schemeClr>
                          </a:solidFill>
                        </a:rPr>
                        <a:t>で拡散</a:t>
                      </a:r>
                      <a:endParaRPr lang="en-US" altLang="ja-JP" sz="1200" dirty="0">
                        <a:solidFill>
                          <a:schemeClr val="tx1">
                            <a:lumMod val="85000"/>
                            <a:lumOff val="15000"/>
                          </a:schemeClr>
                        </a:solidFill>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rPr>
                        <a:t>アプリや</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rPr>
                        <a:t>LINE</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rPr>
                        <a:t>の活用</a:t>
                      </a:r>
                    </a:p>
                  </a:txBody>
                  <a:tcPr marL="72000" marR="72000" marT="36000" marB="36000" anchor="ct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369863674"/>
                  </a:ext>
                </a:extLst>
              </a:tr>
              <a:tr h="830437">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ユーザー</a:t>
                      </a:r>
                      <a:br>
                        <a:rPr lang="en-US" altLang="ja-JP" sz="1200" b="1" u="none" strike="noStrike" cap="none" dirty="0">
                          <a:solidFill>
                            <a:schemeClr val="accent1">
                              <a:lumMod val="75000"/>
                            </a:schemeClr>
                          </a:solidFill>
                        </a:rPr>
                      </a:br>
                      <a:r>
                        <a:rPr lang="ja-JP" altLang="en-US" sz="1200" b="1" u="none" strike="noStrike" cap="none" dirty="0">
                          <a:solidFill>
                            <a:schemeClr val="accent1">
                              <a:lumMod val="75000"/>
                            </a:schemeClr>
                          </a:solidFill>
                        </a:rPr>
                        <a:t>の想い</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ctr">
                    <a:lnL w="12700" cap="flat" cmpd="sng" algn="ctr">
                      <a:solidFill>
                        <a:schemeClr val="accent1"/>
                      </a:solidFill>
                      <a:prstDash val="solid"/>
                      <a:round/>
                      <a:headEnd type="none" w="med" len="med"/>
                      <a:tailEnd type="none" w="med" len="med"/>
                    </a:lnL>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ゆっくり買いに行く時間が</a:t>
                      </a:r>
                      <a:endParaRPr lang="en-US" altLang="ja-JP" sz="1200" u="none" strike="noStrike" cap="none" dirty="0">
                        <a:solidFill>
                          <a:schemeClr val="tx1">
                            <a:lumMod val="85000"/>
                            <a:lumOff val="15000"/>
                          </a:schemeClr>
                        </a:solidFill>
                      </a:endParaRPr>
                    </a:p>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あまりないな</a:t>
                      </a:r>
                      <a:r>
                        <a:rPr lang="en-US" altLang="ja-JP" sz="1200" u="none" strike="noStrike" cap="none" dirty="0">
                          <a:solidFill>
                            <a:schemeClr val="tx1">
                              <a:lumMod val="85000"/>
                              <a:lumOff val="15000"/>
                            </a:schemeClr>
                          </a:solidFill>
                        </a:rPr>
                        <a:t>…</a:t>
                      </a:r>
                    </a:p>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特に平日はいっぺんに必要なものを買いたい</a:t>
                      </a:r>
                      <a:endParaRPr lang="en-US" altLang="ja-JP" sz="1200" u="none" strike="noStrike" cap="none" dirty="0">
                        <a:solidFill>
                          <a:schemeClr val="tx1">
                            <a:lumMod val="85000"/>
                            <a:lumOff val="1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tc>
                <a:tc>
                  <a:txBody>
                    <a:bodyPr/>
                    <a:lstStyle/>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自分の趣味に合う商品が見つかるかも！</a:t>
                      </a:r>
                      <a:endParaRPr lang="en-US" altLang="ja-JP" sz="1200" u="none" strike="noStrike" cap="none" dirty="0">
                        <a:solidFill>
                          <a:schemeClr val="tx1">
                            <a:lumMod val="85000"/>
                            <a:lumOff val="15000"/>
                          </a:schemeClr>
                        </a:solidFill>
                      </a:endParaRPr>
                    </a:p>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買い回りせずに欲しいものが楽に手に入る</a:t>
                      </a:r>
                      <a:endParaRPr sz="1200" u="none" strike="noStrike" cap="none" dirty="0">
                        <a:solidFill>
                          <a:schemeClr val="tx1">
                            <a:lumMod val="85000"/>
                            <a:lumOff val="1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tc>
                <a:tc>
                  <a:txBody>
                    <a:bodyPr/>
                    <a:lstStyle/>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ネットでも買い物ができる</a:t>
                      </a:r>
                      <a:endParaRPr lang="en-US" altLang="ja-JP" sz="1200" u="none" strike="noStrike" cap="none" dirty="0">
                        <a:solidFill>
                          <a:schemeClr val="tx1">
                            <a:lumMod val="85000"/>
                            <a:lumOff val="15000"/>
                          </a:schemeClr>
                        </a:solidFill>
                      </a:endParaRPr>
                    </a:p>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マイルプログラムもあるから節約もできるかも？</a:t>
                      </a:r>
                      <a:endParaRPr sz="1200" u="none" strike="noStrike" cap="none" dirty="0">
                        <a:solidFill>
                          <a:schemeClr val="tx1">
                            <a:lumMod val="85000"/>
                            <a:lumOff val="1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tc>
                <a:tc>
                  <a:txBody>
                    <a:bodyPr/>
                    <a:lstStyle/>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主婦仲間や料理好きと</a:t>
                      </a:r>
                      <a:endParaRPr lang="en-US" altLang="ja-JP" sz="1200" u="none" strike="noStrike" cap="none" dirty="0">
                        <a:solidFill>
                          <a:schemeClr val="tx1">
                            <a:lumMod val="85000"/>
                            <a:lumOff val="15000"/>
                          </a:schemeClr>
                        </a:solidFill>
                      </a:endParaRPr>
                    </a:p>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コメントしあいたい！</a:t>
                      </a:r>
                      <a:endParaRPr lang="en-US" altLang="ja-JP" sz="1200" u="none" strike="noStrike" cap="none" dirty="0">
                        <a:solidFill>
                          <a:schemeClr val="tx1">
                            <a:lumMod val="85000"/>
                            <a:lumOff val="15000"/>
                          </a:schemeClr>
                        </a:solidFill>
                      </a:endParaRPr>
                    </a:p>
                    <a:p>
                      <a:pPr marL="0" marR="0" lvl="0" indent="0" algn="l" rtl="0">
                        <a:lnSpc>
                          <a:spcPct val="100000"/>
                        </a:lnSpc>
                        <a:spcBef>
                          <a:spcPts val="0"/>
                        </a:spcBef>
                        <a:spcAft>
                          <a:spcPts val="0"/>
                        </a:spcAft>
                        <a:buClr>
                          <a:srgbClr val="000000"/>
                        </a:buClr>
                        <a:buSzPct val="25000"/>
                        <a:buFont typeface="Arial"/>
                        <a:buNone/>
                      </a:pPr>
                      <a:r>
                        <a:rPr lang="ja-JP" altLang="en-US" sz="1200" u="none" strike="noStrike" cap="none" dirty="0">
                          <a:solidFill>
                            <a:schemeClr val="tx1">
                              <a:lumMod val="85000"/>
                              <a:lumOff val="15000"/>
                            </a:schemeClr>
                          </a:solidFill>
                        </a:rPr>
                        <a:t>節約につながるポイントをもっと貯めたい</a:t>
                      </a:r>
                      <a:endParaRPr sz="1200" u="none" strike="noStrike" cap="none" dirty="0">
                        <a:solidFill>
                          <a:schemeClr val="tx1">
                            <a:lumMod val="85000"/>
                            <a:lumOff val="1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2"/>
                  </a:ext>
                </a:extLst>
              </a:tr>
              <a:tr h="478309">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モチベーション</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ctr">
                    <a:lnL w="12700" cap="flat" cmpd="sng" algn="ctr">
                      <a:solidFill>
                        <a:schemeClr val="accent1"/>
                      </a:solidFill>
                      <a:prstDash val="solid"/>
                      <a:round/>
                      <a:headEnd type="none" w="med" len="med"/>
                      <a:tailEnd type="none" w="med" len="med"/>
                    </a:lnL>
                    <a:solidFill>
                      <a:schemeClr val="accent1">
                        <a:lumMod val="20000"/>
                        <a:lumOff val="80000"/>
                      </a:schemeClr>
                    </a:solidFill>
                  </a:tcPr>
                </a:tc>
                <a:tc>
                  <a:txBody>
                    <a:bodyPr/>
                    <a:lstStyle/>
                    <a:p>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4"/>
                  </a:ext>
                </a:extLst>
              </a:tr>
              <a:tr h="660217">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提供すべき</a:t>
                      </a:r>
                      <a:endParaRPr lang="en-US" altLang="ja-JP" sz="1200" b="1" u="none" strike="noStrike" cap="none" dirty="0">
                        <a:solidFill>
                          <a:schemeClr val="accent1">
                            <a:lumMod val="75000"/>
                          </a:schemeClr>
                        </a:solidFill>
                      </a:endParaRPr>
                    </a:p>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価値</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ctr">
                    <a:lnL w="12700" cap="flat" cmpd="sng" algn="ctr">
                      <a:solidFill>
                        <a:schemeClr val="accent1"/>
                      </a:solidFill>
                      <a:prstDash val="solid"/>
                      <a:round/>
                      <a:headEnd type="none" w="med" len="med"/>
                      <a:tailEnd type="none" w="med" len="med"/>
                    </a:lnL>
                    <a:solidFill>
                      <a:schemeClr val="accent1">
                        <a:lumMod val="20000"/>
                        <a:lumOff val="80000"/>
                      </a:schemeClr>
                    </a:solidFill>
                  </a:tcPr>
                </a:tc>
                <a:tc>
                  <a:txBody>
                    <a:bodyPr/>
                    <a:lstStyle/>
                    <a:p>
                      <a:r>
                        <a:rPr lang="ja-JP" altLang="en-US" sz="1200" dirty="0">
                          <a:solidFill>
                            <a:schemeClr val="tx1">
                              <a:lumMod val="85000"/>
                              <a:lumOff val="15000"/>
                            </a:schemeClr>
                          </a:solidFill>
                        </a:rPr>
                        <a:t>品ぞろえ・価格・安全性</a:t>
                      </a:r>
                      <a:br>
                        <a:rPr lang="en-US" altLang="ja-JP" sz="1200" dirty="0">
                          <a:solidFill>
                            <a:schemeClr val="tx1">
                              <a:lumMod val="85000"/>
                              <a:lumOff val="15000"/>
                            </a:schemeClr>
                          </a:solidFill>
                        </a:rPr>
                      </a:br>
                      <a:r>
                        <a:rPr lang="ja-JP" altLang="en-US" sz="1200" dirty="0">
                          <a:solidFill>
                            <a:schemeClr val="tx1">
                              <a:lumMod val="85000"/>
                              <a:lumOff val="15000"/>
                            </a:schemeClr>
                          </a:solidFill>
                        </a:rPr>
                        <a:t>自社のブランド力</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ja-JP" altLang="en-US" sz="1200" dirty="0">
                          <a:solidFill>
                            <a:schemeClr val="tx1">
                              <a:lumMod val="85000"/>
                              <a:lumOff val="15000"/>
                            </a:schemeClr>
                          </a:solidFill>
                        </a:rPr>
                        <a:t>ペルソナの好きそうな</a:t>
                      </a:r>
                      <a:endParaRPr lang="en-US" altLang="ja-JP" sz="1200" dirty="0">
                        <a:solidFill>
                          <a:schemeClr val="tx1">
                            <a:lumMod val="85000"/>
                            <a:lumOff val="15000"/>
                          </a:schemeClr>
                        </a:solidFill>
                      </a:endParaRPr>
                    </a:p>
                    <a:p>
                      <a:r>
                        <a:rPr lang="ja-JP" altLang="en-US" sz="1200" dirty="0">
                          <a:solidFill>
                            <a:schemeClr val="tx1">
                              <a:lumMod val="85000"/>
                              <a:lumOff val="15000"/>
                            </a:schemeClr>
                          </a:solidFill>
                        </a:rPr>
                        <a:t>雰囲気・品ぞろえ・イベント</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ja-JP" altLang="en-US" sz="1200" dirty="0">
                          <a:solidFill>
                            <a:schemeClr val="tx1">
                              <a:lumMod val="85000"/>
                              <a:lumOff val="15000"/>
                            </a:schemeClr>
                          </a:solidFill>
                        </a:rPr>
                        <a:t>便利さ・お得さの認知</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ja-JP" altLang="en-US" sz="1200" dirty="0">
                          <a:solidFill>
                            <a:schemeClr val="tx1">
                              <a:lumMod val="85000"/>
                              <a:lumOff val="15000"/>
                            </a:schemeClr>
                          </a:solidFill>
                        </a:rPr>
                        <a:t>時短と節約に成功</a:t>
                      </a:r>
                      <a:br>
                        <a:rPr lang="en-US" altLang="ja-JP" sz="1200" dirty="0">
                          <a:solidFill>
                            <a:schemeClr val="tx1">
                              <a:lumMod val="85000"/>
                              <a:lumOff val="15000"/>
                            </a:schemeClr>
                          </a:solidFill>
                        </a:rPr>
                      </a:br>
                      <a:r>
                        <a:rPr lang="ja-JP" altLang="en-US" sz="1200" dirty="0">
                          <a:solidFill>
                            <a:schemeClr val="tx1">
                              <a:lumMod val="85000"/>
                              <a:lumOff val="15000"/>
                            </a:schemeClr>
                          </a:solidFill>
                        </a:rPr>
                        <a:t>料理や生活の楽しみも</a:t>
                      </a:r>
                      <a:endParaRPr lang="en-US" altLang="ja-JP" sz="1200" dirty="0">
                        <a:solidFill>
                          <a:schemeClr val="tx1">
                            <a:lumMod val="85000"/>
                            <a:lumOff val="15000"/>
                          </a:schemeClr>
                        </a:solidFill>
                      </a:endParaRPr>
                    </a:p>
                    <a:p>
                      <a:r>
                        <a:rPr lang="ja-JP" altLang="en-US" sz="1200" dirty="0">
                          <a:solidFill>
                            <a:schemeClr val="tx1">
                              <a:lumMod val="85000"/>
                              <a:lumOff val="15000"/>
                            </a:schemeClr>
                          </a:solidFill>
                        </a:rPr>
                        <a:t>拡散することできる</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5"/>
                  </a:ext>
                </a:extLst>
              </a:tr>
              <a:tr h="429614">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ユーザー</a:t>
                      </a:r>
                      <a:endParaRPr lang="en-US" altLang="ja-JP" sz="1200" b="1" u="none" strike="noStrike" cap="none" dirty="0">
                        <a:solidFill>
                          <a:schemeClr val="accent1">
                            <a:lumMod val="75000"/>
                          </a:schemeClr>
                        </a:solidFill>
                      </a:endParaRPr>
                    </a:p>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との接点</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ctr">
                    <a:lnL w="12700" cap="flat" cmpd="sng" algn="ctr">
                      <a:solidFill>
                        <a:schemeClr val="accent1"/>
                      </a:solidFill>
                      <a:prstDash val="solid"/>
                      <a:round/>
                      <a:headEnd type="none" w="med" len="med"/>
                      <a:tailEnd type="none" w="med" len="med"/>
                    </a:lnL>
                    <a:solidFill>
                      <a:schemeClr val="accent1">
                        <a:lumMod val="20000"/>
                        <a:lumOff val="80000"/>
                      </a:schemeClr>
                    </a:solidFill>
                  </a:tcPr>
                </a:tc>
                <a:tc>
                  <a:txBody>
                    <a:bodyPr/>
                    <a:lstStyle/>
                    <a:p>
                      <a:r>
                        <a:rPr lang="ja-JP" altLang="en-US" sz="1200" dirty="0">
                          <a:solidFill>
                            <a:schemeClr val="tx1">
                              <a:lumMod val="85000"/>
                              <a:lumOff val="15000"/>
                            </a:schemeClr>
                          </a:solidFill>
                        </a:rPr>
                        <a:t>店舗</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ja-JP" altLang="en-US" sz="1200" dirty="0">
                          <a:solidFill>
                            <a:schemeClr val="tx1">
                              <a:lumMod val="85000"/>
                              <a:lumOff val="15000"/>
                            </a:schemeClr>
                          </a:solidFill>
                        </a:rPr>
                        <a:t>店舗・</a:t>
                      </a:r>
                      <a:r>
                        <a:rPr lang="en-US" altLang="ja-JP" sz="1200" dirty="0">
                          <a:solidFill>
                            <a:schemeClr val="tx1">
                              <a:lumMod val="85000"/>
                              <a:lumOff val="15000"/>
                            </a:schemeClr>
                          </a:solidFill>
                        </a:rPr>
                        <a:t>Twitter</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en-US" altLang="ja-JP" sz="1200" dirty="0">
                          <a:solidFill>
                            <a:schemeClr val="tx1">
                              <a:lumMod val="85000"/>
                              <a:lumOff val="15000"/>
                            </a:schemeClr>
                          </a:solidFill>
                        </a:rPr>
                        <a:t>EC</a:t>
                      </a:r>
                      <a:r>
                        <a:rPr lang="ja-JP" altLang="en-US" sz="1200" dirty="0">
                          <a:solidFill>
                            <a:schemeClr val="tx1">
                              <a:lumMod val="85000"/>
                              <a:lumOff val="15000"/>
                            </a:schemeClr>
                          </a:solidFill>
                        </a:rPr>
                        <a:t>サイト</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ja-JP" altLang="en-US" sz="1200" dirty="0">
                          <a:solidFill>
                            <a:schemeClr val="tx1">
                              <a:lumMod val="85000"/>
                              <a:lumOff val="15000"/>
                            </a:schemeClr>
                          </a:solidFill>
                        </a:rPr>
                        <a:t>各種自社サイト</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7"/>
                  </a:ext>
                </a:extLst>
              </a:tr>
              <a:tr h="513192">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200" b="1" u="none" strike="noStrike" cap="none" dirty="0">
                          <a:solidFill>
                            <a:schemeClr val="accent1">
                              <a:lumMod val="75000"/>
                            </a:schemeClr>
                          </a:solidFill>
                        </a:rPr>
                        <a:t>繋げ方</a:t>
                      </a:r>
                      <a:endParaRPr lang="ja" sz="1200" b="1" u="none" strike="noStrike" cap="none" dirty="0">
                        <a:solidFill>
                          <a:schemeClr val="accent1">
                            <a:lumMod val="75000"/>
                          </a:schemeClr>
                        </a:solidFill>
                        <a:latin typeface="メイリオ" panose="020B0604030504040204" pitchFamily="50" charset="-128"/>
                        <a:ea typeface="メイリオ" panose="020B0604030504040204" pitchFamily="50" charset="-128"/>
                        <a:cs typeface="Meiryo" charset="-128"/>
                      </a:endParaRPr>
                    </a:p>
                  </a:txBody>
                  <a:tcPr marL="28575" marR="28575" marT="19050" marB="19050" anchor="ctr">
                    <a:lnL w="12700" cap="flat" cmpd="sng" algn="ctr">
                      <a:solidFill>
                        <a:schemeClr val="accent1"/>
                      </a:solidFill>
                      <a:prstDash val="solid"/>
                      <a:round/>
                      <a:headEnd type="none" w="med" len="med"/>
                      <a:tailEnd type="none" w="med" len="med"/>
                    </a:lnL>
                    <a:solidFill>
                      <a:schemeClr val="accent1">
                        <a:lumMod val="20000"/>
                        <a:lumOff val="80000"/>
                      </a:schemeClr>
                    </a:solidFill>
                  </a:tcPr>
                </a:tc>
                <a:tc>
                  <a:txBody>
                    <a:bodyPr/>
                    <a:lstStyle/>
                    <a:p>
                      <a:r>
                        <a:rPr lang="ja-JP" altLang="en-US" sz="1200" dirty="0">
                          <a:solidFill>
                            <a:schemeClr val="tx1">
                              <a:lumMod val="85000"/>
                              <a:lumOff val="15000"/>
                            </a:schemeClr>
                          </a:solidFill>
                        </a:rPr>
                        <a:t>広告・</a:t>
                      </a:r>
                      <a:r>
                        <a:rPr lang="en-US" altLang="ja-JP" sz="1200" dirty="0">
                          <a:solidFill>
                            <a:schemeClr val="tx1">
                              <a:lumMod val="85000"/>
                              <a:lumOff val="15000"/>
                            </a:schemeClr>
                          </a:solidFill>
                        </a:rPr>
                        <a:t>CM</a:t>
                      </a:r>
                      <a:r>
                        <a:rPr lang="ja-JP" altLang="en-US" sz="1200" dirty="0">
                          <a:solidFill>
                            <a:schemeClr val="tx1">
                              <a:lumMod val="85000"/>
                              <a:lumOff val="15000"/>
                            </a:schemeClr>
                          </a:solidFill>
                        </a:rPr>
                        <a:t>・</a:t>
                      </a:r>
                      <a:r>
                        <a:rPr lang="en-US" altLang="ja-JP" sz="1200" dirty="0">
                          <a:solidFill>
                            <a:schemeClr val="tx1">
                              <a:lumMod val="85000"/>
                              <a:lumOff val="15000"/>
                            </a:schemeClr>
                          </a:solidFill>
                        </a:rPr>
                        <a:t>SNS</a:t>
                      </a:r>
                      <a:r>
                        <a:rPr lang="ja-JP" altLang="en-US" sz="1200" dirty="0">
                          <a:solidFill>
                            <a:schemeClr val="tx1">
                              <a:lumMod val="85000"/>
                              <a:lumOff val="15000"/>
                            </a:schemeClr>
                          </a:solidFill>
                        </a:rPr>
                        <a:t>での宣伝</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ja-JP" altLang="en-US" sz="1200" dirty="0">
                          <a:solidFill>
                            <a:schemeClr val="tx1">
                              <a:lumMod val="85000"/>
                              <a:lumOff val="15000"/>
                            </a:schemeClr>
                          </a:solidFill>
                        </a:rPr>
                        <a:t>口コミや店舗のイベント</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en-US" altLang="ja-JP" sz="1200" dirty="0">
                          <a:solidFill>
                            <a:schemeClr val="tx1">
                              <a:lumMod val="85000"/>
                              <a:lumOff val="15000"/>
                            </a:schemeClr>
                          </a:solidFill>
                        </a:rPr>
                        <a:t>EC</a:t>
                      </a:r>
                      <a:r>
                        <a:rPr lang="ja-JP" altLang="en-US" sz="1200" dirty="0">
                          <a:solidFill>
                            <a:schemeClr val="tx1">
                              <a:lumMod val="85000"/>
                              <a:lumOff val="15000"/>
                            </a:schemeClr>
                          </a:solidFill>
                        </a:rPr>
                        <a:t>サイトの広告</a:t>
                      </a:r>
                      <a:br>
                        <a:rPr lang="en-US" altLang="ja-JP" sz="1200" dirty="0">
                          <a:solidFill>
                            <a:schemeClr val="tx1">
                              <a:lumMod val="85000"/>
                              <a:lumOff val="15000"/>
                            </a:schemeClr>
                          </a:solidFill>
                        </a:rPr>
                      </a:br>
                      <a:r>
                        <a:rPr lang="ja-JP" altLang="en-US" sz="1200" dirty="0">
                          <a:solidFill>
                            <a:schemeClr val="tx1">
                              <a:lumMod val="85000"/>
                              <a:lumOff val="15000"/>
                            </a:schemeClr>
                          </a:solidFill>
                        </a:rPr>
                        <a:t>セブンマイルプログラム</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tc>
                <a:tc>
                  <a:txBody>
                    <a:bodyPr/>
                    <a:lstStyle/>
                    <a:p>
                      <a:r>
                        <a:rPr lang="en-US" altLang="ja-JP" sz="1200" dirty="0">
                          <a:solidFill>
                            <a:schemeClr val="tx1">
                              <a:lumMod val="85000"/>
                              <a:lumOff val="15000"/>
                            </a:schemeClr>
                          </a:solidFill>
                        </a:rPr>
                        <a:t>SNS</a:t>
                      </a:r>
                      <a:r>
                        <a:rPr lang="ja-JP" altLang="en-US" sz="1200" dirty="0">
                          <a:solidFill>
                            <a:schemeClr val="tx1">
                              <a:lumMod val="85000"/>
                              <a:lumOff val="15000"/>
                            </a:schemeClr>
                          </a:solidFill>
                        </a:rPr>
                        <a:t>新規登録者への</a:t>
                      </a:r>
                      <a:br>
                        <a:rPr lang="en-US" altLang="ja-JP" sz="1200" dirty="0">
                          <a:solidFill>
                            <a:schemeClr val="tx1">
                              <a:lumMod val="85000"/>
                              <a:lumOff val="15000"/>
                            </a:schemeClr>
                          </a:solidFill>
                        </a:rPr>
                      </a:br>
                      <a:r>
                        <a:rPr lang="ja-JP" altLang="en-US" sz="1200" dirty="0">
                          <a:solidFill>
                            <a:schemeClr val="tx1">
                              <a:lumMod val="85000"/>
                              <a:lumOff val="15000"/>
                            </a:schemeClr>
                          </a:solidFill>
                        </a:rPr>
                        <a:t>フォローバック</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006"/>
                  </a:ext>
                </a:extLst>
              </a:tr>
              <a:tr h="599505">
                <a:tc>
                  <a:txBody>
                    <a:bodyPr/>
                    <a:lstStyle/>
                    <a:p>
                      <a:pPr marL="0" marR="0" lvl="0" indent="0" algn="ctr" rtl="0">
                        <a:lnSpc>
                          <a:spcPct val="100000"/>
                        </a:lnSpc>
                        <a:spcBef>
                          <a:spcPts val="0"/>
                        </a:spcBef>
                        <a:spcAft>
                          <a:spcPts val="0"/>
                        </a:spcAft>
                        <a:buClr>
                          <a:srgbClr val="000000"/>
                        </a:buClr>
                        <a:buSzPct val="25000"/>
                        <a:buFont typeface="Arial"/>
                        <a:buNone/>
                      </a:pPr>
                      <a:r>
                        <a:rPr lang="en-US" altLang="ja-JP" sz="1400" b="1" u="none" strike="noStrike" cap="none" dirty="0">
                          <a:solidFill>
                            <a:schemeClr val="accent1">
                              <a:lumMod val="75000"/>
                            </a:schemeClr>
                          </a:solidFill>
                          <a:latin typeface="+mn-ea"/>
                          <a:ea typeface="+mn-ea"/>
                        </a:rPr>
                        <a:t>KPI</a:t>
                      </a:r>
                      <a:endParaRPr lang="ja" sz="1400" b="1" u="none" strike="noStrike" cap="none" dirty="0">
                        <a:solidFill>
                          <a:schemeClr val="accent1">
                            <a:lumMod val="75000"/>
                          </a:schemeClr>
                        </a:solidFill>
                        <a:latin typeface="+mn-ea"/>
                        <a:ea typeface="+mn-ea"/>
                        <a:cs typeface="Meiryo" charset="-128"/>
                      </a:endParaRPr>
                    </a:p>
                  </a:txBody>
                  <a:tcPr marL="28575" marR="28575" marT="19050" marB="19050"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r>
                        <a:rPr lang="ja-JP" altLang="en-US" sz="1200" dirty="0">
                          <a:solidFill>
                            <a:schemeClr val="tx1">
                              <a:lumMod val="85000"/>
                              <a:lumOff val="15000"/>
                            </a:schemeClr>
                          </a:solidFill>
                        </a:rPr>
                        <a:t>来店回数</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lnB w="12700" cap="flat" cmpd="sng" algn="ctr">
                      <a:solidFill>
                        <a:schemeClr val="accent1"/>
                      </a:solidFill>
                      <a:prstDash val="solid"/>
                      <a:round/>
                      <a:headEnd type="none" w="med" len="med"/>
                      <a:tailEnd type="none" w="med" len="med"/>
                    </a:lnB>
                  </a:tcPr>
                </a:tc>
                <a:tc>
                  <a:txBody>
                    <a:bodyPr/>
                    <a:lstStyle/>
                    <a:p>
                      <a:r>
                        <a:rPr lang="ja-JP" altLang="en-US" sz="1200" dirty="0">
                          <a:solidFill>
                            <a:schemeClr val="tx1">
                              <a:lumMod val="85000"/>
                              <a:lumOff val="15000"/>
                            </a:schemeClr>
                          </a:solidFill>
                        </a:rPr>
                        <a:t>購買金額</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lnB w="12700" cap="flat" cmpd="sng" algn="ctr">
                      <a:solidFill>
                        <a:schemeClr val="accent1"/>
                      </a:solidFill>
                      <a:prstDash val="solid"/>
                      <a:round/>
                      <a:headEnd type="none" w="med" len="med"/>
                      <a:tailEnd type="none" w="med" len="med"/>
                    </a:lnB>
                  </a:tcPr>
                </a:tc>
                <a:tc>
                  <a:txBody>
                    <a:bodyPr/>
                    <a:lstStyle/>
                    <a:p>
                      <a:r>
                        <a:rPr lang="ja-JP" altLang="en-US" sz="1200" dirty="0">
                          <a:solidFill>
                            <a:schemeClr val="tx1">
                              <a:lumMod val="85000"/>
                              <a:lumOff val="15000"/>
                            </a:schemeClr>
                          </a:solidFill>
                        </a:rPr>
                        <a:t>セブンマイルプログラム</a:t>
                      </a:r>
                      <a:br>
                        <a:rPr lang="en-US" altLang="ja-JP" sz="1200" dirty="0">
                          <a:solidFill>
                            <a:schemeClr val="tx1">
                              <a:lumMod val="85000"/>
                              <a:lumOff val="15000"/>
                            </a:schemeClr>
                          </a:solidFill>
                        </a:rPr>
                      </a:br>
                      <a:r>
                        <a:rPr lang="ja-JP" altLang="en-US" sz="1200" dirty="0">
                          <a:solidFill>
                            <a:schemeClr val="tx1">
                              <a:lumMod val="85000"/>
                              <a:lumOff val="15000"/>
                            </a:schemeClr>
                          </a:solidFill>
                        </a:rPr>
                        <a:t>イトーヨーカドーアプリ</a:t>
                      </a:r>
                      <a:endParaRPr lang="en-US" altLang="ja-JP" sz="1200" dirty="0">
                        <a:solidFill>
                          <a:schemeClr val="tx1">
                            <a:lumMod val="85000"/>
                            <a:lumOff val="15000"/>
                          </a:schemeClr>
                        </a:solidFill>
                      </a:endParaRPr>
                    </a:p>
                    <a:p>
                      <a:r>
                        <a:rPr lang="ja-JP" altLang="en-US" sz="1200" dirty="0">
                          <a:solidFill>
                            <a:schemeClr val="tx1">
                              <a:lumMod val="85000"/>
                              <a:lumOff val="15000"/>
                            </a:schemeClr>
                          </a:solidFill>
                        </a:rPr>
                        <a:t>登録数</a:t>
                      </a:r>
                      <a:endPar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lnB w="12700" cap="flat" cmpd="sng" algn="ctr">
                      <a:solidFill>
                        <a:schemeClr val="accent1"/>
                      </a:solidFill>
                      <a:prstDash val="solid"/>
                      <a:round/>
                      <a:headEnd type="none" w="med" len="med"/>
                      <a:tailEnd type="none" w="med" len="med"/>
                    </a:lnB>
                  </a:tcPr>
                </a:tc>
                <a:tc>
                  <a:txBody>
                    <a:bodyPr/>
                    <a:lstStyle/>
                    <a:p>
                      <a:r>
                        <a:rPr lang="ja-JP" altLang="en-US" sz="1200" dirty="0">
                          <a:solidFill>
                            <a:schemeClr val="tx1">
                              <a:lumMod val="85000"/>
                              <a:lumOff val="15000"/>
                            </a:schemeClr>
                          </a:solidFill>
                        </a:rPr>
                        <a:t>顧客数</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endParaRPr>
                    </a:p>
                  </a:txBody>
                  <a:tcPr marL="72000" marR="72000" marT="36000" marB="36000" anchor="ct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11506935"/>
                  </a:ext>
                </a:extLst>
              </a:tr>
            </a:tbl>
          </a:graphicData>
        </a:graphic>
      </p:graphicFrame>
      <p:pic>
        <p:nvPicPr>
          <p:cNvPr id="23" name="グラフィックス 118" descr="心配そうな顔 (塗りつぶしなし)">
            <a:extLst>
              <a:ext uri="{FF2B5EF4-FFF2-40B4-BE49-F238E27FC236}">
                <a16:creationId xmlns:a16="http://schemas.microsoft.com/office/drawing/2014/main" id="{755F4A12-AF0D-4409-B82E-CA25F756A2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7482" y="3412478"/>
            <a:ext cx="278131" cy="278131"/>
          </a:xfrm>
          <a:prstGeom prst="rect">
            <a:avLst/>
          </a:prstGeom>
        </p:spPr>
      </p:pic>
      <p:pic>
        <p:nvPicPr>
          <p:cNvPr id="27" name="グラフィックス 121" descr="質問">
            <a:extLst>
              <a:ext uri="{FF2B5EF4-FFF2-40B4-BE49-F238E27FC236}">
                <a16:creationId xmlns:a16="http://schemas.microsoft.com/office/drawing/2014/main" id="{043F9EA7-92D4-42E7-8E8C-02460A9FEF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4181" y="4501955"/>
            <a:ext cx="415637" cy="415637"/>
          </a:xfrm>
          <a:prstGeom prst="rect">
            <a:avLst/>
          </a:prstGeom>
        </p:spPr>
      </p:pic>
      <p:pic>
        <p:nvPicPr>
          <p:cNvPr id="28" name="グラフィックス 123" descr="スマート フォン">
            <a:extLst>
              <a:ext uri="{FF2B5EF4-FFF2-40B4-BE49-F238E27FC236}">
                <a16:creationId xmlns:a16="http://schemas.microsoft.com/office/drawing/2014/main" id="{1BC5A95F-5E00-44CC-B794-9C50845194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3998" y="4540198"/>
            <a:ext cx="292106" cy="292106"/>
          </a:xfrm>
          <a:prstGeom prst="rect">
            <a:avLst/>
          </a:prstGeom>
        </p:spPr>
      </p:pic>
      <p:pic>
        <p:nvPicPr>
          <p:cNvPr id="29" name="グラフィックス 3" descr="驚いた顔 (塗りつぶしなし)">
            <a:extLst>
              <a:ext uri="{FF2B5EF4-FFF2-40B4-BE49-F238E27FC236}">
                <a16:creationId xmlns:a16="http://schemas.microsoft.com/office/drawing/2014/main" id="{8E92AB76-A3C1-4F1A-B4A5-4EF9FDA786F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7083" y="3415907"/>
            <a:ext cx="292106" cy="292106"/>
          </a:xfrm>
          <a:prstGeom prst="rect">
            <a:avLst/>
          </a:prstGeom>
        </p:spPr>
      </p:pic>
      <p:pic>
        <p:nvPicPr>
          <p:cNvPr id="31" name="グラフィックス 119" descr="笑顔 (塗りつぶしなし)">
            <a:extLst>
              <a:ext uri="{FF2B5EF4-FFF2-40B4-BE49-F238E27FC236}">
                <a16:creationId xmlns:a16="http://schemas.microsoft.com/office/drawing/2014/main" id="{6B57E038-194C-418F-90C4-C5E337A1C3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6411">
            <a:off x="6171346" y="3435059"/>
            <a:ext cx="278130" cy="278130"/>
          </a:xfrm>
          <a:prstGeom prst="rect">
            <a:avLst/>
          </a:prstGeom>
        </p:spPr>
      </p:pic>
      <p:pic>
        <p:nvPicPr>
          <p:cNvPr id="33" name="グラフィックス 119" descr="笑顔 (塗りつぶしなし)">
            <a:extLst>
              <a:ext uri="{FF2B5EF4-FFF2-40B4-BE49-F238E27FC236}">
                <a16:creationId xmlns:a16="http://schemas.microsoft.com/office/drawing/2014/main" id="{7A382019-0DF1-4425-8B9B-75C270B840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6411">
            <a:off x="8058624" y="3429883"/>
            <a:ext cx="278130" cy="278130"/>
          </a:xfrm>
          <a:prstGeom prst="rect">
            <a:avLst/>
          </a:prstGeom>
        </p:spPr>
      </p:pic>
      <p:sp>
        <p:nvSpPr>
          <p:cNvPr id="2" name="フリーフォーム: 図形 1">
            <a:extLst>
              <a:ext uri="{FF2B5EF4-FFF2-40B4-BE49-F238E27FC236}">
                <a16:creationId xmlns:a16="http://schemas.microsoft.com/office/drawing/2014/main" id="{F9560950-8078-4745-81D7-558DCD85B610}"/>
              </a:ext>
            </a:extLst>
          </p:cNvPr>
          <p:cNvSpPr/>
          <p:nvPr/>
        </p:nvSpPr>
        <p:spPr>
          <a:xfrm>
            <a:off x="1063067" y="3465310"/>
            <a:ext cx="7939314" cy="242703"/>
          </a:xfrm>
          <a:custGeom>
            <a:avLst/>
            <a:gdLst>
              <a:gd name="connsiteX0" fmla="*/ 0 w 7939314"/>
              <a:gd name="connsiteY0" fmla="*/ 232229 h 242703"/>
              <a:gd name="connsiteX1" fmla="*/ 2162629 w 7939314"/>
              <a:gd name="connsiteY1" fmla="*/ 232229 h 242703"/>
              <a:gd name="connsiteX2" fmla="*/ 4252686 w 7939314"/>
              <a:gd name="connsiteY2" fmla="*/ 123372 h 242703"/>
              <a:gd name="connsiteX3" fmla="*/ 6270171 w 7939314"/>
              <a:gd name="connsiteY3" fmla="*/ 116114 h 242703"/>
              <a:gd name="connsiteX4" fmla="*/ 7939314 w 7939314"/>
              <a:gd name="connsiteY4" fmla="*/ 0 h 242703"/>
              <a:gd name="connsiteX5" fmla="*/ 7939314 w 7939314"/>
              <a:gd name="connsiteY5" fmla="*/ 0 h 2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9314" h="242703">
                <a:moveTo>
                  <a:pt x="0" y="232229"/>
                </a:moveTo>
                <a:cubicBezTo>
                  <a:pt x="726924" y="241300"/>
                  <a:pt x="1453848" y="250372"/>
                  <a:pt x="2162629" y="232229"/>
                </a:cubicBezTo>
                <a:cubicBezTo>
                  <a:pt x="2871410" y="214086"/>
                  <a:pt x="3568096" y="142724"/>
                  <a:pt x="4252686" y="123372"/>
                </a:cubicBezTo>
                <a:cubicBezTo>
                  <a:pt x="4937276" y="104020"/>
                  <a:pt x="5655733" y="136676"/>
                  <a:pt x="6270171" y="116114"/>
                </a:cubicBezTo>
                <a:cubicBezTo>
                  <a:pt x="6884609" y="95552"/>
                  <a:pt x="7939314" y="0"/>
                  <a:pt x="7939314" y="0"/>
                </a:cubicBezTo>
                <a:lnTo>
                  <a:pt x="793931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3E219226-A759-38BC-658F-64EF3E7978F7}"/>
              </a:ext>
            </a:extLst>
          </p:cNvPr>
          <p:cNvSpPr>
            <a:spLocks noGrp="1"/>
          </p:cNvSpPr>
          <p:nvPr>
            <p:ph type="sldNum" sz="quarter" idx="12"/>
          </p:nvPr>
        </p:nvSpPr>
        <p:spPr/>
        <p:txBody>
          <a:bodyPr/>
          <a:lstStyle/>
          <a:p>
            <a:fld id="{A7CC7473-CE00-46BF-999B-63F831026EDD}" type="slidenum">
              <a:rPr kumimoji="1" lang="ja-JP" altLang="en-US" smtClean="0"/>
              <a:t>12</a:t>
            </a:fld>
            <a:endParaRPr kumimoji="1" lang="ja-JP" altLang="en-US"/>
          </a:p>
        </p:txBody>
      </p:sp>
      <p:pic>
        <p:nvPicPr>
          <p:cNvPr id="4" name="図 3">
            <a:extLst>
              <a:ext uri="{FF2B5EF4-FFF2-40B4-BE49-F238E27FC236}">
                <a16:creationId xmlns:a16="http://schemas.microsoft.com/office/drawing/2014/main" id="{8FA6157E-5383-604E-F749-D26D89EF9E5A}"/>
              </a:ext>
            </a:extLst>
          </p:cNvPr>
          <p:cNvPicPr>
            <a:picLocks noChangeAspect="1"/>
          </p:cNvPicPr>
          <p:nvPr/>
        </p:nvPicPr>
        <p:blipFill>
          <a:blip r:embed="rId12"/>
          <a:stretch>
            <a:fillRect/>
          </a:stretch>
        </p:blipFill>
        <p:spPr>
          <a:xfrm>
            <a:off x="2092370" y="4538017"/>
            <a:ext cx="329213" cy="329213"/>
          </a:xfrm>
          <a:prstGeom prst="rect">
            <a:avLst/>
          </a:prstGeom>
        </p:spPr>
      </p:pic>
      <p:pic>
        <p:nvPicPr>
          <p:cNvPr id="8" name="図 7">
            <a:extLst>
              <a:ext uri="{FF2B5EF4-FFF2-40B4-BE49-F238E27FC236}">
                <a16:creationId xmlns:a16="http://schemas.microsoft.com/office/drawing/2014/main" id="{A5073AF4-3BE8-E321-8A1E-D3573DC2EC95}"/>
              </a:ext>
            </a:extLst>
          </p:cNvPr>
          <p:cNvPicPr>
            <a:picLocks noChangeAspect="1"/>
          </p:cNvPicPr>
          <p:nvPr/>
        </p:nvPicPr>
        <p:blipFill>
          <a:blip r:embed="rId13"/>
          <a:stretch>
            <a:fillRect/>
          </a:stretch>
        </p:blipFill>
        <p:spPr>
          <a:xfrm>
            <a:off x="6432322" y="4534820"/>
            <a:ext cx="359695" cy="353599"/>
          </a:xfrm>
          <a:prstGeom prst="rect">
            <a:avLst/>
          </a:prstGeom>
        </p:spPr>
      </p:pic>
      <p:sp>
        <p:nvSpPr>
          <p:cNvPr id="6" name="四角形: 1 つの角を丸める 5">
            <a:extLst>
              <a:ext uri="{FF2B5EF4-FFF2-40B4-BE49-F238E27FC236}">
                <a16:creationId xmlns:a16="http://schemas.microsoft.com/office/drawing/2014/main" id="{25A3E5BE-6460-668D-79A2-E0A4EA2F4BEA}"/>
              </a:ext>
            </a:extLst>
          </p:cNvPr>
          <p:cNvSpPr/>
          <p:nvPr/>
        </p:nvSpPr>
        <p:spPr>
          <a:xfrm>
            <a:off x="3686476" y="6602931"/>
            <a:ext cx="1482290" cy="130377"/>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97435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スライド番号プレースホルダー 1"/>
          <p:cNvSpPr>
            <a:spLocks noGrp="1"/>
          </p:cNvSpPr>
          <p:nvPr>
            <p:ph type="sldNum" sz="quarter" idx="12"/>
          </p:nvPr>
        </p:nvSpPr>
        <p:spPr>
          <a:xfrm>
            <a:off x="6457950" y="6356351"/>
            <a:ext cx="2057400" cy="365125"/>
          </a:xfrm>
        </p:spPr>
        <p:txBody>
          <a:bodyPr/>
          <a:lstStyle/>
          <a:p>
            <a:fld id="{DE8056F5-4531-421A-9909-22A8DFF87249}" type="slidenum">
              <a:rPr kumimoji="1" lang="ja-JP" altLang="en-US" smtClean="0">
                <a:solidFill>
                  <a:schemeClr val="tx1"/>
                </a:solidFill>
                <a:latin typeface="Meiryo UI" panose="020B0604030504040204" pitchFamily="50" charset="-128"/>
                <a:ea typeface="Meiryo UI" panose="020B0604030504040204" pitchFamily="50" charset="-128"/>
              </a:rPr>
              <a:t>13</a:t>
            </a:fld>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9" name="Rectangle 16">
            <a:extLst>
              <a:ext uri="{FF2B5EF4-FFF2-40B4-BE49-F238E27FC236}">
                <a16:creationId xmlns:a16="http://schemas.microsoft.com/office/drawing/2014/main" id="{AC66661D-B9C2-4244-9A1F-13D24F37BB70}"/>
              </a:ext>
            </a:extLst>
          </p:cNvPr>
          <p:cNvSpPr>
            <a:spLocks noChangeArrowheads="1"/>
          </p:cNvSpPr>
          <p:nvPr/>
        </p:nvSpPr>
        <p:spPr bwMode="auto">
          <a:xfrm>
            <a:off x="2921411" y="113974"/>
            <a:ext cx="3518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ユーザーへの提供価値の選定</a:t>
            </a:r>
          </a:p>
        </p:txBody>
      </p:sp>
      <p:sp>
        <p:nvSpPr>
          <p:cNvPr id="3" name="正方形/長方形 2">
            <a:extLst>
              <a:ext uri="{FF2B5EF4-FFF2-40B4-BE49-F238E27FC236}">
                <a16:creationId xmlns:a16="http://schemas.microsoft.com/office/drawing/2014/main" id="{7ADAEE24-D39C-45DE-A349-01D2A994E93F}"/>
              </a:ext>
            </a:extLst>
          </p:cNvPr>
          <p:cNvSpPr/>
          <p:nvPr/>
        </p:nvSpPr>
        <p:spPr>
          <a:xfrm>
            <a:off x="215899" y="1341438"/>
            <a:ext cx="3489885" cy="1356506"/>
          </a:xfrm>
          <a:prstGeom prst="rect">
            <a:avLst/>
          </a:prstGeom>
          <a:ln w="28575" cmpd="sng"/>
        </p:spPr>
        <p:style>
          <a:lnRef idx="2">
            <a:schemeClr val="accent1"/>
          </a:lnRef>
          <a:fillRef idx="1">
            <a:schemeClr val="lt1"/>
          </a:fillRef>
          <a:effectRef idx="0">
            <a:schemeClr val="accent1"/>
          </a:effectRef>
          <a:fontRef idx="minor">
            <a:schemeClr val="dk1"/>
          </a:fontRef>
        </p:style>
        <p:txBody>
          <a:bodyPr rtlCol="0" anchor="t" anchorCtr="0"/>
          <a:lstStyle/>
          <a:p>
            <a:pPr algn="ctr"/>
            <a:r>
              <a:rPr kumimoji="1" lang="ja-JP" altLang="en-US" dirty="0">
                <a:solidFill>
                  <a:schemeClr val="tx1"/>
                </a:solidFill>
                <a:latin typeface="+mj-ea"/>
                <a:ea typeface="+mj-ea"/>
              </a:rPr>
              <a:t>課題・悩み</a:t>
            </a:r>
            <a:br>
              <a:rPr kumimoji="1" lang="en-US" altLang="ja-JP" b="1" dirty="0">
                <a:solidFill>
                  <a:schemeClr val="tx1"/>
                </a:solidFill>
                <a:latin typeface="+mj-ea"/>
                <a:ea typeface="+mj-ea"/>
              </a:rPr>
            </a:br>
            <a:endParaRPr kumimoji="1" lang="en-US" altLang="ja-JP" b="1" dirty="0">
              <a:solidFill>
                <a:schemeClr val="tx1"/>
              </a:solidFill>
              <a:latin typeface="+mj-ea"/>
              <a:ea typeface="+mj-ea"/>
            </a:endParaRPr>
          </a:p>
          <a:p>
            <a:r>
              <a:rPr lang="en-US" altLang="ja-JP" sz="1600" dirty="0">
                <a:solidFill>
                  <a:schemeClr val="tx1"/>
                </a:solidFill>
                <a:latin typeface="+mj-ea"/>
                <a:ea typeface="+mj-ea"/>
              </a:rPr>
              <a:t>1</a:t>
            </a:r>
            <a:r>
              <a:rPr lang="ja-JP" altLang="en-US" sz="1600" dirty="0">
                <a:solidFill>
                  <a:schemeClr val="tx1"/>
                </a:solidFill>
                <a:latin typeface="+mj-ea"/>
                <a:ea typeface="+mj-ea"/>
              </a:rPr>
              <a:t>店舗完結で必要なものを適正な価格で購入し、家事の時短につなげたい</a:t>
            </a:r>
            <a:endParaRPr lang="en-US" altLang="ja-JP" sz="1600" dirty="0">
              <a:solidFill>
                <a:schemeClr val="tx1"/>
              </a:solidFill>
              <a:latin typeface="+mj-ea"/>
              <a:ea typeface="+mj-ea"/>
            </a:endParaRPr>
          </a:p>
        </p:txBody>
      </p:sp>
      <p:sp>
        <p:nvSpPr>
          <p:cNvPr id="11" name="正方形/長方形 10">
            <a:extLst>
              <a:ext uri="{FF2B5EF4-FFF2-40B4-BE49-F238E27FC236}">
                <a16:creationId xmlns:a16="http://schemas.microsoft.com/office/drawing/2014/main" id="{495ED267-7DE2-4369-BC93-D169217DBA7A}"/>
              </a:ext>
            </a:extLst>
          </p:cNvPr>
          <p:cNvSpPr/>
          <p:nvPr/>
        </p:nvSpPr>
        <p:spPr>
          <a:xfrm>
            <a:off x="216494" y="2775153"/>
            <a:ext cx="3488693" cy="1462112"/>
          </a:xfrm>
          <a:prstGeom prst="rect">
            <a:avLst/>
          </a:prstGeom>
          <a:ln w="28575" cmpd="sng"/>
        </p:spPr>
        <p:style>
          <a:lnRef idx="2">
            <a:schemeClr val="accent1"/>
          </a:lnRef>
          <a:fillRef idx="1">
            <a:schemeClr val="lt1"/>
          </a:fillRef>
          <a:effectRef idx="0">
            <a:schemeClr val="accent1"/>
          </a:effectRef>
          <a:fontRef idx="minor">
            <a:schemeClr val="dk1"/>
          </a:fontRef>
        </p:style>
        <p:txBody>
          <a:bodyPr rtlCol="0" anchor="t" anchorCtr="0"/>
          <a:lstStyle/>
          <a:p>
            <a:pPr algn="ctr"/>
            <a:r>
              <a:rPr kumimoji="1" lang="ja-JP" altLang="en-US" dirty="0">
                <a:solidFill>
                  <a:schemeClr val="tx1"/>
                </a:solidFill>
                <a:latin typeface="+mj-ea"/>
                <a:ea typeface="+mj-ea"/>
              </a:rPr>
              <a:t>理想像</a:t>
            </a:r>
            <a:br>
              <a:rPr kumimoji="1" lang="en-US" altLang="ja-JP" b="1" dirty="0">
                <a:solidFill>
                  <a:schemeClr val="tx1"/>
                </a:solidFill>
                <a:latin typeface="+mj-ea"/>
                <a:ea typeface="+mj-ea"/>
              </a:rPr>
            </a:br>
            <a:endParaRPr kumimoji="1" lang="en-US" altLang="ja-JP" b="1" dirty="0">
              <a:solidFill>
                <a:schemeClr val="tx1"/>
              </a:solidFill>
              <a:latin typeface="+mj-ea"/>
              <a:ea typeface="+mj-ea"/>
            </a:endParaRPr>
          </a:p>
          <a:p>
            <a:r>
              <a:rPr lang="ja-JP" altLang="en-US" sz="1600" dirty="0">
                <a:solidFill>
                  <a:schemeClr val="tx1"/>
                </a:solidFill>
                <a:latin typeface="+mj-ea"/>
                <a:ea typeface="+mj-ea"/>
              </a:rPr>
              <a:t>健康的かつ節約効果のある料理を作って家族に提供したい</a:t>
            </a:r>
            <a:endParaRPr lang="en-US" altLang="ja-JP" sz="1600" dirty="0">
              <a:solidFill>
                <a:schemeClr val="tx1"/>
              </a:solidFill>
              <a:latin typeface="+mj-ea"/>
              <a:ea typeface="+mj-ea"/>
            </a:endParaRPr>
          </a:p>
          <a:p>
            <a:r>
              <a:rPr lang="ja-JP" altLang="en-US" sz="1600" dirty="0">
                <a:solidFill>
                  <a:schemeClr val="tx1"/>
                </a:solidFill>
                <a:latin typeface="+mj-ea"/>
                <a:ea typeface="+mj-ea"/>
              </a:rPr>
              <a:t>家事の煩わしさを抑えたい</a:t>
            </a:r>
            <a:endParaRPr lang="en-US" altLang="ja-JP" sz="1600" dirty="0">
              <a:solidFill>
                <a:schemeClr val="tx1"/>
              </a:solidFill>
              <a:latin typeface="+mj-ea"/>
              <a:ea typeface="+mj-ea"/>
            </a:endParaRPr>
          </a:p>
        </p:txBody>
      </p:sp>
      <p:sp>
        <p:nvSpPr>
          <p:cNvPr id="12" name="正方形/長方形 11">
            <a:extLst>
              <a:ext uri="{FF2B5EF4-FFF2-40B4-BE49-F238E27FC236}">
                <a16:creationId xmlns:a16="http://schemas.microsoft.com/office/drawing/2014/main" id="{A201BCEB-8445-44D5-993F-AC7F7DB86CD7}"/>
              </a:ext>
            </a:extLst>
          </p:cNvPr>
          <p:cNvSpPr/>
          <p:nvPr/>
        </p:nvSpPr>
        <p:spPr>
          <a:xfrm>
            <a:off x="5322027" y="1346221"/>
            <a:ext cx="3456896" cy="1268759"/>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t" anchorCtr="0"/>
          <a:lstStyle/>
          <a:p>
            <a:pPr algn="ctr"/>
            <a:r>
              <a:rPr kumimoji="1" lang="ja-JP" altLang="en-US" dirty="0">
                <a:solidFill>
                  <a:schemeClr val="tx1"/>
                </a:solidFill>
                <a:latin typeface="+mj-ea"/>
                <a:ea typeface="+mj-ea"/>
              </a:rPr>
              <a:t>課題解決に必要な価値</a:t>
            </a:r>
            <a:br>
              <a:rPr kumimoji="1" lang="en-US" altLang="ja-JP" b="1" dirty="0">
                <a:solidFill>
                  <a:schemeClr val="tx1"/>
                </a:solidFill>
                <a:latin typeface="+mj-ea"/>
                <a:ea typeface="+mj-ea"/>
              </a:rPr>
            </a:br>
            <a:endParaRPr kumimoji="1" lang="en-US" altLang="ja-JP" b="1" dirty="0">
              <a:solidFill>
                <a:schemeClr val="tx1"/>
              </a:solidFill>
              <a:latin typeface="+mj-ea"/>
              <a:ea typeface="+mj-ea"/>
            </a:endParaRPr>
          </a:p>
          <a:p>
            <a:r>
              <a:rPr lang="ja-JP" altLang="en-US" sz="1600" dirty="0">
                <a:solidFill>
                  <a:schemeClr val="tx1"/>
                </a:solidFill>
                <a:latin typeface="+mj-ea"/>
                <a:ea typeface="+mj-ea"/>
              </a:rPr>
              <a:t>・商品の種類を豊富に提供する</a:t>
            </a:r>
            <a:endParaRPr lang="en-US" altLang="ja-JP" sz="1600" dirty="0">
              <a:solidFill>
                <a:schemeClr val="tx1"/>
              </a:solidFill>
              <a:latin typeface="+mj-ea"/>
              <a:ea typeface="+mj-ea"/>
            </a:endParaRPr>
          </a:p>
          <a:p>
            <a:r>
              <a:rPr lang="ja-JP" altLang="en-US" sz="1600" dirty="0">
                <a:solidFill>
                  <a:schemeClr val="tx1"/>
                </a:solidFill>
                <a:latin typeface="+mj-ea"/>
                <a:ea typeface="+mj-ea"/>
              </a:rPr>
              <a:t>・売り場を楽しむための工夫</a:t>
            </a:r>
            <a:br>
              <a:rPr lang="en-US" altLang="ja-JP" dirty="0">
                <a:solidFill>
                  <a:schemeClr val="tx1"/>
                </a:solidFill>
                <a:latin typeface="Meiryo UI" panose="020B0604030504040204" pitchFamily="50" charset="-128"/>
                <a:ea typeface="Meiryo UI" panose="020B0604030504040204" pitchFamily="50" charset="-128"/>
              </a:rPr>
            </a:b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04F2BEA-BAA9-4C2E-ABF3-ECCC6FE59689}"/>
              </a:ext>
            </a:extLst>
          </p:cNvPr>
          <p:cNvSpPr/>
          <p:nvPr/>
        </p:nvSpPr>
        <p:spPr>
          <a:xfrm>
            <a:off x="5322026" y="2718953"/>
            <a:ext cx="3456896" cy="154986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t" anchorCtr="0"/>
          <a:lstStyle/>
          <a:p>
            <a:pPr algn="ctr"/>
            <a:r>
              <a:rPr kumimoji="1" lang="ja-JP" altLang="en-US" dirty="0">
                <a:solidFill>
                  <a:schemeClr val="tx1"/>
                </a:solidFill>
                <a:latin typeface="+mj-ea"/>
                <a:ea typeface="+mj-ea"/>
              </a:rPr>
              <a:t>理想を実現するために</a:t>
            </a:r>
            <a:br>
              <a:rPr kumimoji="1" lang="en-US" altLang="ja-JP" b="1" dirty="0">
                <a:solidFill>
                  <a:schemeClr val="tx1"/>
                </a:solidFill>
                <a:latin typeface="+mj-ea"/>
                <a:ea typeface="+mj-ea"/>
              </a:rPr>
            </a:br>
            <a:endParaRPr lang="en-US" altLang="ja-JP" b="1" dirty="0">
              <a:solidFill>
                <a:schemeClr val="tx1"/>
              </a:solidFill>
              <a:latin typeface="+mj-ea"/>
              <a:ea typeface="+mj-ea"/>
            </a:endParaRPr>
          </a:p>
          <a:p>
            <a:r>
              <a:rPr kumimoji="1" lang="ja-JP" altLang="en-US" sz="1600" dirty="0">
                <a:solidFill>
                  <a:schemeClr val="tx1"/>
                </a:solidFill>
                <a:latin typeface="+mj-ea"/>
                <a:ea typeface="+mj-ea"/>
              </a:rPr>
              <a:t>・</a:t>
            </a:r>
            <a:r>
              <a:rPr lang="ja-JP" altLang="en-US" sz="1600" dirty="0">
                <a:solidFill>
                  <a:schemeClr val="tx1"/>
                </a:solidFill>
                <a:latin typeface="+mj-ea"/>
                <a:ea typeface="+mj-ea"/>
              </a:rPr>
              <a:t>生産者の見える食材の提供</a:t>
            </a:r>
            <a:endParaRPr kumimoji="1" lang="en-US" altLang="ja-JP" sz="1600" dirty="0">
              <a:solidFill>
                <a:schemeClr val="tx1"/>
              </a:solidFill>
              <a:latin typeface="+mj-ea"/>
              <a:ea typeface="+mj-ea"/>
            </a:endParaRPr>
          </a:p>
          <a:p>
            <a:r>
              <a:rPr lang="ja-JP" altLang="en-US" sz="1600" dirty="0">
                <a:solidFill>
                  <a:schemeClr val="tx1"/>
                </a:solidFill>
                <a:latin typeface="+mj-ea"/>
                <a:ea typeface="+mj-ea"/>
              </a:rPr>
              <a:t>・店舗の陳列の工夫</a:t>
            </a:r>
            <a:endParaRPr lang="en-US" altLang="ja-JP" sz="1600" dirty="0">
              <a:solidFill>
                <a:schemeClr val="tx1"/>
              </a:solidFill>
              <a:latin typeface="+mj-ea"/>
              <a:ea typeface="+mj-ea"/>
            </a:endParaRPr>
          </a:p>
          <a:p>
            <a:r>
              <a:rPr kumimoji="1" lang="ja-JP" altLang="en-US" sz="1600" dirty="0">
                <a:solidFill>
                  <a:schemeClr val="tx1"/>
                </a:solidFill>
                <a:latin typeface="+mj-ea"/>
                <a:ea typeface="+mj-ea"/>
              </a:rPr>
              <a:t>・ポイントプログラムで節約を応援</a:t>
            </a:r>
          </a:p>
        </p:txBody>
      </p:sp>
      <p:sp>
        <p:nvSpPr>
          <p:cNvPr id="14" name="正方形/長方形 13">
            <a:extLst>
              <a:ext uri="{FF2B5EF4-FFF2-40B4-BE49-F238E27FC236}">
                <a16:creationId xmlns:a16="http://schemas.microsoft.com/office/drawing/2014/main" id="{DE52A761-2285-4261-B31B-9F21F8F7577B}"/>
              </a:ext>
            </a:extLst>
          </p:cNvPr>
          <p:cNvSpPr/>
          <p:nvPr/>
        </p:nvSpPr>
        <p:spPr>
          <a:xfrm>
            <a:off x="218545" y="4946526"/>
            <a:ext cx="8706910" cy="1434469"/>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t" anchorCtr="0"/>
          <a:lstStyle/>
          <a:p>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r>
              <a:rPr lang="ja-JP" altLang="en-US" sz="1600" dirty="0">
                <a:ln w="0"/>
                <a:solidFill>
                  <a:schemeClr val="tx1"/>
                </a:solidFill>
                <a:effectLst>
                  <a:outerShdw blurRad="38100" dist="19050" dir="2700000" algn="tl" rotWithShape="0">
                    <a:schemeClr val="dk1">
                      <a:alpha val="40000"/>
                    </a:schemeClr>
                  </a:outerShdw>
                </a:effectLst>
                <a:latin typeface="+mn-ea"/>
              </a:rPr>
              <a:t>・ライフスタイルを丸ごと提案できる品ぞろえの提供</a:t>
            </a:r>
            <a:endParaRPr lang="en-US" altLang="ja-JP" sz="1600" dirty="0">
              <a:ln w="0"/>
              <a:solidFill>
                <a:schemeClr val="tx1"/>
              </a:solidFill>
              <a:effectLst>
                <a:outerShdw blurRad="38100" dist="19050" dir="2700000" algn="tl" rotWithShape="0">
                  <a:schemeClr val="dk1">
                    <a:alpha val="40000"/>
                  </a:schemeClr>
                </a:outerShdw>
              </a:effectLst>
              <a:latin typeface="+mn-ea"/>
            </a:endParaRPr>
          </a:p>
          <a:p>
            <a:r>
              <a:rPr kumimoji="1" lang="ja-JP" altLang="en-US" sz="1600" dirty="0">
                <a:ln w="0"/>
                <a:solidFill>
                  <a:schemeClr val="tx1"/>
                </a:solidFill>
                <a:effectLst>
                  <a:outerShdw blurRad="38100" dist="19050" dir="2700000" algn="tl" rotWithShape="0">
                    <a:schemeClr val="dk1">
                      <a:alpha val="40000"/>
                    </a:schemeClr>
                  </a:outerShdw>
                </a:effectLst>
                <a:latin typeface="+mn-ea"/>
              </a:rPr>
              <a:t>・独自のブランド力を使った商品の開発・ターゲットに向けた商品の提案・販売スタイル</a:t>
            </a:r>
            <a:endParaRPr kumimoji="1" lang="en-US" altLang="ja-JP" sz="1600" dirty="0">
              <a:ln w="0"/>
              <a:solidFill>
                <a:schemeClr val="tx1"/>
              </a:solidFill>
              <a:effectLst>
                <a:outerShdw blurRad="38100" dist="19050" dir="2700000" algn="tl" rotWithShape="0">
                  <a:schemeClr val="dk1">
                    <a:alpha val="40000"/>
                  </a:schemeClr>
                </a:outerShdw>
              </a:effectLst>
              <a:latin typeface="+mn-ea"/>
            </a:endParaRPr>
          </a:p>
          <a:p>
            <a:r>
              <a:rPr lang="ja-JP" altLang="en-US" sz="1600" dirty="0">
                <a:ln w="0"/>
                <a:solidFill>
                  <a:schemeClr val="tx1"/>
                </a:solidFill>
                <a:effectLst>
                  <a:outerShdw blurRad="38100" dist="19050" dir="2700000" algn="tl" rotWithShape="0">
                    <a:schemeClr val="dk1">
                      <a:alpha val="40000"/>
                    </a:schemeClr>
                  </a:outerShdw>
                </a:effectLst>
                <a:latin typeface="+mn-ea"/>
              </a:rPr>
              <a:t>・自社アプリや</a:t>
            </a:r>
            <a:r>
              <a:rPr lang="en-US" altLang="ja-JP" sz="1600" dirty="0">
                <a:ln w="0"/>
                <a:solidFill>
                  <a:schemeClr val="tx1"/>
                </a:solidFill>
                <a:effectLst>
                  <a:outerShdw blurRad="38100" dist="19050" dir="2700000" algn="tl" rotWithShape="0">
                    <a:schemeClr val="dk1">
                      <a:alpha val="40000"/>
                    </a:schemeClr>
                  </a:outerShdw>
                </a:effectLst>
                <a:latin typeface="+mn-ea"/>
              </a:rPr>
              <a:t>SNS</a:t>
            </a:r>
            <a:r>
              <a:rPr lang="ja-JP" altLang="en-US" sz="1600" dirty="0">
                <a:ln w="0"/>
                <a:solidFill>
                  <a:schemeClr val="tx1"/>
                </a:solidFill>
                <a:effectLst>
                  <a:outerShdw blurRad="38100" dist="19050" dir="2700000" algn="tl" rotWithShape="0">
                    <a:schemeClr val="dk1">
                      <a:alpha val="40000"/>
                    </a:schemeClr>
                  </a:outerShdw>
                </a:effectLst>
                <a:latin typeface="+mn-ea"/>
              </a:rPr>
              <a:t>を使った商品の提供（</a:t>
            </a:r>
            <a:r>
              <a:rPr lang="en-US" altLang="ja-JP" sz="1600" dirty="0">
                <a:ln w="0"/>
                <a:solidFill>
                  <a:schemeClr val="tx1"/>
                </a:solidFill>
                <a:effectLst>
                  <a:outerShdw blurRad="38100" dist="19050" dir="2700000" algn="tl" rotWithShape="0">
                    <a:schemeClr val="dk1">
                      <a:alpha val="40000"/>
                    </a:schemeClr>
                  </a:outerShdw>
                </a:effectLst>
                <a:latin typeface="+mn-ea"/>
              </a:rPr>
              <a:t>EC</a:t>
            </a:r>
            <a:r>
              <a:rPr lang="ja-JP" altLang="en-US" sz="1600" dirty="0">
                <a:ln w="0"/>
                <a:solidFill>
                  <a:schemeClr val="tx1"/>
                </a:solidFill>
                <a:effectLst>
                  <a:outerShdw blurRad="38100" dist="19050" dir="2700000" algn="tl" rotWithShape="0">
                    <a:schemeClr val="dk1">
                      <a:alpha val="40000"/>
                    </a:schemeClr>
                  </a:outerShdw>
                </a:effectLst>
                <a:latin typeface="+mn-ea"/>
              </a:rPr>
              <a:t>サイト・ポイントプログラムの強化）</a:t>
            </a:r>
            <a:endParaRPr kumimoji="1" lang="ja-JP" altLang="en-US" sz="1600" dirty="0">
              <a:ln w="0"/>
              <a:solidFill>
                <a:schemeClr val="tx1"/>
              </a:solidFill>
              <a:effectLst>
                <a:outerShdw blurRad="38100" dist="19050" dir="2700000" algn="tl" rotWithShape="0">
                  <a:schemeClr val="dk1">
                    <a:alpha val="40000"/>
                  </a:schemeClr>
                </a:outerShdw>
              </a:effectLst>
              <a:latin typeface="+mn-ea"/>
            </a:endParaRPr>
          </a:p>
        </p:txBody>
      </p:sp>
      <p:sp>
        <p:nvSpPr>
          <p:cNvPr id="17" name="正方形/長方形 16">
            <a:extLst>
              <a:ext uri="{FF2B5EF4-FFF2-40B4-BE49-F238E27FC236}">
                <a16:creationId xmlns:a16="http://schemas.microsoft.com/office/drawing/2014/main" id="{0F644848-8985-47ED-9FC4-0EB2471C0724}"/>
              </a:ext>
            </a:extLst>
          </p:cNvPr>
          <p:cNvSpPr/>
          <p:nvPr/>
        </p:nvSpPr>
        <p:spPr>
          <a:xfrm>
            <a:off x="176979" y="773130"/>
            <a:ext cx="3489886" cy="447638"/>
          </a:xfrm>
          <a:prstGeom prst="rect">
            <a:avLst/>
          </a:prstGeom>
          <a:ln w="28575" cmpd="sng">
            <a:solidFill>
              <a:schemeClr val="bg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nchorCtr="0"/>
          <a:lstStyle/>
          <a:p>
            <a:pPr algn="ctr"/>
            <a:r>
              <a:rPr lang="ja-JP" altLang="en-US" b="1" dirty="0">
                <a:ln w="0"/>
                <a:solidFill>
                  <a:schemeClr val="tx1"/>
                </a:solidFill>
                <a:effectLst>
                  <a:outerShdw blurRad="38100" dist="19050" dir="2700000" algn="tl" rotWithShape="0">
                    <a:schemeClr val="dk1">
                      <a:alpha val="40000"/>
                    </a:schemeClr>
                  </a:outerShdw>
                </a:effectLst>
                <a:latin typeface="+mj-ea"/>
                <a:ea typeface="+mj-ea"/>
              </a:rPr>
              <a:t>誰がどんな悩みを抱えているか</a:t>
            </a:r>
            <a:endParaRPr kumimoji="1" lang="ja-JP" altLang="en-US" b="1" dirty="0">
              <a:ln w="0"/>
              <a:solidFill>
                <a:schemeClr val="tx1"/>
              </a:solidFill>
              <a:effectLst>
                <a:outerShdw blurRad="38100" dist="19050" dir="2700000" algn="tl" rotWithShape="0">
                  <a:schemeClr val="dk1">
                    <a:alpha val="40000"/>
                  </a:schemeClr>
                </a:outerShdw>
              </a:effectLst>
              <a:latin typeface="+mj-ea"/>
              <a:ea typeface="+mj-ea"/>
            </a:endParaRPr>
          </a:p>
        </p:txBody>
      </p:sp>
      <p:sp>
        <p:nvSpPr>
          <p:cNvPr id="21" name="正方形/長方形 20">
            <a:extLst>
              <a:ext uri="{FF2B5EF4-FFF2-40B4-BE49-F238E27FC236}">
                <a16:creationId xmlns:a16="http://schemas.microsoft.com/office/drawing/2014/main" id="{593D5EC2-DB60-4B73-8BAE-8B388DBD245B}"/>
              </a:ext>
            </a:extLst>
          </p:cNvPr>
          <p:cNvSpPr/>
          <p:nvPr/>
        </p:nvSpPr>
        <p:spPr>
          <a:xfrm>
            <a:off x="5348132" y="811679"/>
            <a:ext cx="3456895" cy="447638"/>
          </a:xfrm>
          <a:prstGeom prst="rect">
            <a:avLst/>
          </a:prstGeom>
          <a:ln w="28575">
            <a:solidFill>
              <a:schemeClr val="bg1"/>
            </a:solidFill>
          </a:ln>
        </p:spPr>
        <p:style>
          <a:lnRef idx="2">
            <a:schemeClr val="accent1"/>
          </a:lnRef>
          <a:fillRef idx="1">
            <a:schemeClr val="lt1"/>
          </a:fillRef>
          <a:effectRef idx="0">
            <a:schemeClr val="accent1"/>
          </a:effectRef>
          <a:fontRef idx="minor">
            <a:schemeClr val="dk1"/>
          </a:fontRef>
        </p:style>
        <p:txBody>
          <a:bodyPr rtlCol="0" anchor="t" anchorCtr="0"/>
          <a:lstStyle/>
          <a:p>
            <a:pPr algn="ctr"/>
            <a:r>
              <a:rPr lang="ja-JP" altLang="en-US" b="1" dirty="0">
                <a:ln w="0"/>
                <a:solidFill>
                  <a:schemeClr val="tx1"/>
                </a:solidFill>
                <a:effectLst>
                  <a:outerShdw blurRad="38100" dist="19050" dir="2700000" algn="tl" rotWithShape="0">
                    <a:schemeClr val="dk1">
                      <a:alpha val="40000"/>
                    </a:schemeClr>
                  </a:outerShdw>
                </a:effectLst>
                <a:latin typeface="+mj-ea"/>
                <a:ea typeface="+mj-ea"/>
              </a:rPr>
              <a:t>どのような価値を提供するか</a:t>
            </a:r>
            <a:endParaRPr kumimoji="1" lang="ja-JP" altLang="en-US" b="1" dirty="0">
              <a:ln w="0"/>
              <a:solidFill>
                <a:schemeClr val="tx1"/>
              </a:solidFill>
              <a:effectLst>
                <a:outerShdw blurRad="38100" dist="19050" dir="2700000" algn="tl" rotWithShape="0">
                  <a:schemeClr val="dk1">
                    <a:alpha val="40000"/>
                  </a:schemeClr>
                </a:outerShdw>
              </a:effectLst>
              <a:latin typeface="+mj-ea"/>
              <a:ea typeface="+mj-ea"/>
            </a:endParaRPr>
          </a:p>
        </p:txBody>
      </p:sp>
      <p:sp>
        <p:nvSpPr>
          <p:cNvPr id="6" name="矢印: ストライプ 5">
            <a:extLst>
              <a:ext uri="{FF2B5EF4-FFF2-40B4-BE49-F238E27FC236}">
                <a16:creationId xmlns:a16="http://schemas.microsoft.com/office/drawing/2014/main" id="{A023D768-5D6C-9BC2-4771-847C7ED2ECE2}"/>
              </a:ext>
            </a:extLst>
          </p:cNvPr>
          <p:cNvSpPr/>
          <p:nvPr/>
        </p:nvSpPr>
        <p:spPr>
          <a:xfrm>
            <a:off x="4011747" y="2944368"/>
            <a:ext cx="978408" cy="484632"/>
          </a:xfrm>
          <a:prstGeom prst="striped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1 つの角を丸める 3">
            <a:extLst>
              <a:ext uri="{FF2B5EF4-FFF2-40B4-BE49-F238E27FC236}">
                <a16:creationId xmlns:a16="http://schemas.microsoft.com/office/drawing/2014/main" id="{D7A9D60D-69D8-B122-2216-E185ADB3A5C0}"/>
              </a:ext>
            </a:extLst>
          </p:cNvPr>
          <p:cNvSpPr/>
          <p:nvPr/>
        </p:nvSpPr>
        <p:spPr>
          <a:xfrm>
            <a:off x="3128211" y="6554804"/>
            <a:ext cx="2219921" cy="166672"/>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50A78686-E4CC-0D7A-F9E2-29F0D8BE282B}"/>
              </a:ext>
            </a:extLst>
          </p:cNvPr>
          <p:cNvPicPr>
            <a:picLocks noChangeAspect="1"/>
          </p:cNvPicPr>
          <p:nvPr/>
        </p:nvPicPr>
        <p:blipFill>
          <a:blip r:embed="rId3"/>
          <a:stretch>
            <a:fillRect/>
          </a:stretch>
        </p:blipFill>
        <p:spPr>
          <a:xfrm>
            <a:off x="4024701" y="1488671"/>
            <a:ext cx="952500" cy="952500"/>
          </a:xfrm>
          <a:prstGeom prst="rect">
            <a:avLst/>
          </a:prstGeom>
        </p:spPr>
      </p:pic>
      <p:sp>
        <p:nvSpPr>
          <p:cNvPr id="8" name="テキスト ボックス 7">
            <a:extLst>
              <a:ext uri="{FF2B5EF4-FFF2-40B4-BE49-F238E27FC236}">
                <a16:creationId xmlns:a16="http://schemas.microsoft.com/office/drawing/2014/main" id="{7E6C7EF2-ED7B-81C3-77FC-3FDE2208F35A}"/>
              </a:ext>
            </a:extLst>
          </p:cNvPr>
          <p:cNvSpPr txBox="1"/>
          <p:nvPr/>
        </p:nvSpPr>
        <p:spPr>
          <a:xfrm>
            <a:off x="2561579" y="4473578"/>
            <a:ext cx="3878744" cy="369332"/>
          </a:xfrm>
          <a:prstGeom prst="rect">
            <a:avLst/>
          </a:prstGeom>
          <a:noFill/>
          <a:ln w="28575">
            <a:solidFill>
              <a:schemeClr val="bg1"/>
            </a:solidFill>
          </a:ln>
        </p:spPr>
        <p:txBody>
          <a:bodyPr wrap="square">
            <a:spAutoFit/>
          </a:bodyPr>
          <a:lstStyle/>
          <a:p>
            <a:r>
              <a:rPr lang="ja-JP" altLang="en-US" b="1" dirty="0"/>
              <a:t>自社はどのような役割を担うべきか</a:t>
            </a:r>
          </a:p>
        </p:txBody>
      </p:sp>
    </p:spTree>
    <p:extLst>
      <p:ext uri="{BB962C8B-B14F-4D97-AF65-F5344CB8AC3E}">
        <p14:creationId xmlns:p14="http://schemas.microsoft.com/office/powerpoint/2010/main" val="1237618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7CC7473-CE00-46BF-999B-63F831026EDD}" type="slidenum">
              <a:rPr kumimoji="1" lang="ja-JP" altLang="en-US" smtClean="0">
                <a:solidFill>
                  <a:schemeClr val="tx1"/>
                </a:solidFill>
                <a:latin typeface="Meiryo UI" panose="020B0604030504040204" pitchFamily="50" charset="-128"/>
                <a:ea typeface="Meiryo UI" panose="020B0604030504040204" pitchFamily="50" charset="-128"/>
              </a:rPr>
              <a:t>14</a:t>
            </a:fld>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 name="Rectangle 16"/>
          <p:cNvSpPr>
            <a:spLocks noChangeArrowheads="1"/>
          </p:cNvSpPr>
          <p:nvPr/>
        </p:nvSpPr>
        <p:spPr bwMode="auto">
          <a:xfrm>
            <a:off x="3978342" y="94373"/>
            <a:ext cx="17628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クロス</a:t>
            </a:r>
            <a:r>
              <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SWOT</a:t>
            </a:r>
            <a:endPar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endParaRPr>
          </a:p>
        </p:txBody>
      </p:sp>
      <p:graphicFrame>
        <p:nvGraphicFramePr>
          <p:cNvPr id="2" name="表 2">
            <a:extLst>
              <a:ext uri="{FF2B5EF4-FFF2-40B4-BE49-F238E27FC236}">
                <a16:creationId xmlns:a16="http://schemas.microsoft.com/office/drawing/2014/main" id="{4CEFFCD6-DBD4-4281-A5AA-73D692CE54C6}"/>
              </a:ext>
            </a:extLst>
          </p:cNvPr>
          <p:cNvGraphicFramePr>
            <a:graphicFrameLocks noGrp="1"/>
          </p:cNvGraphicFramePr>
          <p:nvPr>
            <p:extLst>
              <p:ext uri="{D42A27DB-BD31-4B8C-83A1-F6EECF244321}">
                <p14:modId xmlns:p14="http://schemas.microsoft.com/office/powerpoint/2010/main" val="3393254281"/>
              </p:ext>
            </p:extLst>
          </p:nvPr>
        </p:nvGraphicFramePr>
        <p:xfrm>
          <a:off x="276267" y="630133"/>
          <a:ext cx="8616908" cy="4529499"/>
        </p:xfrm>
        <a:graphic>
          <a:graphicData uri="http://schemas.openxmlformats.org/drawingml/2006/table">
            <a:tbl>
              <a:tblPr firstRow="1" bandRow="1">
                <a:tableStyleId>{BC89EF96-8CEA-46FF-86C4-4CE0E7609802}</a:tableStyleId>
              </a:tblPr>
              <a:tblGrid>
                <a:gridCol w="540331">
                  <a:extLst>
                    <a:ext uri="{9D8B030D-6E8A-4147-A177-3AD203B41FA5}">
                      <a16:colId xmlns:a16="http://schemas.microsoft.com/office/drawing/2014/main" val="2505961217"/>
                    </a:ext>
                  </a:extLst>
                </a:gridCol>
                <a:gridCol w="1778789">
                  <a:extLst>
                    <a:ext uri="{9D8B030D-6E8A-4147-A177-3AD203B41FA5}">
                      <a16:colId xmlns:a16="http://schemas.microsoft.com/office/drawing/2014/main" val="2961816040"/>
                    </a:ext>
                  </a:extLst>
                </a:gridCol>
                <a:gridCol w="2529665">
                  <a:extLst>
                    <a:ext uri="{9D8B030D-6E8A-4147-A177-3AD203B41FA5}">
                      <a16:colId xmlns:a16="http://schemas.microsoft.com/office/drawing/2014/main" val="3536005533"/>
                    </a:ext>
                  </a:extLst>
                </a:gridCol>
                <a:gridCol w="3768123">
                  <a:extLst>
                    <a:ext uri="{9D8B030D-6E8A-4147-A177-3AD203B41FA5}">
                      <a16:colId xmlns:a16="http://schemas.microsoft.com/office/drawing/2014/main" val="1776117181"/>
                    </a:ext>
                  </a:extLst>
                </a:gridCol>
              </a:tblGrid>
              <a:tr h="308748">
                <a:tc rowSpan="2" gridSpan="2">
                  <a:txBody>
                    <a:bodyPr/>
                    <a:lstStyle/>
                    <a:p>
                      <a:endParaRPr kumimoji="1" lang="ja-JP" altLang="en-US" sz="1400" dirty="0">
                        <a:solidFill>
                          <a:schemeClr val="tx1"/>
                        </a:solidFill>
                        <a:latin typeface="+mn-ea"/>
                        <a:ea typeface="+mn-ea"/>
                      </a:endParaRPr>
                    </a:p>
                  </a:txBody>
                  <a:tcPr>
                    <a:solidFill>
                      <a:schemeClr val="accent1">
                        <a:lumMod val="20000"/>
                        <a:lumOff val="80000"/>
                      </a:schemeClr>
                    </a:solidFill>
                  </a:tcPr>
                </a:tc>
                <a:tc rowSpan="2" hMerge="1">
                  <a:txBody>
                    <a:bodyPr/>
                    <a:lstStyle/>
                    <a:p>
                      <a:endParaRPr kumimoji="1" lang="ja-JP" altLang="en-US"/>
                    </a:p>
                  </a:txBody>
                  <a:tcPr/>
                </a:tc>
                <a:tc gridSpan="2">
                  <a:txBody>
                    <a:bodyPr/>
                    <a:lstStyle/>
                    <a:p>
                      <a:pPr algn="ctr"/>
                      <a:r>
                        <a:rPr kumimoji="1" lang="ja-JP" altLang="en-US" sz="1400" b="1" dirty="0">
                          <a:solidFill>
                            <a:schemeClr val="accent1">
                              <a:lumMod val="75000"/>
                            </a:schemeClr>
                          </a:solidFill>
                          <a:latin typeface="+mn-ea"/>
                          <a:ea typeface="+mn-ea"/>
                        </a:rPr>
                        <a:t>内部要因（自社）</a:t>
                      </a:r>
                    </a:p>
                  </a:txBody>
                  <a:tcPr>
                    <a:solidFill>
                      <a:schemeClr val="accent1">
                        <a:lumMod val="20000"/>
                        <a:lumOff val="80000"/>
                      </a:schemeClr>
                    </a:solidFill>
                  </a:tcPr>
                </a:tc>
                <a:tc hMerge="1">
                  <a:txBody>
                    <a:bodyPr/>
                    <a:lstStyle/>
                    <a:p>
                      <a:endParaRPr kumimoji="1" lang="ja-JP" altLang="en-US" dirty="0"/>
                    </a:p>
                  </a:txBody>
                  <a:tcPr/>
                </a:tc>
                <a:extLst>
                  <a:ext uri="{0D108BD9-81ED-4DB2-BD59-A6C34878D82A}">
                    <a16:rowId xmlns:a16="http://schemas.microsoft.com/office/drawing/2014/main" val="4178184633"/>
                  </a:ext>
                </a:extLst>
              </a:tr>
              <a:tr h="957118">
                <a:tc gridSpan="2" vMerge="1">
                  <a:txBody>
                    <a:bodyPr/>
                    <a:lstStyle/>
                    <a:p>
                      <a:endParaRPr kumimoji="1" lang="ja-JP" altLang="en-US" dirty="0"/>
                    </a:p>
                  </a:txBody>
                  <a:tcPr/>
                </a:tc>
                <a:tc hMerge="1" vMerge="1">
                  <a:txBody>
                    <a:bodyPr/>
                    <a:lstStyle/>
                    <a:p>
                      <a:endParaRPr kumimoji="1" lang="ja-JP" altLang="en-US" dirty="0"/>
                    </a:p>
                  </a:txBody>
                  <a:tcPr/>
                </a:tc>
                <a:tc>
                  <a:txBody>
                    <a:bodyPr/>
                    <a:lstStyle/>
                    <a:p>
                      <a:pPr algn="ctr"/>
                      <a:r>
                        <a:rPr kumimoji="1" lang="ja-JP" altLang="en-US" sz="1400" b="1" dirty="0">
                          <a:solidFill>
                            <a:schemeClr val="accent1">
                              <a:lumMod val="75000"/>
                            </a:schemeClr>
                          </a:solidFill>
                          <a:latin typeface="+mn-ea"/>
                          <a:ea typeface="+mn-ea"/>
                        </a:rPr>
                        <a:t>強み</a:t>
                      </a:r>
                      <a:endParaRPr kumimoji="1" lang="en-US" altLang="ja-JP" sz="1400" b="1" dirty="0">
                        <a:solidFill>
                          <a:schemeClr val="accent1">
                            <a:lumMod val="75000"/>
                          </a:schemeClr>
                        </a:solidFill>
                        <a:latin typeface="+mn-ea"/>
                        <a:ea typeface="+mn-ea"/>
                      </a:endParaRPr>
                    </a:p>
                    <a:p>
                      <a:pPr algn="ctr"/>
                      <a:r>
                        <a:rPr kumimoji="1" lang="ja-JP" altLang="en-US" sz="1400" b="0" dirty="0">
                          <a:latin typeface="+mn-ea"/>
                          <a:ea typeface="+mn-ea"/>
                        </a:rPr>
                        <a:t>・高い品質の商品を提供</a:t>
                      </a:r>
                      <a:endParaRPr kumimoji="1" lang="en-US" altLang="ja-JP" sz="1400" b="0" dirty="0">
                        <a:latin typeface="+mn-ea"/>
                        <a:ea typeface="+mn-ea"/>
                      </a:endParaRPr>
                    </a:p>
                    <a:p>
                      <a:pPr algn="ctr"/>
                      <a:r>
                        <a:rPr kumimoji="1" lang="ja-JP" altLang="en-US" sz="1400" b="0" dirty="0">
                          <a:latin typeface="+mn-ea"/>
                          <a:ea typeface="+mn-ea"/>
                        </a:rPr>
                        <a:t>・ライフスタイルを創造する</a:t>
                      </a:r>
                      <a:endParaRPr kumimoji="1" lang="en-US" altLang="ja-JP" sz="1400" b="0" dirty="0">
                        <a:latin typeface="+mn-ea"/>
                        <a:ea typeface="+mn-ea"/>
                      </a:endParaRPr>
                    </a:p>
                    <a:p>
                      <a:pPr algn="ctr"/>
                      <a:r>
                        <a:rPr kumimoji="1" lang="ja-JP" altLang="en-US" sz="1400" b="0" dirty="0">
                          <a:latin typeface="+mn-ea"/>
                          <a:ea typeface="+mn-ea"/>
                        </a:rPr>
                        <a:t>売り場の提供</a:t>
                      </a:r>
                      <a:endParaRPr kumimoji="1" lang="en-US" altLang="ja-JP" sz="1400" b="0" dirty="0">
                        <a:latin typeface="+mn-ea"/>
                        <a:ea typeface="+mn-ea"/>
                      </a:endParaRPr>
                    </a:p>
                  </a:txBody>
                  <a:tcPr>
                    <a:solidFill>
                      <a:schemeClr val="bg1">
                        <a:alpha val="20000"/>
                      </a:schemeClr>
                    </a:solidFill>
                  </a:tcPr>
                </a:tc>
                <a:tc>
                  <a:txBody>
                    <a:bodyPr/>
                    <a:lstStyle/>
                    <a:p>
                      <a:pPr algn="ctr"/>
                      <a:r>
                        <a:rPr kumimoji="1" lang="ja-JP" altLang="en-US" sz="1400" b="1" dirty="0">
                          <a:solidFill>
                            <a:schemeClr val="accent1">
                              <a:lumMod val="75000"/>
                            </a:schemeClr>
                          </a:solidFill>
                          <a:latin typeface="+mn-ea"/>
                          <a:ea typeface="+mn-ea"/>
                        </a:rPr>
                        <a:t>弱み</a:t>
                      </a:r>
                      <a:endParaRPr kumimoji="1" lang="en-US" altLang="ja-JP" sz="1400" b="1" dirty="0">
                        <a:solidFill>
                          <a:schemeClr val="accent1">
                            <a:lumMod val="75000"/>
                          </a:schemeClr>
                        </a:solidFill>
                        <a:latin typeface="+mn-ea"/>
                        <a:ea typeface="+mn-ea"/>
                      </a:endParaRPr>
                    </a:p>
                    <a:p>
                      <a:pPr algn="l"/>
                      <a:r>
                        <a:rPr kumimoji="1" lang="ja-JP" altLang="en-US" sz="1400" b="0" dirty="0">
                          <a:latin typeface="+mn-ea"/>
                          <a:ea typeface="+mn-ea"/>
                        </a:rPr>
                        <a:t>・生活関連事業の伸び悩み</a:t>
                      </a:r>
                      <a:endParaRPr kumimoji="1" lang="en-US" altLang="ja-JP" sz="1400" b="0" dirty="0">
                        <a:latin typeface="+mn-ea"/>
                        <a:ea typeface="+mn-ea"/>
                      </a:endParaRPr>
                    </a:p>
                    <a:p>
                      <a:pPr algn="l"/>
                      <a:r>
                        <a:rPr kumimoji="1" lang="ja-JP" altLang="en-US" sz="1400" b="0" dirty="0">
                          <a:latin typeface="+mn-ea"/>
                          <a:ea typeface="+mn-ea"/>
                        </a:rPr>
                        <a:t>・不採算店舗の閉店</a:t>
                      </a:r>
                      <a:endParaRPr kumimoji="1" lang="en-US" altLang="ja-JP" sz="1400" b="0" dirty="0">
                        <a:latin typeface="+mn-ea"/>
                        <a:ea typeface="+mn-ea"/>
                      </a:endParaRPr>
                    </a:p>
                    <a:p>
                      <a:pPr algn="l"/>
                      <a:r>
                        <a:rPr kumimoji="1" lang="ja-JP" altLang="en-US" sz="1400" b="0" dirty="0">
                          <a:latin typeface="+mn-ea"/>
                          <a:ea typeface="+mn-ea"/>
                        </a:rPr>
                        <a:t>・</a:t>
                      </a:r>
                      <a:r>
                        <a:rPr kumimoji="1" lang="en-US" altLang="ja-JP" sz="1400" b="0" dirty="0">
                          <a:latin typeface="+mn-ea"/>
                          <a:ea typeface="+mn-ea"/>
                        </a:rPr>
                        <a:t>EC</a:t>
                      </a:r>
                      <a:r>
                        <a:rPr kumimoji="1" lang="ja-JP" altLang="en-US" sz="1400" b="0" dirty="0">
                          <a:latin typeface="+mn-ea"/>
                          <a:ea typeface="+mn-ea"/>
                        </a:rPr>
                        <a:t>サイトの普及がやや弱い</a:t>
                      </a:r>
                      <a:endParaRPr kumimoji="1" lang="en-US" altLang="ja-JP" sz="1400" b="0" dirty="0">
                        <a:latin typeface="+mn-ea"/>
                        <a:ea typeface="+mn-ea"/>
                      </a:endParaRPr>
                    </a:p>
                  </a:txBody>
                  <a:tcPr>
                    <a:solidFill>
                      <a:schemeClr val="bg1">
                        <a:alpha val="20000"/>
                      </a:schemeClr>
                    </a:solidFill>
                  </a:tcPr>
                </a:tc>
                <a:extLst>
                  <a:ext uri="{0D108BD9-81ED-4DB2-BD59-A6C34878D82A}">
                    <a16:rowId xmlns:a16="http://schemas.microsoft.com/office/drawing/2014/main" val="1704707129"/>
                  </a:ext>
                </a:extLst>
              </a:tr>
              <a:tr h="1462863">
                <a:tc rowSpan="2">
                  <a:txBody>
                    <a:bodyPr/>
                    <a:lstStyle/>
                    <a:p>
                      <a:pPr algn="ctr"/>
                      <a:r>
                        <a:rPr kumimoji="1" lang="ja-JP" altLang="en-US" sz="1400" b="1" dirty="0">
                          <a:solidFill>
                            <a:schemeClr val="accent1">
                              <a:lumMod val="75000"/>
                            </a:schemeClr>
                          </a:solidFill>
                          <a:latin typeface="+mn-ea"/>
                          <a:ea typeface="+mn-ea"/>
                        </a:rPr>
                        <a:t>外部要因（競合、市場）</a:t>
                      </a:r>
                    </a:p>
                  </a:txBody>
                  <a:tcPr vert="eaVert">
                    <a:solidFill>
                      <a:schemeClr val="accent1">
                        <a:lumMod val="20000"/>
                        <a:lumOff val="80000"/>
                      </a:schemeClr>
                    </a:solidFill>
                  </a:tcPr>
                </a:tc>
                <a:tc>
                  <a:txBody>
                    <a:bodyPr/>
                    <a:lstStyle/>
                    <a:p>
                      <a:pPr algn="ctr"/>
                      <a:r>
                        <a:rPr kumimoji="1" lang="ja-JP" altLang="en-US" sz="1400" b="1" dirty="0">
                          <a:solidFill>
                            <a:schemeClr val="accent1">
                              <a:lumMod val="75000"/>
                            </a:schemeClr>
                          </a:solidFill>
                          <a:latin typeface="+mn-ea"/>
                          <a:ea typeface="+mn-ea"/>
                        </a:rPr>
                        <a:t>機会</a:t>
                      </a:r>
                      <a:endParaRPr kumimoji="1" lang="en-US" altLang="ja-JP" sz="1400" b="1" dirty="0">
                        <a:solidFill>
                          <a:schemeClr val="accent1">
                            <a:lumMod val="75000"/>
                          </a:schemeClr>
                        </a:solidFill>
                        <a:latin typeface="+mn-ea"/>
                        <a:ea typeface="+mn-ea"/>
                      </a:endParaRPr>
                    </a:p>
                    <a:p>
                      <a:pPr algn="ctr"/>
                      <a:endParaRPr kumimoji="1" lang="en-US" altLang="ja-JP" sz="1400" b="0" dirty="0">
                        <a:latin typeface="+mn-ea"/>
                        <a:ea typeface="+mn-ea"/>
                      </a:endParaRPr>
                    </a:p>
                    <a:p>
                      <a:pPr algn="ctr"/>
                      <a:r>
                        <a:rPr kumimoji="1" lang="ja-JP" altLang="en-US" sz="1400" b="0" dirty="0">
                          <a:latin typeface="+mn-ea"/>
                          <a:ea typeface="+mn-ea"/>
                        </a:rPr>
                        <a:t>・在宅時間の増加</a:t>
                      </a:r>
                      <a:endParaRPr kumimoji="1" lang="en-US" altLang="ja-JP" sz="1400" b="0" dirty="0">
                        <a:latin typeface="+mn-ea"/>
                        <a:ea typeface="+mn-ea"/>
                      </a:endParaRPr>
                    </a:p>
                    <a:p>
                      <a:pPr algn="ctr"/>
                      <a:r>
                        <a:rPr kumimoji="1" lang="ja-JP" altLang="en-US" sz="1400" b="0" dirty="0">
                          <a:latin typeface="+mn-ea"/>
                          <a:ea typeface="+mn-ea"/>
                        </a:rPr>
                        <a:t>・ネットスーパーの認知</a:t>
                      </a:r>
                      <a:endParaRPr kumimoji="1" lang="en-US" altLang="ja-JP" sz="1400" b="0" dirty="0">
                        <a:latin typeface="+mn-ea"/>
                        <a:ea typeface="+mn-ea"/>
                      </a:endParaRPr>
                    </a:p>
                    <a:p>
                      <a:pPr algn="ctr"/>
                      <a:endParaRPr kumimoji="1" lang="en-US" altLang="ja-JP" sz="1400" b="0" dirty="0">
                        <a:latin typeface="+mn-ea"/>
                        <a:ea typeface="+mn-ea"/>
                      </a:endParaRPr>
                    </a:p>
                  </a:txBody>
                  <a:tcPr/>
                </a:tc>
                <a:tc>
                  <a:txBody>
                    <a:bodyPr/>
                    <a:lstStyle/>
                    <a:p>
                      <a:r>
                        <a:rPr kumimoji="1" lang="ja-JP" altLang="en-US" sz="1400" dirty="0">
                          <a:latin typeface="+mn-ea"/>
                          <a:ea typeface="+mn-ea"/>
                        </a:rPr>
                        <a:t>・コロナや高齢化でネットスーパーの需要が期待される</a:t>
                      </a:r>
                      <a:endParaRPr kumimoji="1" lang="en-US" altLang="ja-JP" sz="1400" dirty="0">
                        <a:latin typeface="+mn-ea"/>
                        <a:ea typeface="+mn-ea"/>
                      </a:endParaRPr>
                    </a:p>
                    <a:p>
                      <a:r>
                        <a:rPr kumimoji="1" lang="ja-JP" altLang="en-US" sz="1400" dirty="0">
                          <a:latin typeface="+mn-ea"/>
                          <a:ea typeface="+mn-ea"/>
                        </a:rPr>
                        <a:t>・安定的な品質の商品を適正価格で提供することができる</a:t>
                      </a:r>
                      <a:endParaRPr kumimoji="1" lang="en-US" altLang="ja-JP" sz="1400" dirty="0">
                        <a:latin typeface="+mn-ea"/>
                        <a:ea typeface="+mn-ea"/>
                      </a:endParaRPr>
                    </a:p>
                    <a:p>
                      <a:r>
                        <a:rPr kumimoji="1" lang="ja-JP" altLang="en-US" sz="1400" dirty="0">
                          <a:latin typeface="+mn-ea"/>
                          <a:ea typeface="+mn-ea"/>
                        </a:rPr>
                        <a:t>・移動販売</a:t>
                      </a:r>
                    </a:p>
                  </a:txBody>
                  <a:tcPr anchor="ctr"/>
                </a:tc>
                <a:tc>
                  <a:txBody>
                    <a:bodyPr/>
                    <a:lstStyle/>
                    <a:p>
                      <a:r>
                        <a:rPr kumimoji="1" lang="ja-JP" altLang="en-US" sz="1400" dirty="0">
                          <a:latin typeface="+mn-ea"/>
                          <a:ea typeface="+mn-ea"/>
                        </a:rPr>
                        <a:t>・売れ筋商品の選択</a:t>
                      </a:r>
                      <a:endParaRPr kumimoji="1" lang="en-US" altLang="ja-JP" sz="1400" dirty="0">
                        <a:latin typeface="+mn-ea"/>
                        <a:ea typeface="+mn-ea"/>
                      </a:endParaRPr>
                    </a:p>
                    <a:p>
                      <a:r>
                        <a:rPr kumimoji="1" lang="ja-JP" altLang="en-US" sz="1400" dirty="0">
                          <a:latin typeface="+mn-ea"/>
                          <a:ea typeface="+mn-ea"/>
                        </a:rPr>
                        <a:t>・販売先拡大</a:t>
                      </a:r>
                      <a:endParaRPr kumimoji="1" lang="en-US" altLang="ja-JP" sz="1400" dirty="0">
                        <a:latin typeface="+mn-ea"/>
                        <a:ea typeface="+mn-ea"/>
                      </a:endParaRPr>
                    </a:p>
                    <a:p>
                      <a:r>
                        <a:rPr kumimoji="1" lang="ja-JP" altLang="en-US" sz="1400" dirty="0">
                          <a:latin typeface="+mn-ea"/>
                          <a:ea typeface="+mn-ea"/>
                        </a:rPr>
                        <a:t>・主婦・若者に人気の</a:t>
                      </a:r>
                      <a:r>
                        <a:rPr kumimoji="1" lang="en-US" altLang="ja-JP" sz="1400" dirty="0">
                          <a:latin typeface="+mn-ea"/>
                          <a:ea typeface="+mn-ea"/>
                        </a:rPr>
                        <a:t>SNS</a:t>
                      </a:r>
                      <a:r>
                        <a:rPr kumimoji="1" lang="ja-JP" altLang="en-US" sz="1400" dirty="0">
                          <a:latin typeface="+mn-ea"/>
                          <a:ea typeface="+mn-ea"/>
                        </a:rPr>
                        <a:t>やブログでのコンテンツの強化</a:t>
                      </a:r>
                      <a:endParaRPr kumimoji="1" lang="en-US" altLang="ja-JP" sz="1400" dirty="0">
                        <a:latin typeface="+mn-ea"/>
                        <a:ea typeface="+mn-ea"/>
                      </a:endParaRPr>
                    </a:p>
                  </a:txBody>
                  <a:tcPr anchor="ctr"/>
                </a:tc>
                <a:extLst>
                  <a:ext uri="{0D108BD9-81ED-4DB2-BD59-A6C34878D82A}">
                    <a16:rowId xmlns:a16="http://schemas.microsoft.com/office/drawing/2014/main" val="560390681"/>
                  </a:ext>
                </a:extLst>
              </a:tr>
              <a:tr h="1800770">
                <a:tc vMerge="1">
                  <a:txBody>
                    <a:bodyPr/>
                    <a:lstStyle/>
                    <a:p>
                      <a:endParaRPr kumimoji="1" lang="ja-JP" altLang="en-US" dirty="0"/>
                    </a:p>
                  </a:txBody>
                  <a:tcPr/>
                </a:tc>
                <a:tc>
                  <a:txBody>
                    <a:bodyPr/>
                    <a:lstStyle/>
                    <a:p>
                      <a:pPr algn="ctr"/>
                      <a:r>
                        <a:rPr kumimoji="1" lang="ja-JP" altLang="en-US" sz="1400" b="1" dirty="0">
                          <a:solidFill>
                            <a:schemeClr val="accent1">
                              <a:lumMod val="75000"/>
                            </a:schemeClr>
                          </a:solidFill>
                          <a:latin typeface="+mn-ea"/>
                          <a:ea typeface="+mn-ea"/>
                        </a:rPr>
                        <a:t>脅威</a:t>
                      </a:r>
                      <a:endParaRPr kumimoji="1" lang="en-US" altLang="ja-JP" sz="1400" b="1" dirty="0">
                        <a:solidFill>
                          <a:schemeClr val="accent1">
                            <a:lumMod val="75000"/>
                          </a:schemeClr>
                        </a:solidFill>
                        <a:latin typeface="+mn-ea"/>
                        <a:ea typeface="+mn-ea"/>
                      </a:endParaRPr>
                    </a:p>
                    <a:p>
                      <a:pPr algn="ctr"/>
                      <a:endParaRPr kumimoji="1" lang="en-US" altLang="ja-JP" sz="1400" b="1" dirty="0">
                        <a:latin typeface="+mn-ea"/>
                        <a:ea typeface="+mn-ea"/>
                      </a:endParaRPr>
                    </a:p>
                    <a:p>
                      <a:pPr algn="ctr"/>
                      <a:r>
                        <a:rPr kumimoji="1" lang="ja-JP" altLang="en-US" sz="1400" b="0" dirty="0">
                          <a:latin typeface="+mn-ea"/>
                          <a:ea typeface="+mn-ea"/>
                        </a:rPr>
                        <a:t>・全国に店舗を構える競合他社の勢いが強くなっている</a:t>
                      </a:r>
                      <a:endParaRPr kumimoji="1" lang="en-US" altLang="ja-JP" sz="1400" b="0" dirty="0">
                        <a:latin typeface="+mn-ea"/>
                        <a:ea typeface="+mn-ea"/>
                      </a:endParaRPr>
                    </a:p>
                  </a:txBody>
                  <a:tcPr>
                    <a:solidFill>
                      <a:schemeClr val="bg1">
                        <a:alpha val="20000"/>
                      </a:schemeClr>
                    </a:solidFill>
                  </a:tcPr>
                </a:tc>
                <a:tc>
                  <a:txBody>
                    <a:bodyPr/>
                    <a:lstStyle/>
                    <a:p>
                      <a:r>
                        <a:rPr kumimoji="1" lang="ja-JP" altLang="en-US" sz="1400" dirty="0">
                          <a:latin typeface="+mn-ea"/>
                          <a:ea typeface="+mn-ea"/>
                        </a:rPr>
                        <a:t>・ブランド力の高い商品やプライベートブランドがあるため、</a:t>
                      </a:r>
                      <a:r>
                        <a:rPr kumimoji="1" lang="en-US" altLang="ja-JP" sz="1400" dirty="0">
                          <a:latin typeface="+mn-ea"/>
                          <a:ea typeface="+mn-ea"/>
                        </a:rPr>
                        <a:t>EC</a:t>
                      </a:r>
                      <a:r>
                        <a:rPr kumimoji="1" lang="ja-JP" altLang="en-US" sz="1400" dirty="0">
                          <a:latin typeface="+mn-ea"/>
                          <a:ea typeface="+mn-ea"/>
                        </a:rPr>
                        <a:t>サイトの普及でコストを抑えつつ地方での販売経路を獲得する</a:t>
                      </a:r>
                    </a:p>
                  </a:txBody>
                  <a:tcPr anchor="ctr">
                    <a:solidFill>
                      <a:schemeClr val="bg1">
                        <a:alpha val="20000"/>
                      </a:schemeClr>
                    </a:solidFill>
                  </a:tcPr>
                </a:tc>
                <a:tc>
                  <a:txBody>
                    <a:bodyPr/>
                    <a:lstStyle/>
                    <a:p>
                      <a:r>
                        <a:rPr kumimoji="1" lang="ja-JP" altLang="en-US" sz="1400" dirty="0">
                          <a:solidFill>
                            <a:srgbClr val="FF0000"/>
                          </a:solidFill>
                          <a:latin typeface="+mn-ea"/>
                          <a:ea typeface="+mn-ea"/>
                        </a:rPr>
                        <a:t>・ネットスーパー関連のプラットフォームの拡散</a:t>
                      </a:r>
                      <a:endParaRPr kumimoji="1" lang="en-US" altLang="ja-JP" sz="1400" dirty="0">
                        <a:solidFill>
                          <a:srgbClr val="FF0000"/>
                        </a:solidFill>
                        <a:latin typeface="+mn-ea"/>
                        <a:ea typeface="+mn-ea"/>
                      </a:endParaRPr>
                    </a:p>
                    <a:p>
                      <a:r>
                        <a:rPr kumimoji="1" lang="ja-JP" altLang="en-US" sz="1400" dirty="0">
                          <a:solidFill>
                            <a:srgbClr val="FF0000"/>
                          </a:solidFill>
                          <a:latin typeface="+mn-ea"/>
                          <a:ea typeface="+mn-ea"/>
                        </a:rPr>
                        <a:t>・自社商品の開発</a:t>
                      </a:r>
                      <a:endParaRPr kumimoji="1" lang="en-US" altLang="ja-JP" sz="1400" dirty="0">
                        <a:solidFill>
                          <a:srgbClr val="FF0000"/>
                        </a:solidFill>
                        <a:latin typeface="+mn-ea"/>
                        <a:ea typeface="+mn-ea"/>
                      </a:endParaRPr>
                    </a:p>
                    <a:p>
                      <a:r>
                        <a:rPr kumimoji="1" lang="ja-JP" altLang="en-US" sz="1400" dirty="0">
                          <a:solidFill>
                            <a:srgbClr val="FF0000"/>
                          </a:solidFill>
                          <a:latin typeface="+mn-ea"/>
                          <a:ea typeface="+mn-ea"/>
                        </a:rPr>
                        <a:t>・ユニークな販売方法の提案</a:t>
                      </a:r>
                    </a:p>
                  </a:txBody>
                  <a:tcPr anchor="ctr">
                    <a:solidFill>
                      <a:schemeClr val="bg1">
                        <a:alpha val="20000"/>
                      </a:schemeClr>
                    </a:solidFill>
                  </a:tcPr>
                </a:tc>
                <a:extLst>
                  <a:ext uri="{0D108BD9-81ED-4DB2-BD59-A6C34878D82A}">
                    <a16:rowId xmlns:a16="http://schemas.microsoft.com/office/drawing/2014/main" val="2727505336"/>
                  </a:ext>
                </a:extLst>
              </a:tr>
            </a:tbl>
          </a:graphicData>
        </a:graphic>
      </p:graphicFrame>
      <p:graphicFrame>
        <p:nvGraphicFramePr>
          <p:cNvPr id="7" name="Shape 1592">
            <a:extLst>
              <a:ext uri="{FF2B5EF4-FFF2-40B4-BE49-F238E27FC236}">
                <a16:creationId xmlns:a16="http://schemas.microsoft.com/office/drawing/2014/main" id="{1DC3E366-5951-4DA3-90B0-3046B825836F}"/>
              </a:ext>
            </a:extLst>
          </p:cNvPr>
          <p:cNvGraphicFramePr/>
          <p:nvPr>
            <p:extLst>
              <p:ext uri="{D42A27DB-BD31-4B8C-83A1-F6EECF244321}">
                <p14:modId xmlns:p14="http://schemas.microsoft.com/office/powerpoint/2010/main" val="1094923421"/>
              </p:ext>
            </p:extLst>
          </p:nvPr>
        </p:nvGraphicFramePr>
        <p:xfrm>
          <a:off x="263546" y="5295282"/>
          <a:ext cx="8616908" cy="462709"/>
        </p:xfrm>
        <a:graphic>
          <a:graphicData uri="http://schemas.openxmlformats.org/drawingml/2006/table">
            <a:tbl>
              <a:tblPr>
                <a:tableStyleId>{BC89EF96-8CEA-46FF-86C4-4CE0E7609802}</a:tableStyleId>
              </a:tblPr>
              <a:tblGrid>
                <a:gridCol w="570442">
                  <a:extLst>
                    <a:ext uri="{9D8B030D-6E8A-4147-A177-3AD203B41FA5}">
                      <a16:colId xmlns:a16="http://schemas.microsoft.com/office/drawing/2014/main" val="20000"/>
                    </a:ext>
                  </a:extLst>
                </a:gridCol>
                <a:gridCol w="8046466">
                  <a:extLst>
                    <a:ext uri="{9D8B030D-6E8A-4147-A177-3AD203B41FA5}">
                      <a16:colId xmlns:a16="http://schemas.microsoft.com/office/drawing/2014/main" val="20001"/>
                    </a:ext>
                  </a:extLst>
                </a:gridCol>
              </a:tblGrid>
              <a:tr h="462709">
                <a:tc>
                  <a:txBody>
                    <a:bodyPr/>
                    <a:lstStyle/>
                    <a:p>
                      <a:pPr marL="0" marR="0" lvl="0" indent="0" algn="ctr" rtl="0">
                        <a:lnSpc>
                          <a:spcPct val="100000"/>
                        </a:lnSpc>
                        <a:spcBef>
                          <a:spcPts val="0"/>
                        </a:spcBef>
                        <a:spcAft>
                          <a:spcPts val="0"/>
                        </a:spcAft>
                        <a:buClr>
                          <a:srgbClr val="000000"/>
                        </a:buClr>
                        <a:buSzPct val="25000"/>
                        <a:buFont typeface="Arial"/>
                        <a:buNone/>
                      </a:pPr>
                      <a:r>
                        <a:rPr lang="ja-JP" altLang="en-US" sz="1400" b="1" u="none" strike="noStrike" cap="none" dirty="0">
                          <a:solidFill>
                            <a:sysClr val="windowText" lastClr="000000"/>
                          </a:solidFill>
                        </a:rPr>
                        <a:t>  </a:t>
                      </a:r>
                      <a:r>
                        <a:rPr lang="ja-JP" altLang="en-US" sz="1400" b="1" u="none" strike="noStrike" cap="none" dirty="0">
                          <a:solidFill>
                            <a:schemeClr val="accent1">
                              <a:lumMod val="75000"/>
                            </a:schemeClr>
                          </a:solidFill>
                        </a:rPr>
                        <a:t>課題</a:t>
                      </a:r>
                      <a:r>
                        <a:rPr lang="ja-JP" altLang="en-US" sz="1400" b="1" u="none" strike="noStrike" cap="none" dirty="0">
                          <a:solidFill>
                            <a:sysClr val="windowText" lastClr="000000"/>
                          </a:solidFill>
                        </a:rPr>
                        <a:t> </a:t>
                      </a:r>
                      <a:endParaRPr lang="ja" sz="1400" b="1" u="none" strike="noStrike" cap="none" dirty="0">
                        <a:solidFill>
                          <a:sysClr val="windowText" lastClr="000000"/>
                        </a:solidFill>
                        <a:latin typeface="メイリオ" panose="020B0604030504040204" pitchFamily="50" charset="-128"/>
                        <a:ea typeface="メイリオ" panose="020B0604030504040204" pitchFamily="50" charset="-128"/>
                        <a:cs typeface="Meiryo" charset="-128"/>
                      </a:endParaRPr>
                    </a:p>
                  </a:txBody>
                  <a:tcPr marL="28575" marR="28575" marT="19050" marB="19050" anchor="ctr">
                    <a:solidFill>
                      <a:schemeClr val="accent1">
                        <a:lumMod val="20000"/>
                        <a:lumOff val="80000"/>
                      </a:schemeClr>
                    </a:solidFill>
                  </a:tcPr>
                </a:tc>
                <a:tc>
                  <a:txBody>
                    <a:bodyPr/>
                    <a:lstStyle/>
                    <a:p>
                      <a:r>
                        <a:rPr lang="ja-JP" altLang="en-US" sz="1400" dirty="0">
                          <a:solidFill>
                            <a:srgbClr val="FF0000"/>
                          </a:solidFill>
                        </a:rPr>
                        <a:t>自社ブランド商品と販売方法の強化、</a:t>
                      </a:r>
                      <a:r>
                        <a:rPr lang="en-US" altLang="ja-JP" sz="1400" dirty="0">
                          <a:solidFill>
                            <a:srgbClr val="FF0000"/>
                          </a:solidFill>
                        </a:rPr>
                        <a:t>SNS</a:t>
                      </a:r>
                      <a:r>
                        <a:rPr lang="ja-JP" altLang="en-US" sz="1400" dirty="0">
                          <a:solidFill>
                            <a:srgbClr val="FF0000"/>
                          </a:solidFill>
                        </a:rPr>
                        <a:t>でのコンテンツ配信と拡散でユーザー層の拡大</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72000" marR="72000" marT="36000" marB="3600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8486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70220" y="6491298"/>
            <a:ext cx="2057400" cy="365125"/>
          </a:xfrm>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15</a:t>
            </a:fld>
            <a:endParaRPr kumimoji="1" lang="ja-JP" altLang="en-US">
              <a:latin typeface="Meiryo UI" panose="020B0604030504040204" pitchFamily="50" charset="-128"/>
              <a:ea typeface="Meiryo UI" panose="020B0604030504040204" pitchFamily="50" charset="-128"/>
            </a:endParaRPr>
          </a:p>
        </p:txBody>
      </p:sp>
      <p:sp>
        <p:nvSpPr>
          <p:cNvPr id="5" name="Rectangle 16"/>
          <p:cNvSpPr>
            <a:spLocks noChangeArrowheads="1"/>
          </p:cNvSpPr>
          <p:nvPr/>
        </p:nvSpPr>
        <p:spPr bwMode="auto">
          <a:xfrm>
            <a:off x="4024237" y="195547"/>
            <a:ext cx="2031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非購入者対応</a:t>
            </a:r>
            <a:r>
              <a:rPr lang="en-US" altLang="ja-JP"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graphicFrame>
        <p:nvGraphicFramePr>
          <p:cNvPr id="2" name="表 2">
            <a:extLst>
              <a:ext uri="{FF2B5EF4-FFF2-40B4-BE49-F238E27FC236}">
                <a16:creationId xmlns:a16="http://schemas.microsoft.com/office/drawing/2014/main" id="{776656A6-DDF7-4071-BC27-5D10A4C4AB26}"/>
              </a:ext>
            </a:extLst>
          </p:cNvPr>
          <p:cNvGraphicFramePr>
            <a:graphicFrameLocks noGrp="1"/>
          </p:cNvGraphicFramePr>
          <p:nvPr>
            <p:extLst>
              <p:ext uri="{D42A27DB-BD31-4B8C-83A1-F6EECF244321}">
                <p14:modId xmlns:p14="http://schemas.microsoft.com/office/powerpoint/2010/main" val="626040482"/>
              </p:ext>
            </p:extLst>
          </p:nvPr>
        </p:nvGraphicFramePr>
        <p:xfrm>
          <a:off x="270933" y="717438"/>
          <a:ext cx="8627261" cy="4654063"/>
        </p:xfrm>
        <a:graphic>
          <a:graphicData uri="http://schemas.openxmlformats.org/drawingml/2006/table">
            <a:tbl>
              <a:tblPr firstRow="1" bandRow="1">
                <a:tableStyleId>{BC89EF96-8CEA-46FF-86C4-4CE0E7609802}</a:tableStyleId>
              </a:tblPr>
              <a:tblGrid>
                <a:gridCol w="1075267">
                  <a:extLst>
                    <a:ext uri="{9D8B030D-6E8A-4147-A177-3AD203B41FA5}">
                      <a16:colId xmlns:a16="http://schemas.microsoft.com/office/drawing/2014/main" val="3827498932"/>
                    </a:ext>
                  </a:extLst>
                </a:gridCol>
                <a:gridCol w="2674670">
                  <a:extLst>
                    <a:ext uri="{9D8B030D-6E8A-4147-A177-3AD203B41FA5}">
                      <a16:colId xmlns:a16="http://schemas.microsoft.com/office/drawing/2014/main" val="3923029786"/>
                    </a:ext>
                  </a:extLst>
                </a:gridCol>
                <a:gridCol w="2438662">
                  <a:extLst>
                    <a:ext uri="{9D8B030D-6E8A-4147-A177-3AD203B41FA5}">
                      <a16:colId xmlns:a16="http://schemas.microsoft.com/office/drawing/2014/main" val="2643982823"/>
                    </a:ext>
                  </a:extLst>
                </a:gridCol>
                <a:gridCol w="2438662">
                  <a:extLst>
                    <a:ext uri="{9D8B030D-6E8A-4147-A177-3AD203B41FA5}">
                      <a16:colId xmlns:a16="http://schemas.microsoft.com/office/drawing/2014/main" val="2841133478"/>
                    </a:ext>
                  </a:extLst>
                </a:gridCol>
              </a:tblGrid>
              <a:tr h="579524">
                <a:tc>
                  <a:txBody>
                    <a:bodyPr/>
                    <a:lstStyle/>
                    <a:p>
                      <a:r>
                        <a:rPr kumimoji="1" lang="ja-JP" altLang="en-US" sz="1400" b="1" dirty="0">
                          <a:solidFill>
                            <a:schemeClr val="accent1">
                              <a:lumMod val="75000"/>
                            </a:schemeClr>
                          </a:solidFill>
                        </a:rPr>
                        <a:t>各グループ</a:t>
                      </a:r>
                      <a:endParaRPr kumimoji="1" lang="ja-JP" altLang="en-US" sz="1400" b="1" dirty="0">
                        <a:solidFill>
                          <a:schemeClr val="accent1">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r>
                        <a:rPr kumimoji="1" lang="ja-JP" altLang="en-US" sz="1400" b="1" dirty="0">
                          <a:solidFill>
                            <a:schemeClr val="accent1">
                              <a:lumMod val="75000"/>
                            </a:schemeClr>
                          </a:solidFill>
                        </a:rPr>
                        <a:t>検討するが決め手に</a:t>
                      </a:r>
                      <a:endParaRPr kumimoji="1" lang="en-US" altLang="ja-JP" sz="1400" b="1" dirty="0">
                        <a:solidFill>
                          <a:schemeClr val="accent1">
                            <a:lumMod val="75000"/>
                          </a:schemeClr>
                        </a:solidFill>
                      </a:endParaRPr>
                    </a:p>
                    <a:p>
                      <a:r>
                        <a:rPr kumimoji="1" lang="ja-JP" altLang="en-US" sz="1400" b="1" dirty="0">
                          <a:solidFill>
                            <a:schemeClr val="accent1">
                              <a:lumMod val="75000"/>
                            </a:schemeClr>
                          </a:solidFill>
                        </a:rPr>
                        <a:t>欠けて買わない</a:t>
                      </a:r>
                      <a:endParaRPr kumimoji="1" lang="ja-JP" altLang="en-US" sz="1400" b="1" dirty="0">
                        <a:solidFill>
                          <a:schemeClr val="accent1">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r>
                        <a:rPr kumimoji="1" lang="ja-JP" altLang="en-US" sz="1400" b="1" dirty="0">
                          <a:solidFill>
                            <a:schemeClr val="accent1">
                              <a:lumMod val="75000"/>
                            </a:schemeClr>
                          </a:solidFill>
                        </a:rPr>
                        <a:t>購入を決めたが不都合が</a:t>
                      </a:r>
                      <a:br>
                        <a:rPr kumimoji="1" lang="en-US" altLang="ja-JP" sz="1400" b="1" dirty="0">
                          <a:solidFill>
                            <a:schemeClr val="accent1">
                              <a:lumMod val="75000"/>
                            </a:schemeClr>
                          </a:solidFill>
                        </a:rPr>
                      </a:br>
                      <a:r>
                        <a:rPr kumimoji="1" lang="ja-JP" altLang="en-US" sz="1400" b="1" dirty="0">
                          <a:solidFill>
                            <a:schemeClr val="accent1">
                              <a:lumMod val="75000"/>
                            </a:schemeClr>
                          </a:solidFill>
                        </a:rPr>
                        <a:t>ありキャンセルした</a:t>
                      </a:r>
                      <a:endParaRPr kumimoji="1" lang="ja-JP" altLang="en-US" sz="1400" b="1" dirty="0">
                        <a:solidFill>
                          <a:schemeClr val="accent1">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r>
                        <a:rPr kumimoji="1" lang="ja-JP" altLang="en-US" sz="1400" b="1" dirty="0">
                          <a:solidFill>
                            <a:schemeClr val="accent1">
                              <a:lumMod val="75000"/>
                            </a:schemeClr>
                          </a:solidFill>
                        </a:rPr>
                        <a:t>自分に有効な（欲しい）</a:t>
                      </a:r>
                      <a:endParaRPr kumimoji="1" lang="en-US" altLang="ja-JP" sz="1400" b="1" dirty="0">
                        <a:solidFill>
                          <a:schemeClr val="accent1">
                            <a:lumMod val="75000"/>
                          </a:schemeClr>
                        </a:solidFill>
                      </a:endParaRPr>
                    </a:p>
                    <a:p>
                      <a:r>
                        <a:rPr kumimoji="1" lang="ja-JP" altLang="en-US" sz="1400" b="1" dirty="0">
                          <a:solidFill>
                            <a:schemeClr val="accent1">
                              <a:lumMod val="75000"/>
                            </a:schemeClr>
                          </a:solidFill>
                        </a:rPr>
                        <a:t>商品があることを知らない</a:t>
                      </a:r>
                      <a:endParaRPr kumimoji="1" lang="ja-JP" altLang="en-US" sz="1400" b="1" dirty="0">
                        <a:solidFill>
                          <a:schemeClr val="accent1">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64273832"/>
                  </a:ext>
                </a:extLst>
              </a:tr>
              <a:tr h="1566884">
                <a:tc>
                  <a:txBody>
                    <a:bodyPr/>
                    <a:lstStyle/>
                    <a:p>
                      <a:r>
                        <a:rPr kumimoji="1" lang="ja-JP" altLang="en-US" sz="1400" b="1" dirty="0">
                          <a:solidFill>
                            <a:schemeClr val="accent1">
                              <a:lumMod val="75000"/>
                            </a:schemeClr>
                          </a:solidFill>
                        </a:rPr>
                        <a:t>購入しない要因</a:t>
                      </a:r>
                      <a:endParaRPr kumimoji="1" lang="ja-JP" altLang="en-US" sz="1400" b="1" dirty="0">
                        <a:solidFill>
                          <a:schemeClr val="accent1">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r>
                        <a:rPr kumimoji="1" lang="en-US" altLang="ja-JP" sz="1400" dirty="0">
                          <a:solidFill>
                            <a:schemeClr val="tx1"/>
                          </a:solidFill>
                        </a:rPr>
                        <a:t>【</a:t>
                      </a:r>
                      <a:r>
                        <a:rPr kumimoji="1" lang="ja-JP" altLang="en-US" sz="1400" dirty="0">
                          <a:solidFill>
                            <a:schemeClr val="tx1"/>
                          </a:solidFill>
                        </a:rPr>
                        <a:t>実店舗での顧客</a:t>
                      </a:r>
                      <a:r>
                        <a:rPr kumimoji="1" lang="en-US" altLang="ja-JP" sz="1400" dirty="0">
                          <a:solidFill>
                            <a:schemeClr val="tx1"/>
                          </a:solidFill>
                        </a:rPr>
                        <a:t>】</a:t>
                      </a:r>
                    </a:p>
                    <a:p>
                      <a:r>
                        <a:rPr kumimoji="1" lang="ja-JP" altLang="en-US" sz="1400" dirty="0">
                          <a:solidFill>
                            <a:schemeClr val="tx1"/>
                          </a:solidFill>
                        </a:rPr>
                        <a:t>・商品の価格が適正でない</a:t>
                      </a:r>
                      <a:endParaRPr kumimoji="1" lang="en-US" altLang="ja-JP" sz="1400" dirty="0">
                        <a:solidFill>
                          <a:schemeClr val="tx1"/>
                        </a:solidFill>
                      </a:endParaRPr>
                    </a:p>
                    <a:p>
                      <a:r>
                        <a:rPr kumimoji="1" lang="ja-JP" altLang="en-US" sz="1400" dirty="0">
                          <a:solidFill>
                            <a:schemeClr val="tx1"/>
                          </a:solidFill>
                        </a:rPr>
                        <a:t>・欲しいと思ったものが見つからない</a:t>
                      </a:r>
                      <a:endParaRPr kumimoji="1" lang="en-US" altLang="ja-JP" sz="1400" dirty="0">
                        <a:solidFill>
                          <a:schemeClr val="tx1"/>
                        </a:solidFill>
                      </a:endParaRPr>
                    </a:p>
                    <a:p>
                      <a:endParaRPr kumimoji="1" lang="en-US" altLang="ja-JP" sz="1400" dirty="0">
                        <a:solidFill>
                          <a:schemeClr val="tx1"/>
                        </a:solidFill>
                      </a:endParaRPr>
                    </a:p>
                    <a:p>
                      <a:r>
                        <a:rPr kumimoji="1" lang="en-US" altLang="ja-JP" sz="1400" dirty="0">
                          <a:solidFill>
                            <a:schemeClr val="tx1"/>
                          </a:solidFill>
                        </a:rPr>
                        <a:t>【EC</a:t>
                      </a:r>
                      <a:r>
                        <a:rPr kumimoji="1" lang="ja-JP" altLang="en-US" sz="1400" dirty="0">
                          <a:solidFill>
                            <a:schemeClr val="tx1"/>
                          </a:solidFill>
                        </a:rPr>
                        <a:t>サイトの顧客</a:t>
                      </a:r>
                      <a:r>
                        <a:rPr kumimoji="1" lang="en-US" altLang="ja-JP" sz="1400" dirty="0">
                          <a:solidFill>
                            <a:schemeClr val="tx1"/>
                          </a:solidFill>
                        </a:rPr>
                        <a:t>】</a:t>
                      </a:r>
                    </a:p>
                    <a:p>
                      <a:r>
                        <a:rPr kumimoji="1" lang="ja-JP" altLang="en-US" sz="1400" dirty="0">
                          <a:solidFill>
                            <a:schemeClr val="tx1"/>
                          </a:solidFill>
                        </a:rPr>
                        <a:t>・検索しづらい</a:t>
                      </a:r>
                      <a:endParaRPr kumimoji="1" lang="en-US" altLang="ja-JP" sz="1400" dirty="0">
                        <a:solidFill>
                          <a:schemeClr val="tx1"/>
                        </a:solidFill>
                      </a:endParaRPr>
                    </a:p>
                    <a:p>
                      <a:r>
                        <a:rPr kumimoji="1" lang="ja-JP" altLang="en-US" sz="1400" dirty="0">
                          <a:solidFill>
                            <a:schemeClr val="tx1"/>
                          </a:solidFill>
                        </a:rPr>
                        <a:t>・サイトが魅力的ではない</a:t>
                      </a:r>
                      <a:endParaRPr kumimoji="1" lang="en-US" altLang="ja-JP" sz="1400" dirty="0">
                        <a:solidFill>
                          <a:schemeClr val="tx1"/>
                        </a:solidFill>
                        <a:latin typeface="メイリオ" panose="020B0604030504040204" pitchFamily="50" charset="-128"/>
                        <a:ea typeface="メイリオ" panose="020B0604030504040204" pitchFamily="50" charset="-128"/>
                      </a:endParaRPr>
                    </a:p>
                  </a:txBody>
                  <a:tcPr>
                    <a:solidFill>
                      <a:schemeClr val="bg1">
                        <a:alpha val="20000"/>
                      </a:schemeClr>
                    </a:solidFill>
                  </a:tcPr>
                </a:tc>
                <a:tc>
                  <a:txBody>
                    <a:bodyPr/>
                    <a:lstStyle/>
                    <a:p>
                      <a:r>
                        <a:rPr kumimoji="1" lang="en-US" altLang="ja-JP" sz="1400" dirty="0">
                          <a:solidFill>
                            <a:schemeClr val="tx1"/>
                          </a:solidFill>
                        </a:rPr>
                        <a:t>【</a:t>
                      </a:r>
                      <a:r>
                        <a:rPr kumimoji="1" lang="ja-JP" altLang="en-US" sz="1400" dirty="0">
                          <a:solidFill>
                            <a:schemeClr val="tx1"/>
                          </a:solidFill>
                        </a:rPr>
                        <a:t>実店舗での顧客</a:t>
                      </a:r>
                      <a:r>
                        <a:rPr kumimoji="1" lang="en-US" altLang="ja-JP" sz="1400" dirty="0">
                          <a:solidFill>
                            <a:schemeClr val="tx1"/>
                          </a:solidFill>
                        </a:rPr>
                        <a:t>】</a:t>
                      </a:r>
                    </a:p>
                    <a:p>
                      <a:r>
                        <a:rPr kumimoji="1" lang="ja-JP" altLang="en-US" sz="1400" dirty="0">
                          <a:solidFill>
                            <a:schemeClr val="tx1"/>
                          </a:solidFill>
                        </a:rPr>
                        <a:t>・もっと良い品物が見つかった</a:t>
                      </a:r>
                      <a:endParaRPr kumimoji="1" lang="en-US" altLang="ja-JP" sz="1400" dirty="0">
                        <a:solidFill>
                          <a:schemeClr val="tx1"/>
                        </a:solidFill>
                      </a:endParaRPr>
                    </a:p>
                    <a:p>
                      <a:r>
                        <a:rPr kumimoji="1" lang="ja-JP" altLang="en-US" sz="1400" dirty="0">
                          <a:solidFill>
                            <a:schemeClr val="tx1"/>
                          </a:solidFill>
                        </a:rPr>
                        <a:t>・類似品を購入した</a:t>
                      </a:r>
                      <a:endParaRPr kumimoji="1" lang="en-US" altLang="ja-JP" sz="1400" dirty="0">
                        <a:solidFill>
                          <a:schemeClr val="tx1"/>
                        </a:solidFill>
                      </a:endParaRPr>
                    </a:p>
                    <a:p>
                      <a:endParaRPr kumimoji="1" lang="en-US" altLang="ja-JP" sz="1400" dirty="0">
                        <a:solidFill>
                          <a:schemeClr val="tx1"/>
                        </a:solidFill>
                      </a:endParaRPr>
                    </a:p>
                    <a:p>
                      <a:r>
                        <a:rPr kumimoji="1" lang="en-US" altLang="ja-JP" sz="1400" dirty="0">
                          <a:solidFill>
                            <a:schemeClr val="tx1"/>
                          </a:solidFill>
                        </a:rPr>
                        <a:t>【EC</a:t>
                      </a:r>
                      <a:r>
                        <a:rPr kumimoji="1" lang="ja-JP" altLang="en-US" sz="1400" dirty="0">
                          <a:solidFill>
                            <a:schemeClr val="tx1"/>
                          </a:solidFill>
                        </a:rPr>
                        <a:t>サイトの顧客</a:t>
                      </a:r>
                      <a:r>
                        <a:rPr kumimoji="1" lang="en-US" altLang="ja-JP" sz="1400" dirty="0">
                          <a:solidFill>
                            <a:schemeClr val="tx1"/>
                          </a:solidFill>
                        </a:rPr>
                        <a:t>】</a:t>
                      </a:r>
                    </a:p>
                    <a:p>
                      <a:r>
                        <a:rPr kumimoji="1" lang="ja-JP" altLang="en-US" sz="1400" dirty="0">
                          <a:solidFill>
                            <a:schemeClr val="tx1"/>
                          </a:solidFill>
                        </a:rPr>
                        <a:t>・購入までの過程が長い</a:t>
                      </a:r>
                      <a:endParaRPr kumimoji="1" lang="en-US" altLang="ja-JP" sz="1400" dirty="0">
                        <a:solidFill>
                          <a:schemeClr val="tx1"/>
                        </a:solidFill>
                      </a:endParaRPr>
                    </a:p>
                    <a:p>
                      <a:r>
                        <a:rPr kumimoji="1" lang="ja-JP" altLang="en-US" sz="1400" dirty="0">
                          <a:solidFill>
                            <a:schemeClr val="tx1"/>
                          </a:solidFill>
                        </a:rPr>
                        <a:t>・使い方が分からない</a:t>
                      </a:r>
                      <a:endParaRPr kumimoji="1" lang="en-US" altLang="ja-JP" sz="1400" dirty="0">
                        <a:solidFill>
                          <a:schemeClr val="tx1"/>
                        </a:solidFill>
                        <a:latin typeface="メイリオ" panose="020B0604030504040204" pitchFamily="50" charset="-128"/>
                        <a:ea typeface="メイリオ" panose="020B0604030504040204" pitchFamily="50" charset="-128"/>
                      </a:endParaRPr>
                    </a:p>
                  </a:txBody>
                  <a:tcPr>
                    <a:solidFill>
                      <a:schemeClr val="bg1">
                        <a:alpha val="20000"/>
                      </a:schemeClr>
                    </a:solidFill>
                  </a:tcPr>
                </a:tc>
                <a:tc>
                  <a:txBody>
                    <a:bodyPr/>
                    <a:lstStyle/>
                    <a:p>
                      <a:r>
                        <a:rPr kumimoji="1" lang="en-US" altLang="ja-JP" sz="1400" dirty="0">
                          <a:solidFill>
                            <a:schemeClr val="tx1"/>
                          </a:solidFill>
                        </a:rPr>
                        <a:t>【</a:t>
                      </a:r>
                      <a:r>
                        <a:rPr kumimoji="1" lang="ja-JP" altLang="en-US" sz="1400" dirty="0">
                          <a:solidFill>
                            <a:schemeClr val="tx1"/>
                          </a:solidFill>
                        </a:rPr>
                        <a:t>実店舗での顧客</a:t>
                      </a:r>
                      <a:r>
                        <a:rPr kumimoji="1" lang="en-US" altLang="ja-JP" sz="1400" dirty="0">
                          <a:solidFill>
                            <a:schemeClr val="tx1"/>
                          </a:solidFill>
                        </a:rPr>
                        <a:t>】</a:t>
                      </a:r>
                    </a:p>
                    <a:p>
                      <a:r>
                        <a:rPr kumimoji="1" lang="ja-JP" altLang="en-US" sz="1400" dirty="0">
                          <a:solidFill>
                            <a:schemeClr val="tx1"/>
                          </a:solidFill>
                        </a:rPr>
                        <a:t>・好きなものや実用的な商品があることを知らない</a:t>
                      </a:r>
                      <a:endParaRPr kumimoji="1" lang="en-US" altLang="ja-JP" sz="1400" dirty="0">
                        <a:solidFill>
                          <a:schemeClr val="tx1"/>
                        </a:solidFill>
                      </a:endParaRPr>
                    </a:p>
                    <a:p>
                      <a:r>
                        <a:rPr kumimoji="1" lang="ja-JP" altLang="en-US" sz="1400" dirty="0">
                          <a:solidFill>
                            <a:schemeClr val="tx1"/>
                          </a:solidFill>
                        </a:rPr>
                        <a:t>・多くの商品がある便利な場であることを知らない</a:t>
                      </a:r>
                      <a:br>
                        <a:rPr kumimoji="1" lang="en-US" altLang="ja-JP" sz="1400" dirty="0">
                          <a:solidFill>
                            <a:schemeClr val="tx1"/>
                          </a:solidFill>
                        </a:rPr>
                      </a:br>
                      <a:endParaRPr kumimoji="1" lang="en-US" altLang="ja-JP" sz="1400" dirty="0">
                        <a:solidFill>
                          <a:schemeClr val="tx1"/>
                        </a:solidFill>
                      </a:endParaRPr>
                    </a:p>
                    <a:p>
                      <a:r>
                        <a:rPr kumimoji="1" lang="en-US" altLang="ja-JP" sz="1400" dirty="0">
                          <a:solidFill>
                            <a:schemeClr val="tx1"/>
                          </a:solidFill>
                        </a:rPr>
                        <a:t>【EC</a:t>
                      </a:r>
                      <a:r>
                        <a:rPr kumimoji="1" lang="ja-JP" altLang="en-US" sz="1400" dirty="0">
                          <a:solidFill>
                            <a:schemeClr val="tx1"/>
                          </a:solidFill>
                        </a:rPr>
                        <a:t>サイトの顧客</a:t>
                      </a:r>
                      <a:r>
                        <a:rPr kumimoji="1" lang="en-US" altLang="ja-JP" sz="1400" dirty="0">
                          <a:solidFill>
                            <a:schemeClr val="tx1"/>
                          </a:solidFill>
                        </a:rPr>
                        <a:t>】</a:t>
                      </a:r>
                    </a:p>
                    <a:p>
                      <a:r>
                        <a:rPr kumimoji="1" lang="ja-JP" altLang="en-US" sz="1400" dirty="0">
                          <a:solidFill>
                            <a:schemeClr val="tx1"/>
                          </a:solidFill>
                        </a:rPr>
                        <a:t>・存在を知らない</a:t>
                      </a:r>
                      <a:endParaRPr kumimoji="1" lang="en-US" altLang="ja-JP" sz="1400" dirty="0">
                        <a:solidFill>
                          <a:schemeClr val="tx1"/>
                        </a:solidFill>
                      </a:endParaRPr>
                    </a:p>
                    <a:p>
                      <a:r>
                        <a:rPr kumimoji="1" lang="ja-JP" altLang="en-US" sz="1400" dirty="0">
                          <a:solidFill>
                            <a:schemeClr val="tx1"/>
                          </a:solidFill>
                        </a:rPr>
                        <a:t>・検索エンジンで該当なし</a:t>
                      </a:r>
                      <a:endParaRPr kumimoji="1" lang="en-US" altLang="ja-JP" sz="1400" dirty="0">
                        <a:solidFill>
                          <a:schemeClr val="tx1"/>
                        </a:solidFill>
                        <a:latin typeface="メイリオ" panose="020B0604030504040204" pitchFamily="50" charset="-128"/>
                        <a:ea typeface="メイリオ" panose="020B0604030504040204" pitchFamily="50" charset="-128"/>
                      </a:endParaRPr>
                    </a:p>
                  </a:txBody>
                  <a:tcPr>
                    <a:solidFill>
                      <a:schemeClr val="bg1">
                        <a:alpha val="20000"/>
                      </a:schemeClr>
                    </a:solidFill>
                  </a:tcPr>
                </a:tc>
                <a:extLst>
                  <a:ext uri="{0D108BD9-81ED-4DB2-BD59-A6C34878D82A}">
                    <a16:rowId xmlns:a16="http://schemas.microsoft.com/office/drawing/2014/main" val="3316738406"/>
                  </a:ext>
                </a:extLst>
              </a:tr>
              <a:tr h="2062859">
                <a:tc>
                  <a:txBody>
                    <a:bodyPr/>
                    <a:lstStyle/>
                    <a:p>
                      <a:r>
                        <a:rPr kumimoji="1" lang="ja-JP" altLang="en-US" sz="1400" b="1" dirty="0">
                          <a:solidFill>
                            <a:schemeClr val="accent1">
                              <a:lumMod val="75000"/>
                            </a:schemeClr>
                          </a:solidFill>
                        </a:rPr>
                        <a:t>対応</a:t>
                      </a:r>
                      <a:endParaRPr kumimoji="1" lang="ja-JP" altLang="en-US" sz="1400" b="1" dirty="0">
                        <a:solidFill>
                          <a:schemeClr val="accent1">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r>
                        <a:rPr kumimoji="1" lang="en-US" altLang="ja-JP" sz="1400" dirty="0">
                          <a:solidFill>
                            <a:schemeClr val="tx1"/>
                          </a:solidFill>
                        </a:rPr>
                        <a:t>【</a:t>
                      </a:r>
                      <a:r>
                        <a:rPr kumimoji="1" lang="ja-JP" altLang="en-US" sz="1400" dirty="0">
                          <a:solidFill>
                            <a:schemeClr val="tx1"/>
                          </a:solidFill>
                        </a:rPr>
                        <a:t>実店舗での顧客</a:t>
                      </a:r>
                      <a:r>
                        <a:rPr kumimoji="1" lang="en-US" altLang="ja-JP" sz="1400" dirty="0">
                          <a:solidFill>
                            <a:schemeClr val="tx1"/>
                          </a:solidFill>
                        </a:rPr>
                        <a:t>】</a:t>
                      </a:r>
                    </a:p>
                    <a:p>
                      <a:r>
                        <a:rPr kumimoji="1" lang="ja-JP" altLang="en-US" sz="1400" dirty="0">
                          <a:solidFill>
                            <a:schemeClr val="tx1"/>
                          </a:solidFill>
                        </a:rPr>
                        <a:t>・商品の売れ筋や在庫をデータ化して検討</a:t>
                      </a:r>
                      <a:endParaRPr kumimoji="1" lang="en-US" altLang="ja-JP" sz="1400" dirty="0"/>
                    </a:p>
                    <a:p>
                      <a:endParaRPr kumimoji="1" lang="en-US" altLang="ja-JP" sz="1400" dirty="0"/>
                    </a:p>
                    <a:p>
                      <a:r>
                        <a:rPr kumimoji="1" lang="en-US" altLang="ja-JP" sz="1400" dirty="0">
                          <a:solidFill>
                            <a:schemeClr val="tx1"/>
                          </a:solidFill>
                        </a:rPr>
                        <a:t>【EC</a:t>
                      </a:r>
                      <a:r>
                        <a:rPr kumimoji="1" lang="ja-JP" altLang="en-US" sz="1400" dirty="0">
                          <a:solidFill>
                            <a:schemeClr val="tx1"/>
                          </a:solidFill>
                        </a:rPr>
                        <a:t>サイト顧客</a:t>
                      </a:r>
                      <a:r>
                        <a:rPr kumimoji="1" lang="en-US" altLang="ja-JP" sz="1400" dirty="0">
                          <a:solidFill>
                            <a:schemeClr val="tx1"/>
                          </a:solidFill>
                        </a:rPr>
                        <a:t>】</a:t>
                      </a:r>
                    </a:p>
                    <a:p>
                      <a:r>
                        <a:rPr kumimoji="1" lang="ja-JP" altLang="en-US" sz="1400" dirty="0">
                          <a:solidFill>
                            <a:schemeClr val="tx1"/>
                          </a:solidFill>
                        </a:rPr>
                        <a:t>・検索機能の最適化</a:t>
                      </a:r>
                      <a:endParaRPr kumimoji="1" lang="en-US" altLang="ja-JP" sz="1400" dirty="0">
                        <a:solidFill>
                          <a:schemeClr val="tx1"/>
                        </a:solidFill>
                      </a:endParaRPr>
                    </a:p>
                    <a:p>
                      <a:r>
                        <a:rPr kumimoji="1" lang="ja-JP" altLang="en-US" sz="1400" dirty="0">
                          <a:solidFill>
                            <a:schemeClr val="tx1"/>
                          </a:solidFill>
                        </a:rPr>
                        <a:t>・ネット販売・宣伝の強化</a:t>
                      </a:r>
                      <a:endParaRPr kumimoji="1" lang="en-US" altLang="ja-JP" sz="1400" dirty="0">
                        <a:latin typeface="メイリオ" panose="020B0604030504040204" pitchFamily="50" charset="-128"/>
                        <a:ea typeface="メイリオ" panose="020B0604030504040204" pitchFamily="50" charset="-128"/>
                      </a:endParaRPr>
                    </a:p>
                  </a:txBody>
                  <a:tcPr/>
                </a:tc>
                <a:tc>
                  <a:txBody>
                    <a:bodyPr/>
                    <a:lstStyle/>
                    <a:p>
                      <a:r>
                        <a:rPr kumimoji="1" lang="en-US" altLang="ja-JP" sz="1400" dirty="0">
                          <a:solidFill>
                            <a:schemeClr val="tx1"/>
                          </a:solidFill>
                        </a:rPr>
                        <a:t>【</a:t>
                      </a:r>
                      <a:r>
                        <a:rPr kumimoji="1" lang="ja-JP" altLang="en-US" sz="1400" dirty="0">
                          <a:solidFill>
                            <a:schemeClr val="tx1"/>
                          </a:solidFill>
                        </a:rPr>
                        <a:t>実店舗での顧客</a:t>
                      </a:r>
                      <a:r>
                        <a:rPr kumimoji="1" lang="en-US" altLang="ja-JP" sz="1400" dirty="0">
                          <a:solidFill>
                            <a:schemeClr val="tx1"/>
                          </a:solidFill>
                        </a:rPr>
                        <a:t>】</a:t>
                      </a:r>
                    </a:p>
                    <a:p>
                      <a:r>
                        <a:rPr kumimoji="1" lang="ja-JP" altLang="en-US" sz="1400" dirty="0">
                          <a:solidFill>
                            <a:schemeClr val="tx1"/>
                          </a:solidFill>
                        </a:rPr>
                        <a:t>・他社では買えない商品の選定</a:t>
                      </a:r>
                      <a:endParaRPr kumimoji="1" lang="en-US" altLang="ja-JP" sz="1400" dirty="0">
                        <a:solidFill>
                          <a:schemeClr val="tx1"/>
                        </a:solidFill>
                      </a:endParaRPr>
                    </a:p>
                    <a:p>
                      <a:r>
                        <a:rPr kumimoji="1" lang="ja-JP" altLang="en-US" sz="1400" dirty="0">
                          <a:solidFill>
                            <a:schemeClr val="tx1"/>
                          </a:solidFill>
                        </a:rPr>
                        <a:t>・他社との価格の比較</a:t>
                      </a:r>
                      <a:br>
                        <a:rPr kumimoji="1" lang="en-US" altLang="ja-JP" sz="1400" dirty="0">
                          <a:solidFill>
                            <a:schemeClr val="tx1"/>
                          </a:solidFill>
                        </a:rPr>
                      </a:br>
                      <a:r>
                        <a:rPr kumimoji="1" lang="ja-JP" altLang="en-US" sz="1400" dirty="0">
                          <a:solidFill>
                            <a:schemeClr val="tx1"/>
                          </a:solidFill>
                        </a:rPr>
                        <a:t>（価格の検討）</a:t>
                      </a:r>
                      <a:endParaRPr kumimoji="1" lang="en-US" altLang="ja-JP" sz="1400" dirty="0"/>
                    </a:p>
                    <a:p>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【EC</a:t>
                      </a:r>
                      <a:r>
                        <a:rPr kumimoji="1" lang="ja-JP" altLang="en-US" sz="1400" dirty="0">
                          <a:solidFill>
                            <a:schemeClr val="tx1"/>
                          </a:solidFill>
                        </a:rPr>
                        <a:t>サイトの顧客</a:t>
                      </a:r>
                      <a:r>
                        <a:rPr kumimoji="1" lang="en-US" altLang="ja-JP" sz="1400" dirty="0">
                          <a:solidFill>
                            <a:schemeClr val="tx1"/>
                          </a:solidFill>
                        </a:rPr>
                        <a:t>】</a:t>
                      </a:r>
                    </a:p>
                    <a:p>
                      <a:r>
                        <a:rPr kumimoji="1" lang="ja-JP" altLang="en-US" sz="1400" dirty="0">
                          <a:solidFill>
                            <a:schemeClr val="tx1"/>
                          </a:solidFill>
                        </a:rPr>
                        <a:t>・ネット利用についてのコンテンツ・クーポン作成</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tc>
                  <a:txBody>
                    <a:bodyPr/>
                    <a:lstStyle/>
                    <a:p>
                      <a:r>
                        <a:rPr kumimoji="1" lang="en-US" altLang="ja-JP" sz="1400" dirty="0">
                          <a:solidFill>
                            <a:schemeClr val="tx1"/>
                          </a:solidFill>
                        </a:rPr>
                        <a:t>【</a:t>
                      </a:r>
                      <a:r>
                        <a:rPr kumimoji="1" lang="ja-JP" altLang="en-US" sz="1400" dirty="0">
                          <a:solidFill>
                            <a:schemeClr val="tx1"/>
                          </a:solidFill>
                        </a:rPr>
                        <a:t>実店舗での顧客</a:t>
                      </a:r>
                      <a:endParaRPr kumimoji="1" lang="en-US" altLang="ja-JP" sz="1400" dirty="0">
                        <a:solidFill>
                          <a:schemeClr val="tx1"/>
                        </a:solidFill>
                      </a:endParaRPr>
                    </a:p>
                    <a:p>
                      <a:r>
                        <a:rPr kumimoji="1" lang="ja-JP" altLang="en-US" sz="1400" dirty="0">
                          <a:solidFill>
                            <a:schemeClr val="tx1"/>
                          </a:solidFill>
                        </a:rPr>
                        <a:t>・ファンが拡散してくれる拡散キャンペーンを打つ</a:t>
                      </a:r>
                      <a:br>
                        <a:rPr kumimoji="1" lang="en-US" altLang="ja-JP" sz="1400" dirty="0">
                          <a:solidFill>
                            <a:schemeClr val="tx1"/>
                          </a:solidFill>
                        </a:rPr>
                      </a:br>
                      <a:endParaRPr kumimoji="1" lang="en-US" altLang="ja-JP" sz="1400" dirty="0">
                        <a:solidFill>
                          <a:schemeClr val="tx1"/>
                        </a:solidFill>
                      </a:endParaRPr>
                    </a:p>
                    <a:p>
                      <a:r>
                        <a:rPr kumimoji="1" lang="en-US" altLang="ja-JP" sz="1400" dirty="0">
                          <a:solidFill>
                            <a:schemeClr val="tx1"/>
                          </a:solidFill>
                        </a:rPr>
                        <a:t>【EC</a:t>
                      </a:r>
                      <a:r>
                        <a:rPr kumimoji="1" lang="ja-JP" altLang="en-US" sz="1400" dirty="0">
                          <a:solidFill>
                            <a:schemeClr val="tx1"/>
                          </a:solidFill>
                        </a:rPr>
                        <a:t>サイトの顧客</a:t>
                      </a:r>
                      <a:r>
                        <a:rPr kumimoji="1" lang="en-US" altLang="ja-JP" sz="1400" dirty="0">
                          <a:solidFill>
                            <a:schemeClr val="tx1"/>
                          </a:solidFill>
                        </a:rPr>
                        <a:t>】</a:t>
                      </a:r>
                    </a:p>
                    <a:p>
                      <a:r>
                        <a:rPr kumimoji="1" lang="ja-JP" altLang="en-US" sz="1400" dirty="0">
                          <a:solidFill>
                            <a:schemeClr val="tx1"/>
                          </a:solidFill>
                          <a:latin typeface="メイリオ" panose="020B0604030504040204" pitchFamily="50" charset="-128"/>
                          <a:ea typeface="+mn-ea"/>
                        </a:rPr>
                        <a:t>・</a:t>
                      </a:r>
                      <a:r>
                        <a:rPr kumimoji="1" lang="en-US" altLang="ja-JP" sz="1400" dirty="0">
                          <a:solidFill>
                            <a:schemeClr val="tx1"/>
                          </a:solidFill>
                          <a:latin typeface="メイリオ" panose="020B0604030504040204" pitchFamily="50" charset="-128"/>
                          <a:ea typeface="+mn-ea"/>
                        </a:rPr>
                        <a:t>SEO</a:t>
                      </a:r>
                      <a:r>
                        <a:rPr kumimoji="1" lang="ja-JP" altLang="en-US" sz="1400" dirty="0">
                          <a:solidFill>
                            <a:schemeClr val="tx1"/>
                          </a:solidFill>
                          <a:latin typeface="メイリオ" panose="020B0604030504040204" pitchFamily="50" charset="-128"/>
                          <a:ea typeface="+mn-ea"/>
                        </a:rPr>
                        <a:t>対策</a:t>
                      </a:r>
                    </a:p>
                    <a:p>
                      <a:r>
                        <a:rPr kumimoji="1" lang="ja-JP" altLang="en-US" sz="1400" dirty="0">
                          <a:solidFill>
                            <a:schemeClr val="tx1"/>
                          </a:solidFill>
                          <a:latin typeface="メイリオ" panose="020B0604030504040204" pitchFamily="50" charset="-128"/>
                          <a:ea typeface="+mn-ea"/>
                        </a:rPr>
                        <a:t>・</a:t>
                      </a:r>
                      <a:r>
                        <a:rPr kumimoji="1" lang="en-US" altLang="ja-JP" sz="1400" dirty="0">
                          <a:solidFill>
                            <a:schemeClr val="tx1"/>
                          </a:solidFill>
                          <a:latin typeface="メイリオ" panose="020B0604030504040204" pitchFamily="50" charset="-128"/>
                          <a:ea typeface="+mn-ea"/>
                        </a:rPr>
                        <a:t>SNS</a:t>
                      </a:r>
                      <a:r>
                        <a:rPr kumimoji="1" lang="ja-JP" altLang="en-US" sz="1400" dirty="0">
                          <a:solidFill>
                            <a:schemeClr val="tx1"/>
                          </a:solidFill>
                          <a:latin typeface="メイリオ" panose="020B0604030504040204" pitchFamily="50" charset="-128"/>
                          <a:ea typeface="+mn-ea"/>
                        </a:rPr>
                        <a:t>（特に</a:t>
                      </a:r>
                      <a:r>
                        <a:rPr kumimoji="1" lang="en-US" altLang="ja-JP" sz="1400" dirty="0">
                          <a:solidFill>
                            <a:schemeClr val="tx1"/>
                          </a:solidFill>
                          <a:latin typeface="メイリオ" panose="020B0604030504040204" pitchFamily="50" charset="-128"/>
                          <a:ea typeface="+mn-ea"/>
                        </a:rPr>
                        <a:t>Twitter</a:t>
                      </a:r>
                      <a:r>
                        <a:rPr kumimoji="1" lang="ja-JP" altLang="en-US" sz="1400" dirty="0">
                          <a:solidFill>
                            <a:schemeClr val="tx1"/>
                          </a:solidFill>
                          <a:latin typeface="メイリオ" panose="020B0604030504040204" pitchFamily="50" charset="-128"/>
                          <a:ea typeface="+mn-ea"/>
                        </a:rPr>
                        <a:t>）</a:t>
                      </a:r>
                    </a:p>
                    <a:p>
                      <a:r>
                        <a:rPr kumimoji="1" lang="ja-JP" altLang="en-US" sz="1400" dirty="0">
                          <a:solidFill>
                            <a:schemeClr val="tx1"/>
                          </a:solidFill>
                          <a:latin typeface="メイリオ" panose="020B0604030504040204" pitchFamily="50" charset="-128"/>
                          <a:ea typeface="+mn-ea"/>
                        </a:rPr>
                        <a:t>女性向け（</a:t>
                      </a:r>
                      <a:r>
                        <a:rPr kumimoji="1" lang="en-US" altLang="ja-JP" sz="1400" dirty="0">
                          <a:solidFill>
                            <a:schemeClr val="tx1"/>
                          </a:solidFill>
                          <a:latin typeface="メイリオ" panose="020B0604030504040204" pitchFamily="50" charset="-128"/>
                          <a:ea typeface="+mn-ea"/>
                        </a:rPr>
                        <a:t>Instagram </a:t>
                      </a:r>
                      <a:r>
                        <a:rPr kumimoji="1" lang="ja-JP" altLang="en-US" sz="1400" dirty="0">
                          <a:solidFill>
                            <a:schemeClr val="tx1"/>
                          </a:solidFill>
                          <a:latin typeface="メイリオ" panose="020B0604030504040204" pitchFamily="50" charset="-128"/>
                          <a:ea typeface="+mn-ea"/>
                        </a:rPr>
                        <a:t>）</a:t>
                      </a:r>
                    </a:p>
                    <a:p>
                      <a:r>
                        <a:rPr kumimoji="1" lang="ja-JP" altLang="en-US" sz="1400" dirty="0">
                          <a:solidFill>
                            <a:schemeClr val="tx1"/>
                          </a:solidFill>
                          <a:latin typeface="メイリオ" panose="020B0604030504040204" pitchFamily="50" charset="-128"/>
                          <a:ea typeface="+mn-ea"/>
                        </a:rPr>
                        <a:t>若者向け（</a:t>
                      </a:r>
                      <a:r>
                        <a:rPr kumimoji="1" lang="en-US" altLang="ja-JP" sz="1400" dirty="0" err="1">
                          <a:solidFill>
                            <a:schemeClr val="tx1"/>
                          </a:solidFill>
                          <a:latin typeface="メイリオ" panose="020B0604030504040204" pitchFamily="50" charset="-128"/>
                          <a:ea typeface="+mn-ea"/>
                        </a:rPr>
                        <a:t>TickTok</a:t>
                      </a:r>
                      <a:r>
                        <a:rPr kumimoji="1" lang="ja-JP" altLang="en-US" sz="1400" dirty="0">
                          <a:solidFill>
                            <a:schemeClr val="tx1"/>
                          </a:solidFill>
                          <a:latin typeface="メイリオ" panose="020B0604030504040204" pitchFamily="50" charset="-128"/>
                          <a:ea typeface="+mn-ea"/>
                        </a:rPr>
                        <a:t>）</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160467065"/>
                  </a:ext>
                </a:extLst>
              </a:tr>
            </a:tbl>
          </a:graphicData>
        </a:graphic>
      </p:graphicFrame>
      <p:graphicFrame>
        <p:nvGraphicFramePr>
          <p:cNvPr id="7" name="Shape 1592">
            <a:extLst>
              <a:ext uri="{FF2B5EF4-FFF2-40B4-BE49-F238E27FC236}">
                <a16:creationId xmlns:a16="http://schemas.microsoft.com/office/drawing/2014/main" id="{D68487C6-9A1B-430C-BA52-9B9F8AEB588F}"/>
              </a:ext>
            </a:extLst>
          </p:cNvPr>
          <p:cNvGraphicFramePr/>
          <p:nvPr>
            <p:extLst>
              <p:ext uri="{D42A27DB-BD31-4B8C-83A1-F6EECF244321}">
                <p14:modId xmlns:p14="http://schemas.microsoft.com/office/powerpoint/2010/main" val="2810652547"/>
              </p:ext>
            </p:extLst>
          </p:nvPr>
        </p:nvGraphicFramePr>
        <p:xfrm>
          <a:off x="262465" y="5493282"/>
          <a:ext cx="8635729" cy="494735"/>
        </p:xfrm>
        <a:graphic>
          <a:graphicData uri="http://schemas.openxmlformats.org/drawingml/2006/table">
            <a:tbl>
              <a:tblPr>
                <a:tableStyleId>{BC89EF96-8CEA-46FF-86C4-4CE0E7609802}</a:tableStyleId>
              </a:tblPr>
              <a:tblGrid>
                <a:gridCol w="1066800">
                  <a:extLst>
                    <a:ext uri="{9D8B030D-6E8A-4147-A177-3AD203B41FA5}">
                      <a16:colId xmlns:a16="http://schemas.microsoft.com/office/drawing/2014/main" val="20000"/>
                    </a:ext>
                  </a:extLst>
                </a:gridCol>
                <a:gridCol w="7568929">
                  <a:extLst>
                    <a:ext uri="{9D8B030D-6E8A-4147-A177-3AD203B41FA5}">
                      <a16:colId xmlns:a16="http://schemas.microsoft.com/office/drawing/2014/main" val="20001"/>
                    </a:ext>
                  </a:extLst>
                </a:gridCol>
              </a:tblGrid>
              <a:tr h="494735">
                <a:tc>
                  <a:txBody>
                    <a:bodyPr/>
                    <a:lstStyle/>
                    <a:p>
                      <a:pPr marL="0" marR="0" lvl="0" indent="0" algn="l" rtl="0">
                        <a:lnSpc>
                          <a:spcPct val="100000"/>
                        </a:lnSpc>
                        <a:spcBef>
                          <a:spcPts val="0"/>
                        </a:spcBef>
                        <a:spcAft>
                          <a:spcPts val="0"/>
                        </a:spcAft>
                        <a:buClr>
                          <a:srgbClr val="000000"/>
                        </a:buClr>
                        <a:buSzPct val="25000"/>
                        <a:buFont typeface="Arial"/>
                        <a:buNone/>
                      </a:pPr>
                      <a:r>
                        <a:rPr lang="ja-JP" altLang="en-US" sz="1400" b="1" u="none" strike="noStrike" cap="none" dirty="0">
                          <a:solidFill>
                            <a:sysClr val="windowText" lastClr="000000"/>
                          </a:solidFill>
                        </a:rPr>
                        <a:t>  </a:t>
                      </a:r>
                      <a:r>
                        <a:rPr lang="ja-JP" altLang="en-US" sz="1400" b="1" u="none" strike="noStrike" cap="none" dirty="0">
                          <a:solidFill>
                            <a:schemeClr val="accent1">
                              <a:lumMod val="75000"/>
                            </a:schemeClr>
                          </a:solidFill>
                        </a:rPr>
                        <a:t>課題 </a:t>
                      </a:r>
                      <a:endParaRPr lang="ja" sz="1400" b="1" u="none" strike="noStrike" cap="none" dirty="0">
                        <a:solidFill>
                          <a:schemeClr val="accent1">
                            <a:lumMod val="75000"/>
                          </a:schemeClr>
                        </a:solidFill>
                        <a:latin typeface="游ゴシック" panose="020B0400000000000000" pitchFamily="50" charset="-128"/>
                        <a:ea typeface="游ゴシック" panose="020B0400000000000000" pitchFamily="50" charset="-128"/>
                        <a:cs typeface="Meiryo" charset="-128"/>
                      </a:endParaRPr>
                    </a:p>
                  </a:txBody>
                  <a:tcPr marL="28575" marR="28575" marT="19050" marB="19050" anchor="ctr">
                    <a:solidFill>
                      <a:schemeClr val="accent1">
                        <a:lumMod val="20000"/>
                        <a:lumOff val="80000"/>
                      </a:schemeClr>
                    </a:solidFill>
                  </a:tcPr>
                </a:tc>
                <a:tc>
                  <a:txBody>
                    <a:bodyPr/>
                    <a:lstStyle/>
                    <a:p>
                      <a:r>
                        <a:rPr lang="ja-JP" altLang="en-US" sz="1400" dirty="0">
                          <a:solidFill>
                            <a:srgbClr val="FF0000"/>
                          </a:solidFill>
                        </a:rPr>
                        <a:t>ターゲットユーザーへの拡散力・ブランド力をアピール・</a:t>
                      </a:r>
                      <a:r>
                        <a:rPr lang="en-US" altLang="ja-JP" sz="1400" dirty="0">
                          <a:solidFill>
                            <a:srgbClr val="FF0000"/>
                          </a:solidFill>
                        </a:rPr>
                        <a:t>EC</a:t>
                      </a:r>
                      <a:r>
                        <a:rPr lang="ja-JP" altLang="en-US" sz="1400" dirty="0">
                          <a:solidFill>
                            <a:srgbClr val="FF0000"/>
                          </a:solidFill>
                        </a:rPr>
                        <a:t>サイトや移動販売の強化</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72000" marR="72000" marT="36000" marB="3600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68033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16</a:t>
            </a:fld>
            <a:endParaRPr kumimoji="1" lang="ja-JP" altLang="en-US">
              <a:latin typeface="Meiryo UI" panose="020B0604030504040204" pitchFamily="50" charset="-128"/>
              <a:ea typeface="Meiryo UI" panose="020B0604030504040204" pitchFamily="50" charset="-128"/>
            </a:endParaRPr>
          </a:p>
        </p:txBody>
      </p:sp>
      <p:sp>
        <p:nvSpPr>
          <p:cNvPr id="5" name="Rectangle 16"/>
          <p:cNvSpPr>
            <a:spLocks noChangeArrowheads="1"/>
          </p:cNvSpPr>
          <p:nvPr/>
        </p:nvSpPr>
        <p:spPr bwMode="auto">
          <a:xfrm>
            <a:off x="3461702" y="136524"/>
            <a:ext cx="38779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新たな視点を取り入れる</a:t>
            </a:r>
            <a:r>
              <a:rPr lang="en-US" altLang="ja-JP"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graphicFrame>
        <p:nvGraphicFramePr>
          <p:cNvPr id="2" name="表 2">
            <a:extLst>
              <a:ext uri="{FF2B5EF4-FFF2-40B4-BE49-F238E27FC236}">
                <a16:creationId xmlns:a16="http://schemas.microsoft.com/office/drawing/2014/main" id="{776656A6-DDF7-4071-BC27-5D10A4C4AB26}"/>
              </a:ext>
            </a:extLst>
          </p:cNvPr>
          <p:cNvGraphicFramePr>
            <a:graphicFrameLocks noGrp="1"/>
          </p:cNvGraphicFramePr>
          <p:nvPr>
            <p:extLst>
              <p:ext uri="{D42A27DB-BD31-4B8C-83A1-F6EECF244321}">
                <p14:modId xmlns:p14="http://schemas.microsoft.com/office/powerpoint/2010/main" val="2598528221"/>
              </p:ext>
            </p:extLst>
          </p:nvPr>
        </p:nvGraphicFramePr>
        <p:xfrm>
          <a:off x="208477" y="570697"/>
          <a:ext cx="8611646" cy="4998767"/>
        </p:xfrm>
        <a:graphic>
          <a:graphicData uri="http://schemas.openxmlformats.org/drawingml/2006/table">
            <a:tbl>
              <a:tblPr firstRow="1" bandRow="1">
                <a:tableStyleId>{BC89EF96-8CEA-46FF-86C4-4CE0E7609802}</a:tableStyleId>
              </a:tblPr>
              <a:tblGrid>
                <a:gridCol w="2375218">
                  <a:extLst>
                    <a:ext uri="{9D8B030D-6E8A-4147-A177-3AD203B41FA5}">
                      <a16:colId xmlns:a16="http://schemas.microsoft.com/office/drawing/2014/main" val="3827498932"/>
                    </a:ext>
                  </a:extLst>
                </a:gridCol>
                <a:gridCol w="6236428">
                  <a:extLst>
                    <a:ext uri="{9D8B030D-6E8A-4147-A177-3AD203B41FA5}">
                      <a16:colId xmlns:a16="http://schemas.microsoft.com/office/drawing/2014/main" val="3923029786"/>
                    </a:ext>
                  </a:extLst>
                </a:gridCol>
              </a:tblGrid>
              <a:tr h="861597">
                <a:tc>
                  <a:txBody>
                    <a:bodyPr/>
                    <a:lstStyle/>
                    <a:p>
                      <a:r>
                        <a:rPr kumimoji="1" lang="ja-JP" altLang="en-US" sz="1400" b="1" dirty="0">
                          <a:solidFill>
                            <a:schemeClr val="accent5">
                              <a:lumMod val="75000"/>
                            </a:schemeClr>
                          </a:solidFill>
                        </a:rPr>
                        <a:t>同業界の競合を参考にする</a:t>
                      </a:r>
                      <a:endParaRPr kumimoji="1" lang="ja-JP" altLang="en-US" sz="1400" b="1" dirty="0">
                        <a:solidFill>
                          <a:schemeClr val="accent5">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r>
                        <a:rPr kumimoji="1" lang="en-US" altLang="ja-JP" sz="1400" b="0" dirty="0">
                          <a:solidFill>
                            <a:schemeClr val="tx1"/>
                          </a:solidFill>
                        </a:rPr>
                        <a:t>AEON</a:t>
                      </a:r>
                      <a:r>
                        <a:rPr kumimoji="1" lang="ja-JP" altLang="en-US" sz="1400" b="0" dirty="0">
                          <a:solidFill>
                            <a:schemeClr val="tx1"/>
                          </a:solidFill>
                        </a:rPr>
                        <a:t>：オーガニックをアピールした商品の打ち出し</a:t>
                      </a:r>
                      <a:br>
                        <a:rPr kumimoji="1" lang="en-US" altLang="ja-JP" sz="1400" b="0" dirty="0">
                          <a:solidFill>
                            <a:schemeClr val="tx1"/>
                          </a:solidFill>
                        </a:rPr>
                      </a:br>
                      <a:r>
                        <a:rPr kumimoji="1" lang="ja-JP" altLang="en-US" sz="1400" b="0" dirty="0">
                          <a:solidFill>
                            <a:srgbClr val="FF0000"/>
                          </a:solidFill>
                        </a:rPr>
                        <a:t>お客様の質問や意見を聞くコンテンツを強化</a:t>
                      </a:r>
                      <a:endParaRPr kumimoji="1" lang="ja-JP" altLang="en-US" sz="1400" b="0" dirty="0">
                        <a:solidFill>
                          <a:srgbClr val="FF0000"/>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064273832"/>
                  </a:ext>
                </a:extLst>
              </a:tr>
              <a:tr h="761884">
                <a:tc>
                  <a:txBody>
                    <a:bodyPr/>
                    <a:lstStyle/>
                    <a:p>
                      <a:r>
                        <a:rPr kumimoji="1" lang="ja-JP" altLang="en-US" sz="1400" b="1" dirty="0">
                          <a:solidFill>
                            <a:schemeClr val="accent5">
                              <a:lumMod val="75000"/>
                            </a:schemeClr>
                          </a:solidFill>
                        </a:rPr>
                        <a:t>サイドメニュー、</a:t>
                      </a:r>
                      <a:endParaRPr kumimoji="1" lang="en-US" altLang="ja-JP" sz="1400" b="1" dirty="0">
                        <a:solidFill>
                          <a:schemeClr val="accent5">
                            <a:lumMod val="75000"/>
                          </a:schemeClr>
                        </a:solidFill>
                      </a:endParaRPr>
                    </a:p>
                    <a:p>
                      <a:r>
                        <a:rPr kumimoji="1" lang="ja-JP" altLang="en-US" sz="1400" b="1" dirty="0">
                          <a:solidFill>
                            <a:schemeClr val="accent5">
                              <a:lumMod val="75000"/>
                            </a:schemeClr>
                          </a:solidFill>
                        </a:rPr>
                        <a:t>補完材を提供できないか</a:t>
                      </a:r>
                      <a:endParaRPr kumimoji="1" lang="ja-JP" altLang="en-US" sz="1400" b="1" dirty="0">
                        <a:solidFill>
                          <a:schemeClr val="accent5">
                            <a:lumMod val="75000"/>
                          </a:schemeClr>
                        </a:solidFill>
                        <a:latin typeface="メイリオ" panose="020B0604030504040204" pitchFamily="50" charset="-128"/>
                        <a:ea typeface="メイリオ" panose="020B0604030504040204" pitchFamily="50" charset="-128"/>
                      </a:endParaRPr>
                    </a:p>
                  </a:txBody>
                  <a:tcPr/>
                </a:tc>
                <a:tc>
                  <a:txBody>
                    <a:bodyPr/>
                    <a:lstStyle/>
                    <a:p>
                      <a:r>
                        <a:rPr kumimoji="1" lang="ja-JP" altLang="en-US" sz="1400" dirty="0">
                          <a:solidFill>
                            <a:srgbClr val="FF0000"/>
                          </a:solidFill>
                        </a:rPr>
                        <a:t>自社で作るパンや総菜をライブキッチンで提供</a:t>
                      </a:r>
                      <a:br>
                        <a:rPr kumimoji="1" lang="en-US" altLang="ja-JP" sz="1400" dirty="0">
                          <a:solidFill>
                            <a:srgbClr val="FF0000"/>
                          </a:solidFill>
                        </a:rPr>
                      </a:br>
                      <a:r>
                        <a:rPr kumimoji="1" lang="ja-JP" altLang="en-US" sz="1400" dirty="0">
                          <a:solidFill>
                            <a:srgbClr val="FF0000"/>
                          </a:solidFill>
                        </a:rPr>
                        <a:t>温かいものを提供</a:t>
                      </a:r>
                      <a:endParaRPr kumimoji="1" lang="en-US" altLang="ja-JP" sz="1400" dirty="0">
                        <a:solidFill>
                          <a:srgbClr val="FF0000"/>
                        </a:solidFill>
                      </a:endParaRPr>
                    </a:p>
                    <a:p>
                      <a:r>
                        <a:rPr kumimoji="1" lang="ja-JP" altLang="en-US" sz="1400" dirty="0">
                          <a:solidFill>
                            <a:srgbClr val="FF0000"/>
                          </a:solidFill>
                        </a:rPr>
                        <a:t>フレッシュな総菜の量り売りなどを提案</a:t>
                      </a:r>
                      <a:endParaRPr kumimoji="1" lang="en-US" altLang="ja-JP" sz="1400" dirty="0">
                        <a:solidFill>
                          <a:srgbClr val="FF0000"/>
                        </a:solidFill>
                        <a:latin typeface="メイリオ" panose="020B0604030504040204" pitchFamily="50" charset="-128"/>
                        <a:ea typeface="メイリオ" panose="020B0604030504040204" pitchFamily="50" charset="-128"/>
                      </a:endParaRPr>
                    </a:p>
                  </a:txBody>
                  <a:tcPr>
                    <a:solidFill>
                      <a:schemeClr val="bg1">
                        <a:alpha val="20000"/>
                      </a:schemeClr>
                    </a:solidFill>
                  </a:tcPr>
                </a:tc>
                <a:extLst>
                  <a:ext uri="{0D108BD9-81ED-4DB2-BD59-A6C34878D82A}">
                    <a16:rowId xmlns:a16="http://schemas.microsoft.com/office/drawing/2014/main" val="3316738406"/>
                  </a:ext>
                </a:extLst>
              </a:tr>
              <a:tr h="761884">
                <a:tc>
                  <a:txBody>
                    <a:bodyPr/>
                    <a:lstStyle/>
                    <a:p>
                      <a:r>
                        <a:rPr kumimoji="1" lang="ja-JP" altLang="en-US" sz="1400" b="1" dirty="0">
                          <a:solidFill>
                            <a:schemeClr val="accent5">
                              <a:lumMod val="75000"/>
                            </a:schemeClr>
                          </a:solidFill>
                        </a:rPr>
                        <a:t>代替商品からヒントを得る</a:t>
                      </a:r>
                      <a:endParaRPr kumimoji="1" lang="ja-JP" altLang="en-US" sz="1400" b="1" dirty="0">
                        <a:solidFill>
                          <a:schemeClr val="accent5">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r>
                        <a:rPr kumimoji="1" lang="ja-JP" altLang="en-US" sz="1400" dirty="0">
                          <a:solidFill>
                            <a:srgbClr val="FF0000"/>
                          </a:solidFill>
                        </a:rPr>
                        <a:t>他の地域の食品・海外の食品や雑貨などの提供</a:t>
                      </a:r>
                      <a:endParaRPr kumimoji="1" lang="ja-JP" altLang="en-US" sz="1400" dirty="0">
                        <a:solidFill>
                          <a:srgbClr val="FF0000"/>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160467065"/>
                  </a:ext>
                </a:extLst>
              </a:tr>
              <a:tr h="793945">
                <a:tc>
                  <a:txBody>
                    <a:bodyPr/>
                    <a:lstStyle/>
                    <a:p>
                      <a:r>
                        <a:rPr kumimoji="1" lang="ja-JP" altLang="en-US" sz="1400" b="1" dirty="0">
                          <a:solidFill>
                            <a:schemeClr val="accent5">
                              <a:lumMod val="75000"/>
                            </a:schemeClr>
                          </a:solidFill>
                        </a:rPr>
                        <a:t>顧客の意思決定プロセスを</a:t>
                      </a:r>
                      <a:endParaRPr kumimoji="1" lang="en-US" altLang="ja-JP" sz="1400" b="1" dirty="0">
                        <a:solidFill>
                          <a:schemeClr val="accent5">
                            <a:lumMod val="75000"/>
                          </a:schemeClr>
                        </a:solidFill>
                      </a:endParaRPr>
                    </a:p>
                    <a:p>
                      <a:r>
                        <a:rPr kumimoji="1" lang="ja-JP" altLang="en-US" sz="1400" b="1" dirty="0">
                          <a:solidFill>
                            <a:schemeClr val="accent5">
                              <a:lumMod val="75000"/>
                            </a:schemeClr>
                          </a:solidFill>
                        </a:rPr>
                        <a:t>把握する</a:t>
                      </a:r>
                      <a:endParaRPr kumimoji="1" lang="ja-JP" altLang="en-US" sz="1400" b="1" dirty="0">
                        <a:solidFill>
                          <a:schemeClr val="accent5">
                            <a:lumMod val="75000"/>
                          </a:schemeClr>
                        </a:solidFill>
                        <a:latin typeface="メイリオ" panose="020B0604030504040204" pitchFamily="50" charset="-128"/>
                        <a:ea typeface="メイリオ" panose="020B0604030504040204" pitchFamily="50" charset="-128"/>
                      </a:endParaRPr>
                    </a:p>
                  </a:txBody>
                  <a:tcPr/>
                </a:tc>
                <a:tc>
                  <a:txBody>
                    <a:bodyPr/>
                    <a:lstStyle/>
                    <a:p>
                      <a:r>
                        <a:rPr kumimoji="1" lang="ja-JP" altLang="en-US" sz="1400" dirty="0">
                          <a:solidFill>
                            <a:schemeClr val="tx1"/>
                          </a:solidFill>
                        </a:rPr>
                        <a:t>欲しい商品がある→検索する（</a:t>
                      </a:r>
                      <a:r>
                        <a:rPr kumimoji="1" lang="en-US" altLang="ja-JP" sz="1400" dirty="0">
                          <a:solidFill>
                            <a:schemeClr val="tx1"/>
                          </a:solidFill>
                        </a:rPr>
                        <a:t>Twitter</a:t>
                      </a:r>
                      <a:r>
                        <a:rPr kumimoji="1" lang="ja-JP" altLang="en-US" sz="1400" dirty="0">
                          <a:solidFill>
                            <a:schemeClr val="tx1"/>
                          </a:solidFill>
                        </a:rPr>
                        <a:t>や</a:t>
                      </a:r>
                      <a:r>
                        <a:rPr kumimoji="1" lang="en-US" altLang="ja-JP" sz="1400" dirty="0">
                          <a:solidFill>
                            <a:schemeClr val="tx1"/>
                          </a:solidFill>
                        </a:rPr>
                        <a:t>Google</a:t>
                      </a:r>
                      <a:r>
                        <a:rPr kumimoji="1" lang="ja-JP" altLang="en-US" sz="1400" dirty="0">
                          <a:solidFill>
                            <a:schemeClr val="tx1"/>
                          </a:solidFill>
                        </a:rPr>
                        <a:t>）→来店・</a:t>
                      </a:r>
                      <a:r>
                        <a:rPr kumimoji="1" lang="en-US" altLang="ja-JP" sz="1400" dirty="0">
                          <a:solidFill>
                            <a:schemeClr val="tx1"/>
                          </a:solidFill>
                        </a:rPr>
                        <a:t>EC</a:t>
                      </a:r>
                      <a:r>
                        <a:rPr kumimoji="1" lang="ja-JP" altLang="en-US" sz="1400" dirty="0">
                          <a:solidFill>
                            <a:schemeClr val="tx1"/>
                          </a:solidFill>
                        </a:rPr>
                        <a:t>の閲覧→お気に入りを見つける→口コミや</a:t>
                      </a:r>
                      <a:r>
                        <a:rPr kumimoji="1" lang="en-US" altLang="ja-JP" sz="1400" dirty="0">
                          <a:solidFill>
                            <a:schemeClr val="tx1"/>
                          </a:solidFill>
                        </a:rPr>
                        <a:t>SNS</a:t>
                      </a:r>
                      <a:r>
                        <a:rPr kumimoji="1" lang="ja-JP" altLang="en-US" sz="1400" dirty="0">
                          <a:solidFill>
                            <a:schemeClr val="tx1"/>
                          </a:solidFill>
                        </a:rPr>
                        <a:t>で共感して気に入る→購入</a:t>
                      </a:r>
                      <a:endParaRPr kumimoji="1" lang="en-US" altLang="ja-JP" sz="1400" dirty="0">
                        <a:solidFill>
                          <a:schemeClr val="tx1"/>
                        </a:solidFill>
                      </a:endParaRPr>
                    </a:p>
                    <a:p>
                      <a:r>
                        <a:rPr kumimoji="1" lang="ja-JP" altLang="en-US" sz="1400" dirty="0">
                          <a:solidFill>
                            <a:schemeClr val="tx1"/>
                          </a:solidFill>
                        </a:rPr>
                        <a:t>リピートしたくなる・店舗に再来店したくなる→アプリにも会員登録する</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solidFill>
                      <a:schemeClr val="bg1">
                        <a:alpha val="20000"/>
                      </a:schemeClr>
                    </a:solidFill>
                  </a:tcPr>
                </a:tc>
                <a:extLst>
                  <a:ext uri="{0D108BD9-81ED-4DB2-BD59-A6C34878D82A}">
                    <a16:rowId xmlns:a16="http://schemas.microsoft.com/office/drawing/2014/main" val="2833450411"/>
                  </a:ext>
                </a:extLst>
              </a:tr>
              <a:tr h="1025512">
                <a:tc>
                  <a:txBody>
                    <a:bodyPr/>
                    <a:lstStyle/>
                    <a:p>
                      <a:r>
                        <a:rPr kumimoji="1" lang="ja-JP" altLang="en-US" sz="1400" b="1" dirty="0">
                          <a:solidFill>
                            <a:schemeClr val="accent5">
                              <a:lumMod val="75000"/>
                            </a:schemeClr>
                          </a:solidFill>
                        </a:rPr>
                        <a:t>機能で選ばれるなら感性を</a:t>
                      </a:r>
                      <a:endParaRPr kumimoji="1" lang="en-US" altLang="ja-JP" sz="1400" b="1" dirty="0">
                        <a:solidFill>
                          <a:schemeClr val="accent5">
                            <a:lumMod val="75000"/>
                          </a:schemeClr>
                        </a:solidFill>
                      </a:endParaRPr>
                    </a:p>
                    <a:p>
                      <a:r>
                        <a:rPr kumimoji="1" lang="ja-JP" altLang="en-US" sz="1400" b="1" dirty="0">
                          <a:solidFill>
                            <a:schemeClr val="accent5">
                              <a:lumMod val="75000"/>
                            </a:schemeClr>
                          </a:solidFill>
                        </a:rPr>
                        <a:t>感性で選ばれるなら機能で</a:t>
                      </a:r>
                      <a:endParaRPr kumimoji="1" lang="en-US" altLang="ja-JP" sz="1400" b="1" dirty="0">
                        <a:solidFill>
                          <a:schemeClr val="accent5">
                            <a:lumMod val="75000"/>
                          </a:schemeClr>
                        </a:solidFill>
                      </a:endParaRPr>
                    </a:p>
                    <a:p>
                      <a:r>
                        <a:rPr kumimoji="1" lang="ja-JP" altLang="en-US" sz="1400" b="1" dirty="0">
                          <a:solidFill>
                            <a:schemeClr val="accent5">
                              <a:lumMod val="75000"/>
                            </a:schemeClr>
                          </a:solidFill>
                        </a:rPr>
                        <a:t>攻められないか</a:t>
                      </a:r>
                      <a:endParaRPr kumimoji="1" lang="ja-JP" altLang="en-US" sz="1400" b="1" dirty="0">
                        <a:solidFill>
                          <a:schemeClr val="accent5">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r>
                        <a:rPr kumimoji="1" lang="en-US" altLang="ja-JP" sz="1400" dirty="0">
                          <a:solidFill>
                            <a:schemeClr val="tx1"/>
                          </a:solidFill>
                        </a:rPr>
                        <a:t>【</a:t>
                      </a:r>
                      <a:r>
                        <a:rPr kumimoji="1" lang="ja-JP" altLang="en-US" sz="1400" dirty="0">
                          <a:solidFill>
                            <a:schemeClr val="tx1"/>
                          </a:solidFill>
                        </a:rPr>
                        <a:t>感性→機能</a:t>
                      </a:r>
                      <a:r>
                        <a:rPr kumimoji="1" lang="en-US" altLang="ja-JP" sz="1400" dirty="0">
                          <a:solidFill>
                            <a:schemeClr val="tx1"/>
                          </a:solidFill>
                        </a:rPr>
                        <a:t>】</a:t>
                      </a:r>
                    </a:p>
                    <a:p>
                      <a:r>
                        <a:rPr kumimoji="1" lang="ja-JP" altLang="en-US" sz="1400" dirty="0">
                          <a:solidFill>
                            <a:schemeClr val="tx1"/>
                          </a:solidFill>
                        </a:rPr>
                        <a:t>・商品だけでなく快適に投稿・配信・視聴できるようにサイトを改善する</a:t>
                      </a:r>
                      <a:endParaRPr kumimoji="1" lang="en-US" altLang="ja-JP" sz="1400" dirty="0">
                        <a:solidFill>
                          <a:schemeClr val="tx1"/>
                        </a:solidFill>
                      </a:endParaRPr>
                    </a:p>
                    <a:p>
                      <a:r>
                        <a:rPr kumimoji="1" lang="ja-JP" altLang="en-US" sz="1400" dirty="0">
                          <a:solidFill>
                            <a:schemeClr val="tx1"/>
                          </a:solidFill>
                        </a:rPr>
                        <a:t>・ユーザーがコメントしやすいようにコメント投稿サポート機能を付ける</a:t>
                      </a:r>
                      <a:endParaRPr kumimoji="1" lang="en-US" altLang="ja-JP" sz="1400" dirty="0">
                        <a:solidFill>
                          <a:schemeClr val="tx1"/>
                        </a:solidFill>
                      </a:endParaRPr>
                    </a:p>
                  </a:txBody>
                  <a:tcPr/>
                </a:tc>
                <a:extLst>
                  <a:ext uri="{0D108BD9-81ED-4DB2-BD59-A6C34878D82A}">
                    <a16:rowId xmlns:a16="http://schemas.microsoft.com/office/drawing/2014/main" val="3043617969"/>
                  </a:ext>
                </a:extLst>
              </a:tr>
              <a:tr h="793945">
                <a:tc>
                  <a:txBody>
                    <a:bodyPr/>
                    <a:lstStyle/>
                    <a:p>
                      <a:r>
                        <a:rPr kumimoji="1" lang="ja-JP" altLang="en-US" sz="1400" b="1" dirty="0">
                          <a:solidFill>
                            <a:schemeClr val="accent5">
                              <a:lumMod val="75000"/>
                            </a:schemeClr>
                          </a:solidFill>
                        </a:rPr>
                        <a:t>社会の今後を予測する</a:t>
                      </a:r>
                      <a:endParaRPr kumimoji="1" lang="ja-JP" altLang="en-US" sz="1400" b="1" dirty="0">
                        <a:solidFill>
                          <a:schemeClr val="accent5">
                            <a:lumMod val="75000"/>
                          </a:schemeClr>
                        </a:solidFill>
                        <a:latin typeface="メイリオ" panose="020B0604030504040204" pitchFamily="50" charset="-128"/>
                        <a:ea typeface="メイリオ"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SDG</a:t>
                      </a:r>
                      <a:r>
                        <a:rPr kumimoji="1"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ｓ化への取り組み</a:t>
                      </a:r>
                      <a:endParaRPr kumimoji="1"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高齢化社会への取り組み</a:t>
                      </a:r>
                      <a:endParaRPr kumimoji="1"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txBody>
                  <a:tcPr>
                    <a:solidFill>
                      <a:schemeClr val="bg1">
                        <a:alpha val="20000"/>
                      </a:schemeClr>
                    </a:solidFill>
                  </a:tcPr>
                </a:tc>
                <a:extLst>
                  <a:ext uri="{0D108BD9-81ED-4DB2-BD59-A6C34878D82A}">
                    <a16:rowId xmlns:a16="http://schemas.microsoft.com/office/drawing/2014/main" val="3223444245"/>
                  </a:ext>
                </a:extLst>
              </a:tr>
            </a:tbl>
          </a:graphicData>
        </a:graphic>
      </p:graphicFrame>
      <p:graphicFrame>
        <p:nvGraphicFramePr>
          <p:cNvPr id="7" name="Shape 1592">
            <a:extLst>
              <a:ext uri="{FF2B5EF4-FFF2-40B4-BE49-F238E27FC236}">
                <a16:creationId xmlns:a16="http://schemas.microsoft.com/office/drawing/2014/main" id="{497A9932-E081-43BD-A3C7-236731C30A90}"/>
              </a:ext>
            </a:extLst>
          </p:cNvPr>
          <p:cNvGraphicFramePr/>
          <p:nvPr>
            <p:extLst>
              <p:ext uri="{D42A27DB-BD31-4B8C-83A1-F6EECF244321}">
                <p14:modId xmlns:p14="http://schemas.microsoft.com/office/powerpoint/2010/main" val="1512471457"/>
              </p:ext>
            </p:extLst>
          </p:nvPr>
        </p:nvGraphicFramePr>
        <p:xfrm>
          <a:off x="201054" y="5726359"/>
          <a:ext cx="8619069" cy="473097"/>
        </p:xfrm>
        <a:graphic>
          <a:graphicData uri="http://schemas.openxmlformats.org/drawingml/2006/table">
            <a:tbl>
              <a:tblPr>
                <a:tableStyleId>{BC89EF96-8CEA-46FF-86C4-4CE0E7609802}</a:tableStyleId>
              </a:tblPr>
              <a:tblGrid>
                <a:gridCol w="2380578">
                  <a:extLst>
                    <a:ext uri="{9D8B030D-6E8A-4147-A177-3AD203B41FA5}">
                      <a16:colId xmlns:a16="http://schemas.microsoft.com/office/drawing/2014/main" val="20000"/>
                    </a:ext>
                  </a:extLst>
                </a:gridCol>
                <a:gridCol w="6238491">
                  <a:extLst>
                    <a:ext uri="{9D8B030D-6E8A-4147-A177-3AD203B41FA5}">
                      <a16:colId xmlns:a16="http://schemas.microsoft.com/office/drawing/2014/main" val="20001"/>
                    </a:ext>
                  </a:extLst>
                </a:gridCol>
              </a:tblGrid>
              <a:tr h="473097">
                <a:tc>
                  <a:txBody>
                    <a:bodyPr/>
                    <a:lstStyle/>
                    <a:p>
                      <a:pPr marL="0" marR="0" lvl="0" indent="0" algn="l" rtl="0">
                        <a:lnSpc>
                          <a:spcPct val="100000"/>
                        </a:lnSpc>
                        <a:spcBef>
                          <a:spcPts val="0"/>
                        </a:spcBef>
                        <a:spcAft>
                          <a:spcPts val="0"/>
                        </a:spcAft>
                        <a:buClr>
                          <a:srgbClr val="000000"/>
                        </a:buClr>
                        <a:buSzPct val="25000"/>
                        <a:buFont typeface="Arial"/>
                        <a:buNone/>
                      </a:pPr>
                      <a:r>
                        <a:rPr lang="ja-JP" altLang="en-US" sz="1400" b="1" u="none" strike="noStrike" cap="none" dirty="0">
                          <a:solidFill>
                            <a:sysClr val="windowText" lastClr="000000"/>
                          </a:solidFill>
                        </a:rPr>
                        <a:t>  </a:t>
                      </a:r>
                      <a:r>
                        <a:rPr lang="ja-JP" altLang="en-US" sz="1400" b="1" u="none" strike="noStrike" cap="none" dirty="0">
                          <a:solidFill>
                            <a:schemeClr val="accent5">
                              <a:lumMod val="75000"/>
                            </a:schemeClr>
                          </a:solidFill>
                        </a:rPr>
                        <a:t>課題 </a:t>
                      </a:r>
                      <a:endParaRPr lang="ja" sz="1400" b="1" u="none" strike="noStrike" cap="none" dirty="0">
                        <a:solidFill>
                          <a:schemeClr val="accent5">
                            <a:lumMod val="75000"/>
                          </a:schemeClr>
                        </a:solidFill>
                        <a:latin typeface="+mj-ea"/>
                        <a:ea typeface="+mj-ea"/>
                        <a:cs typeface="Meiryo" charset="-128"/>
                      </a:endParaRPr>
                    </a:p>
                  </a:txBody>
                  <a:tcPr marL="28575" marR="28575" marT="19050" marB="19050" anchor="ctr">
                    <a:solidFill>
                      <a:schemeClr val="accent1">
                        <a:lumMod val="20000"/>
                        <a:lumOff val="80000"/>
                      </a:schemeClr>
                    </a:solidFill>
                  </a:tcPr>
                </a:tc>
                <a:tc>
                  <a:txBody>
                    <a:bodyPr/>
                    <a:lstStyle/>
                    <a:p>
                      <a:r>
                        <a:rPr lang="ja-JP" altLang="en-US" sz="1400" dirty="0">
                          <a:solidFill>
                            <a:srgbClr val="FF0000"/>
                          </a:solidFill>
                        </a:rPr>
                        <a:t>資源の有効活用の提案・健康・地域に密着した環境造り</a:t>
                      </a:r>
                      <a:endParaRPr lang="en-US" altLang="ja-JP" sz="1400" dirty="0">
                        <a:solidFill>
                          <a:srgbClr val="FF0000"/>
                        </a:solidFill>
                        <a:latin typeface="メイリオ" panose="020B0604030504040204" pitchFamily="50" charset="-128"/>
                        <a:ea typeface="メイリオ" panose="020B0604030504040204" pitchFamily="50" charset="-128"/>
                      </a:endParaRPr>
                    </a:p>
                  </a:txBody>
                  <a:tcPr marL="72000" marR="72000" marT="36000" marB="36000" anchor="c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73214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54520" y="6492875"/>
            <a:ext cx="2057400" cy="365125"/>
          </a:xfrm>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17</a:t>
            </a:fld>
            <a:endParaRPr kumimoji="1" lang="ja-JP" altLang="en-US">
              <a:latin typeface="Meiryo UI" panose="020B0604030504040204" pitchFamily="50" charset="-128"/>
              <a:ea typeface="Meiryo UI" panose="020B0604030504040204" pitchFamily="50" charset="-128"/>
            </a:endParaRPr>
          </a:p>
        </p:txBody>
      </p:sp>
      <p:sp>
        <p:nvSpPr>
          <p:cNvPr id="5" name="Rectangle 16"/>
          <p:cNvSpPr>
            <a:spLocks noChangeArrowheads="1"/>
          </p:cNvSpPr>
          <p:nvPr/>
        </p:nvSpPr>
        <p:spPr bwMode="auto">
          <a:xfrm>
            <a:off x="3398001" y="232827"/>
            <a:ext cx="27494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現状の課題をまとめる</a:t>
            </a:r>
          </a:p>
        </p:txBody>
      </p:sp>
      <p:graphicFrame>
        <p:nvGraphicFramePr>
          <p:cNvPr id="7" name="表 2">
            <a:extLst>
              <a:ext uri="{FF2B5EF4-FFF2-40B4-BE49-F238E27FC236}">
                <a16:creationId xmlns:a16="http://schemas.microsoft.com/office/drawing/2014/main" id="{4AD7695A-5348-4ABA-8BB9-478E1EFF53C9}"/>
              </a:ext>
            </a:extLst>
          </p:cNvPr>
          <p:cNvGraphicFramePr>
            <a:graphicFrameLocks noGrp="1"/>
          </p:cNvGraphicFramePr>
          <p:nvPr>
            <p:extLst>
              <p:ext uri="{D42A27DB-BD31-4B8C-83A1-F6EECF244321}">
                <p14:modId xmlns:p14="http://schemas.microsoft.com/office/powerpoint/2010/main" val="3426670012"/>
              </p:ext>
            </p:extLst>
          </p:nvPr>
        </p:nvGraphicFramePr>
        <p:xfrm>
          <a:off x="197273" y="717013"/>
          <a:ext cx="8749454" cy="4641871"/>
        </p:xfrm>
        <a:graphic>
          <a:graphicData uri="http://schemas.openxmlformats.org/drawingml/2006/table">
            <a:tbl>
              <a:tblPr firstRow="1" bandRow="1">
                <a:tableStyleId>{BC89EF96-8CEA-46FF-86C4-4CE0E7609802}</a:tableStyleId>
              </a:tblPr>
              <a:tblGrid>
                <a:gridCol w="1399634">
                  <a:extLst>
                    <a:ext uri="{9D8B030D-6E8A-4147-A177-3AD203B41FA5}">
                      <a16:colId xmlns:a16="http://schemas.microsoft.com/office/drawing/2014/main" val="3827498932"/>
                    </a:ext>
                  </a:extLst>
                </a:gridCol>
                <a:gridCol w="3758039">
                  <a:extLst>
                    <a:ext uri="{9D8B030D-6E8A-4147-A177-3AD203B41FA5}">
                      <a16:colId xmlns:a16="http://schemas.microsoft.com/office/drawing/2014/main" val="3923029786"/>
                    </a:ext>
                  </a:extLst>
                </a:gridCol>
                <a:gridCol w="3591781">
                  <a:extLst>
                    <a:ext uri="{9D8B030D-6E8A-4147-A177-3AD203B41FA5}">
                      <a16:colId xmlns:a16="http://schemas.microsoft.com/office/drawing/2014/main" val="2801499246"/>
                    </a:ext>
                  </a:extLst>
                </a:gridCol>
              </a:tblGrid>
              <a:tr h="471939">
                <a:tc>
                  <a:txBody>
                    <a:bodyPr/>
                    <a:lstStyle/>
                    <a:p>
                      <a:endParaRPr kumimoji="1" lang="ja-JP" altLang="en-US" sz="1400" b="1" dirty="0">
                        <a:solidFill>
                          <a:schemeClr val="tx1"/>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accent5">
                              <a:lumMod val="75000"/>
                            </a:schemeClr>
                          </a:solidFill>
                          <a:latin typeface="+mn-ea"/>
                          <a:ea typeface="+mn-ea"/>
                        </a:rPr>
                        <a:t>Web</a:t>
                      </a:r>
                      <a:r>
                        <a:rPr kumimoji="1" lang="ja-JP" altLang="en-US" sz="1800" b="1" dirty="0">
                          <a:solidFill>
                            <a:schemeClr val="accent5">
                              <a:lumMod val="75000"/>
                            </a:schemeClr>
                          </a:solidFill>
                          <a:latin typeface="+mn-ea"/>
                          <a:ea typeface="+mn-ea"/>
                        </a:rPr>
                        <a:t>で対応できること</a:t>
                      </a: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accent5">
                              <a:lumMod val="75000"/>
                            </a:schemeClr>
                          </a:solidFill>
                        </a:rPr>
                        <a:t>Web</a:t>
                      </a:r>
                      <a:r>
                        <a:rPr kumimoji="1" lang="ja-JP" altLang="en-US" sz="1800" b="1" dirty="0">
                          <a:solidFill>
                            <a:schemeClr val="accent5">
                              <a:lumMod val="75000"/>
                            </a:schemeClr>
                          </a:solidFill>
                        </a:rPr>
                        <a:t>で対応できないこと</a:t>
                      </a:r>
                      <a:br>
                        <a:rPr kumimoji="1" lang="en-US" altLang="ja-JP" sz="1800" b="1" dirty="0">
                          <a:solidFill>
                            <a:schemeClr val="accent5">
                              <a:lumMod val="75000"/>
                            </a:schemeClr>
                          </a:solidFill>
                        </a:rPr>
                      </a:br>
                      <a:r>
                        <a:rPr kumimoji="1" lang="ja-JP" altLang="en-US" sz="1800" b="1" dirty="0">
                          <a:solidFill>
                            <a:schemeClr val="accent5">
                              <a:lumMod val="75000"/>
                            </a:schemeClr>
                          </a:solidFill>
                        </a:rPr>
                        <a:t>（リアルで対応）</a:t>
                      </a:r>
                      <a:endParaRPr kumimoji="1" lang="en-US" altLang="ja-JP" sz="1800" b="1" dirty="0">
                        <a:solidFill>
                          <a:schemeClr val="accent5">
                            <a:lumMod val="75000"/>
                          </a:schemeClr>
                        </a:solidFill>
                        <a:latin typeface="メイリオ" panose="020B0604030504040204" pitchFamily="50" charset="-128"/>
                        <a:ea typeface="メイリオ"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64273832"/>
                  </a:ext>
                </a:extLst>
              </a:tr>
              <a:tr h="4001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accent5">
                              <a:lumMod val="75000"/>
                            </a:schemeClr>
                          </a:solidFill>
                          <a:latin typeface="+mn-ea"/>
                          <a:ea typeface="+mn-ea"/>
                        </a:rPr>
                        <a:t>現状の課題と</a:t>
                      </a:r>
                      <a:endParaRPr kumimoji="1" lang="en-US" altLang="ja-JP" sz="1800" b="1" dirty="0">
                        <a:solidFill>
                          <a:schemeClr val="accent5">
                            <a:lumMod val="7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accent5">
                              <a:lumMod val="75000"/>
                            </a:schemeClr>
                          </a:solidFill>
                          <a:latin typeface="+mn-ea"/>
                          <a:ea typeface="+mn-ea"/>
                        </a:rPr>
                        <a:t>改善施策</a:t>
                      </a:r>
                    </a:p>
                  </a:txBody>
                  <a:tcP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a:t>
                      </a:r>
                      <a:r>
                        <a:rPr lang="ja-JP" altLang="en-US" sz="1600" b="1" dirty="0">
                          <a:solidFill>
                            <a:sysClr val="windowText" lastClr="000000"/>
                          </a:solidFill>
                        </a:rPr>
                        <a:t>拡散力が弱い</a:t>
                      </a:r>
                      <a:endParaRPr lang="en-US" altLang="ja-JP" sz="1600" b="1"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a:t>
                      </a:r>
                      <a:r>
                        <a:rPr lang="en-US" altLang="ja-JP" sz="1600" dirty="0">
                          <a:solidFill>
                            <a:sysClr val="windowText" lastClr="000000"/>
                          </a:solidFill>
                        </a:rPr>
                        <a:t>Twitter</a:t>
                      </a:r>
                      <a:r>
                        <a:rPr lang="ja-JP" altLang="en-US" sz="1600" dirty="0">
                          <a:solidFill>
                            <a:sysClr val="windowText" lastClr="000000"/>
                          </a:solidFill>
                        </a:rPr>
                        <a:t>をメインとし、主婦層や若者向けの</a:t>
                      </a:r>
                      <a:r>
                        <a:rPr lang="en-US" altLang="ja-JP" sz="1600" dirty="0">
                          <a:solidFill>
                            <a:sysClr val="windowText" lastClr="000000"/>
                          </a:solidFill>
                        </a:rPr>
                        <a:t>SNS</a:t>
                      </a:r>
                      <a:r>
                        <a:rPr lang="ja-JP" altLang="en-US" sz="1600" dirty="0">
                          <a:solidFill>
                            <a:sysClr val="windowText" lastClr="000000"/>
                          </a:solidFill>
                        </a:rPr>
                        <a:t>の強化・フォローバック</a:t>
                      </a: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a:t>
                      </a:r>
                      <a:r>
                        <a:rPr lang="en-US" altLang="ja-JP" sz="1600" b="1" dirty="0">
                          <a:solidFill>
                            <a:sysClr val="windowText" lastClr="000000"/>
                          </a:solidFill>
                        </a:rPr>
                        <a:t>EC</a:t>
                      </a:r>
                      <a:r>
                        <a:rPr lang="ja-JP" altLang="en-US" sz="1600" b="1" dirty="0">
                          <a:solidFill>
                            <a:sysClr val="windowText" lastClr="000000"/>
                          </a:solidFill>
                        </a:rPr>
                        <a:t>サイトが統一されていない</a:t>
                      </a:r>
                      <a:endParaRPr lang="en-US" altLang="ja-JP" sz="1600" b="1"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⇒食品と生活用品の組み合わせで提案</a:t>
                      </a: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a:t>
                      </a:r>
                      <a:r>
                        <a:rPr lang="ja-JP" altLang="en-US" sz="1600" b="1" dirty="0">
                          <a:solidFill>
                            <a:sysClr val="windowText" lastClr="000000"/>
                          </a:solidFill>
                        </a:rPr>
                        <a:t>店舗同士の繋がりが薄い</a:t>
                      </a:r>
                      <a:endParaRPr lang="en-US" altLang="ja-JP" sz="1600" b="1"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⇒店舗の従業員の声・使ってみた口コミなどを提案</a:t>
                      </a: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他の店舗でも地域以外のものを販売することができないか？</a:t>
                      </a: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FF0000"/>
                          </a:solidFill>
                        </a:rPr>
                        <a:t>全店舗共通して売り上げの柱となる商品の拡散</a:t>
                      </a:r>
                      <a:endParaRPr lang="en-US" altLang="ja-JP" sz="16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ysClr val="windowText" lastClr="000000"/>
                        </a:solidFill>
                        <a:latin typeface="メイリオ" panose="020B0604030504040204" pitchFamily="50" charset="-128"/>
                        <a:ea typeface="メイリオ" panose="020B0604030504040204" pitchFamily="50" charset="-128"/>
                      </a:endParaRPr>
                    </a:p>
                  </a:txBody>
                  <a:tcP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a:t>
                      </a:r>
                      <a:r>
                        <a:rPr lang="ja-JP" altLang="en-US" sz="1600" b="1" dirty="0">
                          <a:solidFill>
                            <a:sysClr val="windowText" lastClr="000000"/>
                          </a:solidFill>
                        </a:rPr>
                        <a:t>全世代が必要とする商品</a:t>
                      </a:r>
                      <a:endParaRPr lang="en-US" altLang="ja-JP" sz="1600" b="1"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⇒イトーヨーカドーでないと購入することができない商品造り</a:t>
                      </a: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a:t>
                      </a:r>
                      <a:r>
                        <a:rPr lang="ja-JP" altLang="en-US" sz="1600" b="1" dirty="0">
                          <a:solidFill>
                            <a:sysClr val="windowText" lastClr="000000"/>
                          </a:solidFill>
                        </a:rPr>
                        <a:t>自社農場で生産している作物を使った無添加のお惣菜</a:t>
                      </a:r>
                      <a:endParaRPr lang="en-US" altLang="ja-JP" sz="1600" b="1"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⇒コスパがいい無添加に近いお惣菜をライブ感覚で提供</a:t>
                      </a: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a:t>
                      </a:r>
                      <a:r>
                        <a:rPr lang="ja-JP" altLang="en-US" sz="1600" b="1" dirty="0">
                          <a:solidFill>
                            <a:sysClr val="windowText" lastClr="000000"/>
                          </a:solidFill>
                        </a:rPr>
                        <a:t>買い物する場の環境</a:t>
                      </a:r>
                      <a:endParaRPr lang="en-US" altLang="ja-JP" sz="1600" b="1"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ysClr val="windowText" lastClr="000000"/>
                          </a:solidFill>
                        </a:rPr>
                        <a:t>⇒ベンチ・精算機の使いやすさ・電話での通販・移動販売</a:t>
                      </a: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FF0000"/>
                          </a:solidFill>
                          <a:latin typeface="メイリオ" panose="020B0604030504040204" pitchFamily="50" charset="-128"/>
                          <a:ea typeface="メイリオ" panose="020B0604030504040204" pitchFamily="50" charset="-128"/>
                        </a:rPr>
                        <a:t>全店舗共通して売り上げの柱となる商品の開発</a:t>
                      </a:r>
                      <a:endParaRPr lang="en-US" altLang="ja-JP" sz="1600" b="0" dirty="0">
                        <a:solidFill>
                          <a:srgbClr val="FF0000"/>
                        </a:solidFill>
                        <a:latin typeface="メイリオ" panose="020B0604030504040204" pitchFamily="50" charset="-128"/>
                        <a:ea typeface="メイリオ" panose="020B0604030504040204" pitchFamily="50" charset="-128"/>
                      </a:endParaRPr>
                    </a:p>
                  </a:txBody>
                  <a:tcPr>
                    <a:solidFill>
                      <a:schemeClr val="bg1">
                        <a:alpha val="20000"/>
                      </a:schemeClr>
                    </a:solidFill>
                  </a:tcPr>
                </a:tc>
                <a:extLst>
                  <a:ext uri="{0D108BD9-81ED-4DB2-BD59-A6C34878D82A}">
                    <a16:rowId xmlns:a16="http://schemas.microsoft.com/office/drawing/2014/main" val="3316738406"/>
                  </a:ext>
                </a:extLst>
              </a:tr>
            </a:tbl>
          </a:graphicData>
        </a:graphic>
      </p:graphicFrame>
    </p:spTree>
    <p:extLst>
      <p:ext uri="{BB962C8B-B14F-4D97-AF65-F5344CB8AC3E}">
        <p14:creationId xmlns:p14="http://schemas.microsoft.com/office/powerpoint/2010/main" val="3949670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401F0E8-1A03-0421-6D95-B524FA6DD21E}"/>
              </a:ext>
            </a:extLst>
          </p:cNvPr>
          <p:cNvSpPr>
            <a:spLocks noGrp="1"/>
          </p:cNvSpPr>
          <p:nvPr>
            <p:ph type="sldNum" sz="quarter" idx="12"/>
          </p:nvPr>
        </p:nvSpPr>
        <p:spPr/>
        <p:txBody>
          <a:bodyPr/>
          <a:lstStyle/>
          <a:p>
            <a:fld id="{A7CC7473-CE00-46BF-999B-63F831026EDD}" type="slidenum">
              <a:rPr kumimoji="1" lang="ja-JP" altLang="en-US" smtClean="0"/>
              <a:t>18</a:t>
            </a:fld>
            <a:endParaRPr kumimoji="1" lang="ja-JP" altLang="en-US"/>
          </a:p>
        </p:txBody>
      </p:sp>
      <p:sp>
        <p:nvSpPr>
          <p:cNvPr id="5" name="テキスト ボックス 4">
            <a:extLst>
              <a:ext uri="{FF2B5EF4-FFF2-40B4-BE49-F238E27FC236}">
                <a16:creationId xmlns:a16="http://schemas.microsoft.com/office/drawing/2014/main" id="{D01C47AA-2D08-2D40-0069-DEC62B82C716}"/>
              </a:ext>
            </a:extLst>
          </p:cNvPr>
          <p:cNvSpPr txBox="1"/>
          <p:nvPr/>
        </p:nvSpPr>
        <p:spPr>
          <a:xfrm>
            <a:off x="3153378" y="247143"/>
            <a:ext cx="6609144" cy="400110"/>
          </a:xfrm>
          <a:prstGeom prst="rect">
            <a:avLst/>
          </a:prstGeom>
          <a:noFill/>
        </p:spPr>
        <p:txBody>
          <a:bodyPr wrap="square" rtlCol="0">
            <a:spAutoFit/>
          </a:bodyPr>
          <a:lstStyle/>
          <a:p>
            <a:r>
              <a:rPr kumimoji="1" lang="ja-JP" altLang="en-US" sz="2000" b="1" dirty="0">
                <a:ln w="0"/>
                <a:solidFill>
                  <a:schemeClr val="accent5">
                    <a:lumMod val="75000"/>
                  </a:schemeClr>
                </a:solidFill>
                <a:effectLst>
                  <a:outerShdw blurRad="38100" dist="25400" dir="5400000" algn="ctr" rotWithShape="0">
                    <a:srgbClr val="6E747A">
                      <a:alpha val="43000"/>
                    </a:srgbClr>
                  </a:outerShdw>
                </a:effectLst>
              </a:rPr>
              <a:t>競合サイト機能比較一覧</a:t>
            </a:r>
          </a:p>
        </p:txBody>
      </p:sp>
      <p:pic>
        <p:nvPicPr>
          <p:cNvPr id="2" name="図 1">
            <a:extLst>
              <a:ext uri="{FF2B5EF4-FFF2-40B4-BE49-F238E27FC236}">
                <a16:creationId xmlns:a16="http://schemas.microsoft.com/office/drawing/2014/main" id="{2BF8B73C-3E29-CAF8-EB0E-98D63D6889C9}"/>
              </a:ext>
            </a:extLst>
          </p:cNvPr>
          <p:cNvPicPr>
            <a:picLocks noChangeAspect="1"/>
          </p:cNvPicPr>
          <p:nvPr/>
        </p:nvPicPr>
        <p:blipFill>
          <a:blip r:embed="rId2"/>
          <a:stretch>
            <a:fillRect/>
          </a:stretch>
        </p:blipFill>
        <p:spPr>
          <a:xfrm>
            <a:off x="192798" y="1075894"/>
            <a:ext cx="8775837" cy="5373137"/>
          </a:xfrm>
          <a:prstGeom prst="rect">
            <a:avLst/>
          </a:prstGeom>
        </p:spPr>
      </p:pic>
      <p:sp>
        <p:nvSpPr>
          <p:cNvPr id="6" name="矢印: 下 5">
            <a:extLst>
              <a:ext uri="{FF2B5EF4-FFF2-40B4-BE49-F238E27FC236}">
                <a16:creationId xmlns:a16="http://schemas.microsoft.com/office/drawing/2014/main" id="{8E8390F8-14C0-DFC8-2B0D-649703F360E7}"/>
              </a:ext>
            </a:extLst>
          </p:cNvPr>
          <p:cNvSpPr/>
          <p:nvPr/>
        </p:nvSpPr>
        <p:spPr>
          <a:xfrm>
            <a:off x="4977114" y="659238"/>
            <a:ext cx="484632" cy="4001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975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DA881C53-9851-4E66-AB06-EBB5464AEC96}"/>
              </a:ext>
            </a:extLst>
          </p:cNvPr>
          <p:cNvPicPr>
            <a:picLocks noChangeAspect="1"/>
          </p:cNvPicPr>
          <p:nvPr/>
        </p:nvPicPr>
        <p:blipFill>
          <a:blip r:embed="rId3"/>
          <a:stretch>
            <a:fillRect/>
          </a:stretch>
        </p:blipFill>
        <p:spPr>
          <a:xfrm>
            <a:off x="2696255" y="-9939"/>
            <a:ext cx="6447744" cy="2060509"/>
          </a:xfrm>
          <a:prstGeom prst="rect">
            <a:avLst/>
          </a:prstGeom>
        </p:spPr>
      </p:pic>
      <p:sp>
        <p:nvSpPr>
          <p:cNvPr id="62" name="Rectangle 131"/>
          <p:cNvSpPr>
            <a:spLocks noChangeArrowheads="1"/>
          </p:cNvSpPr>
          <p:nvPr/>
        </p:nvSpPr>
        <p:spPr bwMode="auto">
          <a:xfrm>
            <a:off x="828949" y="1241055"/>
            <a:ext cx="7726083" cy="214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30000"/>
              </a:spcBef>
            </a:pPr>
            <a:r>
              <a:rPr lang="ja-JP" altLang="en-US" sz="2000" b="1" dirty="0">
                <a:ln w="0"/>
                <a:solidFill>
                  <a:schemeClr val="accent1">
                    <a:lumMod val="75000"/>
                  </a:schemeClr>
                </a:solidFill>
                <a:effectLst>
                  <a:outerShdw blurRad="38100" dist="19050" dir="2700000" algn="tl" rotWithShape="0">
                    <a:schemeClr val="dk1">
                      <a:alpha val="40000"/>
                    </a:schemeClr>
                  </a:outerShdw>
                </a:effectLst>
                <a:latin typeface="+mj-ea"/>
                <a:ea typeface="+mj-ea"/>
              </a:rPr>
              <a:t>調査対象業界 </a:t>
            </a:r>
            <a:endParaRPr lang="en-US" altLang="ja-JP" sz="2000" b="1" dirty="0">
              <a:ln w="0"/>
              <a:solidFill>
                <a:schemeClr val="accent1">
                  <a:lumMod val="75000"/>
                </a:schemeClr>
              </a:solidFill>
              <a:effectLst>
                <a:outerShdw blurRad="38100" dist="19050" dir="2700000" algn="tl" rotWithShape="0">
                  <a:schemeClr val="dk1">
                    <a:alpha val="40000"/>
                  </a:schemeClr>
                </a:outerShdw>
              </a:effectLst>
              <a:latin typeface="+mj-ea"/>
              <a:ea typeface="+mj-ea"/>
            </a:endParaRPr>
          </a:p>
          <a:p>
            <a:pPr>
              <a:spcBef>
                <a:spcPct val="30000"/>
              </a:spcBef>
            </a:pPr>
            <a:r>
              <a:rPr lang="ja-JP" altLang="en-US" dirty="0">
                <a:ln w="0"/>
                <a:effectLst>
                  <a:outerShdw blurRad="38100" dist="19050" dir="2700000" algn="tl" rotWithShape="0">
                    <a:schemeClr val="dk1">
                      <a:alpha val="40000"/>
                    </a:schemeClr>
                  </a:outerShdw>
                </a:effectLst>
                <a:latin typeface="+mn-ea"/>
              </a:rPr>
              <a:t>スーパーマーケット業界</a:t>
            </a:r>
            <a:br>
              <a:rPr lang="en-US" altLang="ja-JP" sz="2000" b="1" dirty="0">
                <a:solidFill>
                  <a:schemeClr val="accent1">
                    <a:lumMod val="75000"/>
                  </a:schemeClr>
                </a:solidFill>
                <a:effectLst>
                  <a:outerShdw blurRad="38100" dist="38100" dir="2700000" algn="tl">
                    <a:srgbClr val="000000">
                      <a:alpha val="43137"/>
                    </a:srgbClr>
                  </a:outerShdw>
                </a:effectLst>
                <a:latin typeface="+mj-ea"/>
                <a:ea typeface="+mj-ea"/>
              </a:rPr>
            </a:br>
            <a:endParaRPr lang="en-US" altLang="ja-JP" sz="2000" b="1" dirty="0">
              <a:solidFill>
                <a:schemeClr val="accent1">
                  <a:lumMod val="75000"/>
                </a:schemeClr>
              </a:solidFill>
              <a:effectLst>
                <a:outerShdw blurRad="38100" dist="38100" dir="2700000" algn="tl">
                  <a:srgbClr val="000000">
                    <a:alpha val="43137"/>
                  </a:srgbClr>
                </a:outerShdw>
              </a:effectLst>
              <a:latin typeface="+mj-ea"/>
              <a:ea typeface="+mj-ea"/>
            </a:endParaRPr>
          </a:p>
          <a:p>
            <a:pPr>
              <a:spcBef>
                <a:spcPct val="30000"/>
              </a:spcBef>
            </a:pPr>
            <a:r>
              <a:rPr lang="ja-JP" altLang="en-US" sz="2000" b="1" dirty="0">
                <a:ln w="0"/>
                <a:solidFill>
                  <a:schemeClr val="accent1">
                    <a:lumMod val="75000"/>
                  </a:schemeClr>
                </a:solidFill>
                <a:effectLst>
                  <a:outerShdw blurRad="38100" dist="19050" dir="2700000" algn="tl" rotWithShape="0">
                    <a:schemeClr val="dk1">
                      <a:alpha val="40000"/>
                    </a:schemeClr>
                  </a:outerShdw>
                </a:effectLst>
                <a:latin typeface="+mj-ea"/>
                <a:ea typeface="+mj-ea"/>
              </a:rPr>
              <a:t>調査対象企業</a:t>
            </a:r>
            <a:r>
              <a:rPr lang="en-US" altLang="ja-JP"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	</a:t>
            </a:r>
            <a:br>
              <a:rPr lang="en-US" altLang="ja-JP" dirty="0">
                <a:latin typeface="Meiryo UI" panose="020B0604030504040204" pitchFamily="50" charset="-128"/>
                <a:ea typeface="Meiryo UI" panose="020B0604030504040204" pitchFamily="50" charset="-128"/>
              </a:rPr>
            </a:br>
            <a:r>
              <a:rPr lang="ja-JP" altLang="en-US" dirty="0">
                <a:ln w="0"/>
                <a:effectLst>
                  <a:outerShdw blurRad="38100" dist="19050" dir="2700000" algn="tl" rotWithShape="0">
                    <a:schemeClr val="dk1">
                      <a:alpha val="40000"/>
                    </a:schemeClr>
                  </a:outerShdw>
                </a:effectLst>
                <a:latin typeface="+mn-ea"/>
              </a:rPr>
              <a:t>セブン</a:t>
            </a:r>
            <a:r>
              <a:rPr lang="en-US" altLang="ja-JP" dirty="0">
                <a:ln w="0"/>
                <a:effectLst>
                  <a:outerShdw blurRad="38100" dist="19050" dir="2700000" algn="tl" rotWithShape="0">
                    <a:schemeClr val="dk1">
                      <a:alpha val="40000"/>
                    </a:schemeClr>
                  </a:outerShdw>
                </a:effectLst>
                <a:latin typeface="+mn-ea"/>
              </a:rPr>
              <a:t>&amp;</a:t>
            </a:r>
            <a:r>
              <a:rPr lang="ja-JP" altLang="en-US" dirty="0">
                <a:ln w="0"/>
                <a:effectLst>
                  <a:outerShdw blurRad="38100" dist="19050" dir="2700000" algn="tl" rotWithShape="0">
                    <a:schemeClr val="dk1">
                      <a:alpha val="40000"/>
                    </a:schemeClr>
                  </a:outerShdw>
                </a:effectLst>
                <a:latin typeface="+mn-ea"/>
              </a:rPr>
              <a:t>アイ・ホールディングス（サービス名：イトーヨーカ堂）</a:t>
            </a:r>
          </a:p>
          <a:p>
            <a:pPr>
              <a:spcBef>
                <a:spcPct val="30000"/>
              </a:spcBef>
            </a:pPr>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AD179E2-6E4F-CB81-A85A-27D9524780C3}"/>
              </a:ext>
            </a:extLst>
          </p:cNvPr>
          <p:cNvSpPr>
            <a:spLocks noGrp="1"/>
          </p:cNvSpPr>
          <p:nvPr>
            <p:ph type="sldNum" sz="quarter" idx="12"/>
          </p:nvPr>
        </p:nvSpPr>
        <p:spPr/>
        <p:txBody>
          <a:bodyPr/>
          <a:lstStyle/>
          <a:p>
            <a:fld id="{A7CC7473-CE00-46BF-999B-63F831026EDD}" type="slidenum">
              <a:rPr kumimoji="1" lang="ja-JP" altLang="en-US" smtClean="0"/>
              <a:t>1</a:t>
            </a:fld>
            <a:endParaRPr kumimoji="1" lang="ja-JP" altLang="en-US"/>
          </a:p>
        </p:txBody>
      </p:sp>
      <p:sp>
        <p:nvSpPr>
          <p:cNvPr id="2" name="正方形/長方形 1">
            <a:extLst>
              <a:ext uri="{FF2B5EF4-FFF2-40B4-BE49-F238E27FC236}">
                <a16:creationId xmlns:a16="http://schemas.microsoft.com/office/drawing/2014/main" id="{45219811-A8EC-1479-5092-CF8CC2A3DAE0}"/>
              </a:ext>
            </a:extLst>
          </p:cNvPr>
          <p:cNvSpPr/>
          <p:nvPr/>
        </p:nvSpPr>
        <p:spPr>
          <a:xfrm>
            <a:off x="3542097" y="6607697"/>
            <a:ext cx="1722922" cy="113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D82052AF-287A-5910-B0F5-D9E705542D45}"/>
              </a:ext>
            </a:extLst>
          </p:cNvPr>
          <p:cNvPicPr>
            <a:picLocks noChangeAspect="1"/>
          </p:cNvPicPr>
          <p:nvPr/>
        </p:nvPicPr>
        <p:blipFill>
          <a:blip r:embed="rId4"/>
          <a:stretch>
            <a:fillRect/>
          </a:stretch>
        </p:blipFill>
        <p:spPr>
          <a:xfrm>
            <a:off x="1295071" y="2994417"/>
            <a:ext cx="5894997" cy="1366728"/>
          </a:xfrm>
          <a:prstGeom prst="rect">
            <a:avLst/>
          </a:prstGeom>
        </p:spPr>
      </p:pic>
      <p:pic>
        <p:nvPicPr>
          <p:cNvPr id="11" name="図 10">
            <a:extLst>
              <a:ext uri="{FF2B5EF4-FFF2-40B4-BE49-F238E27FC236}">
                <a16:creationId xmlns:a16="http://schemas.microsoft.com/office/drawing/2014/main" id="{546FA175-2273-42AA-2070-4124536349C5}"/>
              </a:ext>
            </a:extLst>
          </p:cNvPr>
          <p:cNvPicPr>
            <a:picLocks noChangeAspect="1"/>
          </p:cNvPicPr>
          <p:nvPr/>
        </p:nvPicPr>
        <p:blipFill>
          <a:blip r:embed="rId5"/>
          <a:stretch>
            <a:fillRect/>
          </a:stretch>
        </p:blipFill>
        <p:spPr>
          <a:xfrm>
            <a:off x="4855620" y="4477376"/>
            <a:ext cx="3406522" cy="2211942"/>
          </a:xfrm>
          <a:prstGeom prst="rect">
            <a:avLst/>
          </a:prstGeom>
        </p:spPr>
      </p:pic>
      <p:pic>
        <p:nvPicPr>
          <p:cNvPr id="14" name="図 13">
            <a:extLst>
              <a:ext uri="{FF2B5EF4-FFF2-40B4-BE49-F238E27FC236}">
                <a16:creationId xmlns:a16="http://schemas.microsoft.com/office/drawing/2014/main" id="{1ED35F00-84A1-2F89-31C9-EA2F3A0C09E6}"/>
              </a:ext>
            </a:extLst>
          </p:cNvPr>
          <p:cNvPicPr>
            <a:picLocks noChangeAspect="1"/>
          </p:cNvPicPr>
          <p:nvPr/>
        </p:nvPicPr>
        <p:blipFill>
          <a:blip r:embed="rId6"/>
          <a:stretch>
            <a:fillRect/>
          </a:stretch>
        </p:blipFill>
        <p:spPr>
          <a:xfrm>
            <a:off x="780485" y="4410608"/>
            <a:ext cx="3831541" cy="2211942"/>
          </a:xfrm>
          <a:prstGeom prst="rect">
            <a:avLst/>
          </a:prstGeom>
        </p:spPr>
      </p:pic>
    </p:spTree>
    <p:extLst>
      <p:ext uri="{BB962C8B-B14F-4D97-AF65-F5344CB8AC3E}">
        <p14:creationId xmlns:p14="http://schemas.microsoft.com/office/powerpoint/2010/main" val="2559318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861AB52-0CE6-1F46-20BD-A8ED7B45E469}"/>
              </a:ext>
            </a:extLst>
          </p:cNvPr>
          <p:cNvSpPr>
            <a:spLocks noGrp="1"/>
          </p:cNvSpPr>
          <p:nvPr>
            <p:ph type="sldNum" sz="quarter" idx="12"/>
          </p:nvPr>
        </p:nvSpPr>
        <p:spPr/>
        <p:txBody>
          <a:bodyPr/>
          <a:lstStyle/>
          <a:p>
            <a:fld id="{A7CC7473-CE00-46BF-999B-63F831026EDD}" type="slidenum">
              <a:rPr kumimoji="1" lang="ja-JP" altLang="en-US" smtClean="0"/>
              <a:t>19</a:t>
            </a:fld>
            <a:endParaRPr kumimoji="1" lang="ja-JP" altLang="en-US"/>
          </a:p>
        </p:txBody>
      </p:sp>
      <p:graphicFrame>
        <p:nvGraphicFramePr>
          <p:cNvPr id="3" name="表 2">
            <a:extLst>
              <a:ext uri="{FF2B5EF4-FFF2-40B4-BE49-F238E27FC236}">
                <a16:creationId xmlns:a16="http://schemas.microsoft.com/office/drawing/2014/main" id="{D199DD4A-2E79-6FC7-9A03-4A28A5543AA7}"/>
              </a:ext>
            </a:extLst>
          </p:cNvPr>
          <p:cNvGraphicFramePr>
            <a:graphicFrameLocks noGrp="1"/>
          </p:cNvGraphicFramePr>
          <p:nvPr>
            <p:extLst>
              <p:ext uri="{D42A27DB-BD31-4B8C-83A1-F6EECF244321}">
                <p14:modId xmlns:p14="http://schemas.microsoft.com/office/powerpoint/2010/main" val="3141735520"/>
              </p:ext>
            </p:extLst>
          </p:nvPr>
        </p:nvGraphicFramePr>
        <p:xfrm>
          <a:off x="215900" y="599424"/>
          <a:ext cx="6000566" cy="6122052"/>
        </p:xfrm>
        <a:graphic>
          <a:graphicData uri="http://schemas.openxmlformats.org/drawingml/2006/table">
            <a:tbl>
              <a:tblPr/>
              <a:tblGrid>
                <a:gridCol w="1394992">
                  <a:extLst>
                    <a:ext uri="{9D8B030D-6E8A-4147-A177-3AD203B41FA5}">
                      <a16:colId xmlns:a16="http://schemas.microsoft.com/office/drawing/2014/main" val="3624696956"/>
                    </a:ext>
                  </a:extLst>
                </a:gridCol>
                <a:gridCol w="4605574">
                  <a:extLst>
                    <a:ext uri="{9D8B030D-6E8A-4147-A177-3AD203B41FA5}">
                      <a16:colId xmlns:a16="http://schemas.microsoft.com/office/drawing/2014/main" val="1298198813"/>
                    </a:ext>
                  </a:extLst>
                </a:gridCol>
              </a:tblGrid>
              <a:tr h="0">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ctr" defTabSz="684213"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95782" marR="95782" marT="47891" marB="47891" anchor="ctr" horzOverflow="overflow">
                    <a:lnL cap="flat">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ctr" defTabSz="684213"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accent1">
                              <a:lumMod val="75000"/>
                            </a:schemeClr>
                          </a:solidFill>
                          <a:effectLst/>
                          <a:latin typeface="メイリオ" panose="020B0604030504040204" pitchFamily="50" charset="-128"/>
                          <a:ea typeface="メイリオ" panose="020B0604030504040204" pitchFamily="50" charset="-128"/>
                        </a:rPr>
                        <a:t>サイト名</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472C4">
                        <a:lumMod val="20000"/>
                        <a:lumOff val="80000"/>
                      </a:srgbClr>
                    </a:solidFill>
                  </a:tcPr>
                </a:tc>
                <a:extLst>
                  <a:ext uri="{0D108BD9-81ED-4DB2-BD59-A6C34878D82A}">
                    <a16:rowId xmlns:a16="http://schemas.microsoft.com/office/drawing/2014/main" val="1729782330"/>
                  </a:ext>
                </a:extLst>
              </a:tr>
              <a:tr h="757563">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l" defTabSz="684213"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accent1">
                              <a:lumMod val="75000"/>
                            </a:schemeClr>
                          </a:solidFill>
                          <a:effectLst/>
                          <a:latin typeface="メイリオ" panose="020B0604030504040204" pitchFamily="50" charset="-128"/>
                          <a:ea typeface="メイリオ" panose="020B0604030504040204" pitchFamily="50" charset="-128"/>
                        </a:rPr>
                        <a:t>認知集客</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472C4">
                        <a:lumMod val="20000"/>
                        <a:lumOff val="80000"/>
                      </a:srgbClr>
                    </a:solidFill>
                  </a:tcPr>
                </a:tc>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〇</a:t>
                      </a:r>
                      <a:b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b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テレビ</a:t>
                      </a: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CM</a:t>
                      </a: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からの誘導・</a:t>
                      </a: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YouTube</a:t>
                      </a: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チャンネル</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(https://www.itoyokado.co.jp/)</a:t>
                      </a: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Facebook,</a:t>
                      </a: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Instagram , Twitter , You tube</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7071633"/>
                  </a:ext>
                </a:extLst>
              </a:tr>
              <a:tr h="757563">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l" defTabSz="684213"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accent1">
                              <a:lumMod val="75000"/>
                            </a:schemeClr>
                          </a:solidFill>
                          <a:effectLst/>
                          <a:latin typeface="メイリオ" panose="020B0604030504040204" pitchFamily="50" charset="-128"/>
                          <a:ea typeface="メイリオ" panose="020B0604030504040204" pitchFamily="50" charset="-128"/>
                        </a:rPr>
                        <a:t>興味喚起</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472C4">
                        <a:lumMod val="20000"/>
                        <a:lumOff val="80000"/>
                      </a:srgbClr>
                    </a:solidFill>
                  </a:tcPr>
                </a:tc>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〇</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レシピ・ピックアップ情報</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YouTube</a:t>
                      </a: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動画特集</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(https://www.youtube.com/channel/UC9dz0cMdpw_BXiQF1P8LoZA)</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19291231"/>
                  </a:ext>
                </a:extLst>
              </a:tr>
              <a:tr h="757563">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l" defTabSz="684213"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accent1">
                              <a:lumMod val="75000"/>
                            </a:schemeClr>
                          </a:solidFill>
                          <a:effectLst/>
                          <a:latin typeface="メイリオ" panose="020B0604030504040204" pitchFamily="50" charset="-128"/>
                          <a:ea typeface="メイリオ" panose="020B0604030504040204" pitchFamily="50" charset="-128"/>
                        </a:rPr>
                        <a:t>情報収集</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472C4">
                        <a:lumMod val="20000"/>
                        <a:lumOff val="80000"/>
                      </a:srgbClr>
                    </a:solidFill>
                  </a:tcPr>
                </a:tc>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EC</a:t>
                      </a: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カテゴリーが複数あって分かりにくい</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（ネットスーパー・ネット通販の違い）</a:t>
                      </a: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(https://www.itoyokado.co.jp/)</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058624"/>
                  </a:ext>
                </a:extLst>
              </a:tr>
              <a:tr h="927843">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l" defTabSz="684213"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accent1">
                              <a:lumMod val="75000"/>
                            </a:schemeClr>
                          </a:solidFill>
                          <a:effectLst/>
                          <a:latin typeface="メイリオ" panose="020B0604030504040204" pitchFamily="50" charset="-128"/>
                          <a:ea typeface="メイリオ" panose="020B0604030504040204" pitchFamily="50" charset="-128"/>
                        </a:rPr>
                        <a:t>コンバージョン</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472C4">
                        <a:lumMod val="20000"/>
                        <a:lumOff val="80000"/>
                      </a:srgbClr>
                    </a:solidFill>
                  </a:tcPr>
                </a:tc>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Line</a:t>
                      </a: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アカウントにて情報を発信している</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チラシの</a:t>
                      </a: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Top</a:t>
                      </a: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ページが地味で階層が深い</a:t>
                      </a: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hlinkClick r:id="rId2">
                            <a:extLst>
                              <a:ext uri="{A12FA001-AC4F-418D-AE19-62706E023703}">
                                <ahyp:hlinkClr xmlns:ahyp="http://schemas.microsoft.com/office/drawing/2018/hyperlinkcolor" val="tx"/>
                              </a:ext>
                            </a:extLst>
                          </a:hlinkClick>
                        </a:rPr>
                        <a:t>https://www.itoyokado.co.jp/flyer/index.html</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13560489"/>
                  </a:ext>
                </a:extLst>
              </a:tr>
              <a:tr h="1093940">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l" defTabSz="684213"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accent1">
                              <a:lumMod val="75000"/>
                            </a:schemeClr>
                          </a:solidFill>
                          <a:effectLst/>
                          <a:latin typeface="メイリオ" panose="020B0604030504040204" pitchFamily="50" charset="-128"/>
                          <a:ea typeface="メイリオ" panose="020B0604030504040204" pitchFamily="50" charset="-128"/>
                        </a:rPr>
                        <a:t>再訪問</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472C4">
                        <a:lumMod val="20000"/>
                        <a:lumOff val="80000"/>
                      </a:srgbClr>
                    </a:solidFill>
                  </a:tcPr>
                </a:tc>
                <a:tc>
                  <a:txBody>
                    <a:bodyPr/>
                    <a:lstStyle>
                      <a:lvl1pPr marL="0" algn="l" defTabSz="684213" rtl="0" eaLnBrk="1" latinLnBrk="0" hangingPunct="1">
                        <a:spcBef>
                          <a:spcPct val="20000"/>
                        </a:spcBef>
                        <a:defRPr kumimoji="1" sz="2800" kern="1200">
                          <a:solidFill>
                            <a:schemeClr val="tx1"/>
                          </a:solidFill>
                          <a:latin typeface="Arial" panose="020B0604020202020204" pitchFamily="34" charset="0"/>
                          <a:ea typeface="ＭＳ Ｐゴシック" panose="020B0600070205080204" pitchFamily="50" charset="-128"/>
                        </a:defRPr>
                      </a:lvl1pPr>
                      <a:lvl2pPr marL="341313" algn="l" defTabSz="684213" rtl="0" eaLnBrk="1" latinLnBrk="0" hangingPunct="1">
                        <a:spcBef>
                          <a:spcPct val="20000"/>
                        </a:spcBef>
                        <a:defRPr kumimoji="1" sz="2400" kern="1200">
                          <a:solidFill>
                            <a:schemeClr val="tx1"/>
                          </a:solidFill>
                          <a:latin typeface="Arial" panose="020B0604020202020204" pitchFamily="34" charset="0"/>
                          <a:ea typeface="ＭＳ Ｐゴシック" panose="020B0600070205080204" pitchFamily="50" charset="-128"/>
                        </a:defRPr>
                      </a:lvl2pPr>
                      <a:lvl3pPr marL="684213" algn="l" defTabSz="684213" rtl="0" eaLnBrk="1" latinLnBrk="0" hangingPunct="1">
                        <a:spcBef>
                          <a:spcPct val="20000"/>
                        </a:spcBef>
                        <a:defRPr kumimoji="1" sz="2000" kern="1200">
                          <a:solidFill>
                            <a:schemeClr val="tx1"/>
                          </a:solidFill>
                          <a:latin typeface="Arial" panose="020B0604020202020204" pitchFamily="34" charset="0"/>
                          <a:ea typeface="ＭＳ Ｐゴシック" panose="020B0600070205080204" pitchFamily="50" charset="-128"/>
                        </a:defRPr>
                      </a:lvl3pPr>
                      <a:lvl4pPr marL="10255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4pPr>
                      <a:lvl5pPr marL="1368425" algn="l" defTabSz="684213" rtl="0" eaLnBrk="1" latinLnBrk="0" hangingPunct="1">
                        <a:spcBef>
                          <a:spcPct val="20000"/>
                        </a:spcBef>
                        <a:defRPr kumimoji="1" sz="1800" kern="1200">
                          <a:solidFill>
                            <a:schemeClr val="tx1"/>
                          </a:solidFill>
                          <a:latin typeface="Arial" panose="020B0604020202020204" pitchFamily="34" charset="0"/>
                          <a:ea typeface="ＭＳ Ｐゴシック" panose="020B0600070205080204" pitchFamily="50" charset="-128"/>
                        </a:defRPr>
                      </a:lvl5pPr>
                      <a:lvl6pPr marL="18256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6pPr>
                      <a:lvl7pPr marL="22828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7pPr>
                      <a:lvl8pPr marL="27400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8pPr>
                      <a:lvl9pPr marL="3197225" algn="l" defTabSz="684213" rtl="0" eaLnBrk="1" fontAlgn="base" latinLnBrk="0" hangingPunct="1">
                        <a:spcBef>
                          <a:spcPct val="20000"/>
                        </a:spcBef>
                        <a:spcAft>
                          <a:spcPct val="0"/>
                        </a:spcAft>
                        <a:defRPr kumimoji="1" sz="1800" kern="1200">
                          <a:solidFill>
                            <a:schemeClr val="tx1"/>
                          </a:solidFill>
                          <a:latin typeface="Arial" panose="020B0604020202020204" pitchFamily="34" charset="0"/>
                          <a:ea typeface="ＭＳ Ｐゴシック" panose="020B0600070205080204" pitchFamily="50" charset="-128"/>
                        </a:defRPr>
                      </a:lvl9pPr>
                    </a:lstStyle>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〇</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月ごとに変わるキャンペーンのお知らせ</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8</a:t>
                      </a: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のつく日はハッピーデーで５％オフ・５のつく日はシニアデー５％オフ</a:t>
                      </a:r>
                      <a:b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b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アプリ、カード会員に向けてのお得な日を設けている</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ctr" defTabSz="684213"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(https://www.itoyokado.co.jp/event/index.html#campaign)</a:t>
                      </a:r>
                    </a:p>
                  </a:txBody>
                  <a:tcPr marL="95782" marR="95782" marT="47891" marB="478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5415732"/>
                  </a:ext>
                </a:extLst>
              </a:tr>
            </a:tbl>
          </a:graphicData>
        </a:graphic>
      </p:graphicFrame>
      <p:sp>
        <p:nvSpPr>
          <p:cNvPr id="4" name="テキスト ボックス 3">
            <a:extLst>
              <a:ext uri="{FF2B5EF4-FFF2-40B4-BE49-F238E27FC236}">
                <a16:creationId xmlns:a16="http://schemas.microsoft.com/office/drawing/2014/main" id="{5FCA47E7-51AE-6813-8ECE-F8B4971C5408}"/>
              </a:ext>
            </a:extLst>
          </p:cNvPr>
          <p:cNvSpPr txBox="1"/>
          <p:nvPr/>
        </p:nvSpPr>
        <p:spPr>
          <a:xfrm>
            <a:off x="1835691" y="90692"/>
            <a:ext cx="4213185" cy="400110"/>
          </a:xfrm>
          <a:prstGeom prst="rect">
            <a:avLst/>
          </a:prstGeom>
          <a:noFill/>
        </p:spPr>
        <p:txBody>
          <a:bodyPr wrap="square" rtlCol="0">
            <a:spAutoFit/>
          </a:bodyPr>
          <a:lstStyle/>
          <a:p>
            <a:r>
              <a:rPr kumimoji="1" lang="ja-JP" altLang="en-US" sz="2000" b="1" dirty="0">
                <a:solidFill>
                  <a:schemeClr val="accent5">
                    <a:lumMod val="75000"/>
                  </a:schemeClr>
                </a:solidFill>
              </a:rPr>
              <a:t>イトーヨーカドーサイト機能一覧</a:t>
            </a:r>
          </a:p>
        </p:txBody>
      </p:sp>
      <p:pic>
        <p:nvPicPr>
          <p:cNvPr id="7" name="図 6">
            <a:extLst>
              <a:ext uri="{FF2B5EF4-FFF2-40B4-BE49-F238E27FC236}">
                <a16:creationId xmlns:a16="http://schemas.microsoft.com/office/drawing/2014/main" id="{107B0A63-7539-B503-0955-561E01A3BDCD}"/>
              </a:ext>
            </a:extLst>
          </p:cNvPr>
          <p:cNvPicPr>
            <a:picLocks noChangeAspect="1"/>
          </p:cNvPicPr>
          <p:nvPr/>
        </p:nvPicPr>
        <p:blipFill>
          <a:blip r:embed="rId3"/>
          <a:stretch>
            <a:fillRect/>
          </a:stretch>
        </p:blipFill>
        <p:spPr>
          <a:xfrm>
            <a:off x="6297736" y="81168"/>
            <a:ext cx="2718555" cy="2115488"/>
          </a:xfrm>
          <a:prstGeom prst="rect">
            <a:avLst/>
          </a:prstGeom>
        </p:spPr>
      </p:pic>
      <p:pic>
        <p:nvPicPr>
          <p:cNvPr id="9" name="図 8">
            <a:extLst>
              <a:ext uri="{FF2B5EF4-FFF2-40B4-BE49-F238E27FC236}">
                <a16:creationId xmlns:a16="http://schemas.microsoft.com/office/drawing/2014/main" id="{AD660CB6-9590-CF58-6C7E-423915B2103C}"/>
              </a:ext>
            </a:extLst>
          </p:cNvPr>
          <p:cNvPicPr>
            <a:picLocks noChangeAspect="1"/>
          </p:cNvPicPr>
          <p:nvPr/>
        </p:nvPicPr>
        <p:blipFill>
          <a:blip r:embed="rId4"/>
          <a:stretch>
            <a:fillRect/>
          </a:stretch>
        </p:blipFill>
        <p:spPr>
          <a:xfrm>
            <a:off x="6460532" y="4645406"/>
            <a:ext cx="2467568" cy="1599399"/>
          </a:xfrm>
          <a:prstGeom prst="rect">
            <a:avLst/>
          </a:prstGeom>
        </p:spPr>
      </p:pic>
      <p:pic>
        <p:nvPicPr>
          <p:cNvPr id="11" name="図 10">
            <a:extLst>
              <a:ext uri="{FF2B5EF4-FFF2-40B4-BE49-F238E27FC236}">
                <a16:creationId xmlns:a16="http://schemas.microsoft.com/office/drawing/2014/main" id="{1001FCD5-17AA-13B5-B6FE-D7E6450ECEE0}"/>
              </a:ext>
            </a:extLst>
          </p:cNvPr>
          <p:cNvPicPr>
            <a:picLocks noChangeAspect="1"/>
          </p:cNvPicPr>
          <p:nvPr/>
        </p:nvPicPr>
        <p:blipFill>
          <a:blip r:embed="rId5"/>
          <a:stretch>
            <a:fillRect/>
          </a:stretch>
        </p:blipFill>
        <p:spPr>
          <a:xfrm>
            <a:off x="6330732" y="2198520"/>
            <a:ext cx="2652561" cy="2406853"/>
          </a:xfrm>
          <a:prstGeom prst="rect">
            <a:avLst/>
          </a:prstGeom>
        </p:spPr>
      </p:pic>
      <p:cxnSp>
        <p:nvCxnSpPr>
          <p:cNvPr id="13" name="直線矢印コネクタ 12">
            <a:extLst>
              <a:ext uri="{FF2B5EF4-FFF2-40B4-BE49-F238E27FC236}">
                <a16:creationId xmlns:a16="http://schemas.microsoft.com/office/drawing/2014/main" id="{00F71332-46CE-1F58-0D01-0CB1F9003A9C}"/>
              </a:ext>
            </a:extLst>
          </p:cNvPr>
          <p:cNvCxnSpPr>
            <a:cxnSpLocks/>
          </p:cNvCxnSpPr>
          <p:nvPr/>
        </p:nvCxnSpPr>
        <p:spPr>
          <a:xfrm>
            <a:off x="5847404" y="1700213"/>
            <a:ext cx="754826" cy="0"/>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4B043327-67C3-18A1-065D-9BA99803A48E}"/>
              </a:ext>
            </a:extLst>
          </p:cNvPr>
          <p:cNvPicPr>
            <a:picLocks noChangeAspect="1"/>
          </p:cNvPicPr>
          <p:nvPr/>
        </p:nvPicPr>
        <p:blipFill>
          <a:blip r:embed="rId6"/>
          <a:stretch>
            <a:fillRect/>
          </a:stretch>
        </p:blipFill>
        <p:spPr>
          <a:xfrm>
            <a:off x="5783612" y="3544616"/>
            <a:ext cx="865707" cy="231668"/>
          </a:xfrm>
          <a:prstGeom prst="rect">
            <a:avLst/>
          </a:prstGeom>
        </p:spPr>
      </p:pic>
      <p:pic>
        <p:nvPicPr>
          <p:cNvPr id="16" name="図 15">
            <a:extLst>
              <a:ext uri="{FF2B5EF4-FFF2-40B4-BE49-F238E27FC236}">
                <a16:creationId xmlns:a16="http://schemas.microsoft.com/office/drawing/2014/main" id="{C7514778-5ECE-9A27-5311-9AD7B2142606}"/>
              </a:ext>
            </a:extLst>
          </p:cNvPr>
          <p:cNvPicPr>
            <a:picLocks noChangeAspect="1"/>
          </p:cNvPicPr>
          <p:nvPr/>
        </p:nvPicPr>
        <p:blipFill>
          <a:blip r:embed="rId6"/>
          <a:stretch>
            <a:fillRect/>
          </a:stretch>
        </p:blipFill>
        <p:spPr>
          <a:xfrm>
            <a:off x="5736523" y="4894347"/>
            <a:ext cx="865707" cy="231668"/>
          </a:xfrm>
          <a:prstGeom prst="rect">
            <a:avLst/>
          </a:prstGeom>
        </p:spPr>
      </p:pic>
    </p:spTree>
    <p:extLst>
      <p:ext uri="{BB962C8B-B14F-4D97-AF65-F5344CB8AC3E}">
        <p14:creationId xmlns:p14="http://schemas.microsoft.com/office/powerpoint/2010/main" val="3013913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52BE1E44-28B5-3237-C205-AB7EDD0498B5}"/>
              </a:ext>
            </a:extLst>
          </p:cNvPr>
          <p:cNvPicPr>
            <a:picLocks noChangeAspect="1"/>
          </p:cNvPicPr>
          <p:nvPr/>
        </p:nvPicPr>
        <p:blipFill>
          <a:blip r:embed="rId3"/>
          <a:stretch>
            <a:fillRect/>
          </a:stretch>
        </p:blipFill>
        <p:spPr>
          <a:xfrm>
            <a:off x="148508" y="681181"/>
            <a:ext cx="5739786" cy="3240760"/>
          </a:xfrm>
          <a:prstGeom prst="rect">
            <a:avLst/>
          </a:prstGeom>
        </p:spPr>
      </p:pic>
      <p:sp>
        <p:nvSpPr>
          <p:cNvPr id="2" name="スライド番号プレースホルダー 1">
            <a:extLst>
              <a:ext uri="{FF2B5EF4-FFF2-40B4-BE49-F238E27FC236}">
                <a16:creationId xmlns:a16="http://schemas.microsoft.com/office/drawing/2014/main" id="{21157836-0AFF-E7C3-C990-FD6A2DCE937F}"/>
              </a:ext>
            </a:extLst>
          </p:cNvPr>
          <p:cNvSpPr>
            <a:spLocks noGrp="1"/>
          </p:cNvSpPr>
          <p:nvPr>
            <p:ph type="sldNum" sz="quarter" idx="12"/>
          </p:nvPr>
        </p:nvSpPr>
        <p:spPr>
          <a:xfrm>
            <a:off x="6429075" y="6364166"/>
            <a:ext cx="2057400" cy="365125"/>
          </a:xfrm>
        </p:spPr>
        <p:txBody>
          <a:bodyPr/>
          <a:lstStyle/>
          <a:p>
            <a:fld id="{A7CC7473-CE00-46BF-999B-63F831026EDD}" type="slidenum">
              <a:rPr kumimoji="1" lang="ja-JP" altLang="en-US" smtClean="0"/>
              <a:t>20</a:t>
            </a:fld>
            <a:endParaRPr kumimoji="1" lang="ja-JP" altLang="en-US"/>
          </a:p>
        </p:txBody>
      </p:sp>
      <p:graphicFrame>
        <p:nvGraphicFramePr>
          <p:cNvPr id="12" name="図表 11">
            <a:extLst>
              <a:ext uri="{FF2B5EF4-FFF2-40B4-BE49-F238E27FC236}">
                <a16:creationId xmlns:a16="http://schemas.microsoft.com/office/drawing/2014/main" id="{3F858B9A-03A8-9E0E-FC37-FD35EA423929}"/>
              </a:ext>
            </a:extLst>
          </p:cNvPr>
          <p:cNvGraphicFramePr/>
          <p:nvPr>
            <p:extLst>
              <p:ext uri="{D42A27DB-BD31-4B8C-83A1-F6EECF244321}">
                <p14:modId xmlns:p14="http://schemas.microsoft.com/office/powerpoint/2010/main" val="1072304046"/>
              </p:ext>
            </p:extLst>
          </p:nvPr>
        </p:nvGraphicFramePr>
        <p:xfrm>
          <a:off x="5279455" y="1304925"/>
          <a:ext cx="3480269" cy="16311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図表 13">
            <a:extLst>
              <a:ext uri="{FF2B5EF4-FFF2-40B4-BE49-F238E27FC236}">
                <a16:creationId xmlns:a16="http://schemas.microsoft.com/office/drawing/2014/main" id="{F595F66E-4AC1-CE2E-3CD9-85DBAFE2DB83}"/>
              </a:ext>
            </a:extLst>
          </p:cNvPr>
          <p:cNvGraphicFramePr/>
          <p:nvPr>
            <p:extLst>
              <p:ext uri="{D42A27DB-BD31-4B8C-83A1-F6EECF244321}">
                <p14:modId xmlns:p14="http://schemas.microsoft.com/office/powerpoint/2010/main" val="2209496354"/>
              </p:ext>
            </p:extLst>
          </p:nvPr>
        </p:nvGraphicFramePr>
        <p:xfrm>
          <a:off x="4818765" y="3959620"/>
          <a:ext cx="3912532" cy="23333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2" name="図表 21">
            <a:extLst>
              <a:ext uri="{FF2B5EF4-FFF2-40B4-BE49-F238E27FC236}">
                <a16:creationId xmlns:a16="http://schemas.microsoft.com/office/drawing/2014/main" id="{A14008A8-C154-C630-5C6C-4F99BDB341EF}"/>
              </a:ext>
            </a:extLst>
          </p:cNvPr>
          <p:cNvGraphicFramePr/>
          <p:nvPr>
            <p:extLst>
              <p:ext uri="{D42A27DB-BD31-4B8C-83A1-F6EECF244321}">
                <p14:modId xmlns:p14="http://schemas.microsoft.com/office/powerpoint/2010/main" val="2437091709"/>
              </p:ext>
            </p:extLst>
          </p:nvPr>
        </p:nvGraphicFramePr>
        <p:xfrm>
          <a:off x="582046" y="3736151"/>
          <a:ext cx="3912532" cy="281057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4" name="図表 23">
            <a:extLst>
              <a:ext uri="{FF2B5EF4-FFF2-40B4-BE49-F238E27FC236}">
                <a16:creationId xmlns:a16="http://schemas.microsoft.com/office/drawing/2014/main" id="{C80E2ED6-F33B-97E5-60F3-4233B42DE76C}"/>
              </a:ext>
            </a:extLst>
          </p:cNvPr>
          <p:cNvGraphicFramePr/>
          <p:nvPr>
            <p:extLst>
              <p:ext uri="{D42A27DB-BD31-4B8C-83A1-F6EECF244321}">
                <p14:modId xmlns:p14="http://schemas.microsoft.com/office/powerpoint/2010/main" val="1376835648"/>
              </p:ext>
            </p:extLst>
          </p:nvPr>
        </p:nvGraphicFramePr>
        <p:xfrm>
          <a:off x="4846320" y="3549364"/>
          <a:ext cx="3744228" cy="250256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26" name="図 25">
            <a:extLst>
              <a:ext uri="{FF2B5EF4-FFF2-40B4-BE49-F238E27FC236}">
                <a16:creationId xmlns:a16="http://schemas.microsoft.com/office/drawing/2014/main" id="{37B8C83D-BC22-9480-14CB-9AE5DAA446B0}"/>
              </a:ext>
            </a:extLst>
          </p:cNvPr>
          <p:cNvPicPr>
            <a:picLocks noChangeAspect="1"/>
          </p:cNvPicPr>
          <p:nvPr/>
        </p:nvPicPr>
        <p:blipFill>
          <a:blip r:embed="rId24"/>
          <a:stretch>
            <a:fillRect/>
          </a:stretch>
        </p:blipFill>
        <p:spPr>
          <a:xfrm>
            <a:off x="5845154" y="723297"/>
            <a:ext cx="2969030" cy="2655019"/>
          </a:xfrm>
          <a:prstGeom prst="rect">
            <a:avLst/>
          </a:prstGeom>
        </p:spPr>
      </p:pic>
      <p:sp>
        <p:nvSpPr>
          <p:cNvPr id="33" name="テキスト ボックス 32">
            <a:extLst>
              <a:ext uri="{FF2B5EF4-FFF2-40B4-BE49-F238E27FC236}">
                <a16:creationId xmlns:a16="http://schemas.microsoft.com/office/drawing/2014/main" id="{656EEC73-E4B0-4A67-37FB-64F4D140A9A7}"/>
              </a:ext>
            </a:extLst>
          </p:cNvPr>
          <p:cNvSpPr txBox="1"/>
          <p:nvPr/>
        </p:nvSpPr>
        <p:spPr>
          <a:xfrm>
            <a:off x="3170741" y="152389"/>
            <a:ext cx="3374390" cy="400110"/>
          </a:xfrm>
          <a:prstGeom prst="rect">
            <a:avLst/>
          </a:prstGeom>
          <a:noFill/>
        </p:spPr>
        <p:txBody>
          <a:bodyPr wrap="square" rtlCol="0">
            <a:spAutoFit/>
          </a:bodyPr>
          <a:lstStyle/>
          <a:p>
            <a:r>
              <a:rPr kumimoji="1" lang="ja-JP" altLang="en-US" sz="2000" b="1" dirty="0">
                <a:ln w="0"/>
                <a:solidFill>
                  <a:schemeClr val="accent5">
                    <a:lumMod val="75000"/>
                  </a:schemeClr>
                </a:solidFill>
                <a:effectLst>
                  <a:outerShdw blurRad="38100" dist="25400" dir="5400000" algn="ctr" rotWithShape="0">
                    <a:srgbClr val="6E747A">
                      <a:alpha val="43000"/>
                    </a:srgbClr>
                  </a:outerShdw>
                </a:effectLst>
              </a:rPr>
              <a:t>イトーヨーカドーの現状</a:t>
            </a:r>
          </a:p>
        </p:txBody>
      </p:sp>
      <p:sp>
        <p:nvSpPr>
          <p:cNvPr id="37" name="正方形/長方形 36">
            <a:extLst>
              <a:ext uri="{FF2B5EF4-FFF2-40B4-BE49-F238E27FC236}">
                <a16:creationId xmlns:a16="http://schemas.microsoft.com/office/drawing/2014/main" id="{79B79BA9-421D-8EE4-D13C-9AECF9E2FCB8}"/>
              </a:ext>
            </a:extLst>
          </p:cNvPr>
          <p:cNvSpPr/>
          <p:nvPr/>
        </p:nvSpPr>
        <p:spPr>
          <a:xfrm>
            <a:off x="4956112" y="2933233"/>
            <a:ext cx="1340492" cy="721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9" name="図表 38">
            <a:extLst>
              <a:ext uri="{FF2B5EF4-FFF2-40B4-BE49-F238E27FC236}">
                <a16:creationId xmlns:a16="http://schemas.microsoft.com/office/drawing/2014/main" id="{22356B1A-7DA0-4696-D05F-ECFDDE5D7D98}"/>
              </a:ext>
            </a:extLst>
          </p:cNvPr>
          <p:cNvGraphicFramePr/>
          <p:nvPr>
            <p:extLst>
              <p:ext uri="{D42A27DB-BD31-4B8C-83A1-F6EECF244321}">
                <p14:modId xmlns:p14="http://schemas.microsoft.com/office/powerpoint/2010/main" val="368396134"/>
              </p:ext>
            </p:extLst>
          </p:nvPr>
        </p:nvGraphicFramePr>
        <p:xfrm>
          <a:off x="5842849" y="2582109"/>
          <a:ext cx="2916875" cy="1411253"/>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40" name="図 39">
            <a:extLst>
              <a:ext uri="{FF2B5EF4-FFF2-40B4-BE49-F238E27FC236}">
                <a16:creationId xmlns:a16="http://schemas.microsoft.com/office/drawing/2014/main" id="{0183010F-CA62-54DC-BB7B-E887BA1AC05E}"/>
              </a:ext>
            </a:extLst>
          </p:cNvPr>
          <p:cNvPicPr>
            <a:picLocks noChangeAspect="1"/>
          </p:cNvPicPr>
          <p:nvPr/>
        </p:nvPicPr>
        <p:blipFill>
          <a:blip r:embed="rId30"/>
          <a:stretch>
            <a:fillRect/>
          </a:stretch>
        </p:blipFill>
        <p:spPr>
          <a:xfrm>
            <a:off x="105804" y="3595801"/>
            <a:ext cx="6023370" cy="280440"/>
          </a:xfrm>
          <a:prstGeom prst="rect">
            <a:avLst/>
          </a:prstGeom>
        </p:spPr>
      </p:pic>
    </p:spTree>
    <p:extLst>
      <p:ext uri="{BB962C8B-B14F-4D97-AF65-F5344CB8AC3E}">
        <p14:creationId xmlns:p14="http://schemas.microsoft.com/office/powerpoint/2010/main" val="379029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A6E6B6A-8414-3C7E-B8E9-1C40C488C27B}"/>
              </a:ext>
            </a:extLst>
          </p:cNvPr>
          <p:cNvPicPr>
            <a:picLocks noChangeAspect="1"/>
          </p:cNvPicPr>
          <p:nvPr/>
        </p:nvPicPr>
        <p:blipFill>
          <a:blip r:embed="rId2"/>
          <a:stretch>
            <a:fillRect/>
          </a:stretch>
        </p:blipFill>
        <p:spPr>
          <a:xfrm>
            <a:off x="0" y="4021882"/>
            <a:ext cx="5402480" cy="2721932"/>
          </a:xfrm>
          <a:prstGeom prst="rect">
            <a:avLst/>
          </a:prstGeom>
        </p:spPr>
      </p:pic>
      <p:sp>
        <p:nvSpPr>
          <p:cNvPr id="2" name="スライド番号プレースホルダー 1">
            <a:extLst>
              <a:ext uri="{FF2B5EF4-FFF2-40B4-BE49-F238E27FC236}">
                <a16:creationId xmlns:a16="http://schemas.microsoft.com/office/drawing/2014/main" id="{F91F88A4-58F4-E436-50A3-1EEC4F130A56}"/>
              </a:ext>
            </a:extLst>
          </p:cNvPr>
          <p:cNvSpPr>
            <a:spLocks noGrp="1"/>
          </p:cNvSpPr>
          <p:nvPr>
            <p:ph type="sldNum" sz="quarter" idx="12"/>
          </p:nvPr>
        </p:nvSpPr>
        <p:spPr/>
        <p:txBody>
          <a:bodyPr/>
          <a:lstStyle/>
          <a:p>
            <a:fld id="{A7CC7473-CE00-46BF-999B-63F831026EDD}" type="slidenum">
              <a:rPr kumimoji="1" lang="ja-JP" altLang="en-US" smtClean="0"/>
              <a:t>21</a:t>
            </a:fld>
            <a:endParaRPr kumimoji="1" lang="ja-JP" altLang="en-US"/>
          </a:p>
        </p:txBody>
      </p:sp>
      <p:pic>
        <p:nvPicPr>
          <p:cNvPr id="3" name="図 2">
            <a:extLst>
              <a:ext uri="{FF2B5EF4-FFF2-40B4-BE49-F238E27FC236}">
                <a16:creationId xmlns:a16="http://schemas.microsoft.com/office/drawing/2014/main" id="{3DB2921A-1B16-36A7-624D-246D757DC6BB}"/>
              </a:ext>
            </a:extLst>
          </p:cNvPr>
          <p:cNvPicPr>
            <a:picLocks noChangeAspect="1"/>
          </p:cNvPicPr>
          <p:nvPr/>
        </p:nvPicPr>
        <p:blipFill>
          <a:blip r:embed="rId3"/>
          <a:stretch>
            <a:fillRect/>
          </a:stretch>
        </p:blipFill>
        <p:spPr>
          <a:xfrm>
            <a:off x="412135" y="0"/>
            <a:ext cx="4409757" cy="4038528"/>
          </a:xfrm>
          <a:prstGeom prst="rect">
            <a:avLst/>
          </a:prstGeom>
        </p:spPr>
      </p:pic>
      <p:graphicFrame>
        <p:nvGraphicFramePr>
          <p:cNvPr id="7" name="図表 6">
            <a:extLst>
              <a:ext uri="{FF2B5EF4-FFF2-40B4-BE49-F238E27FC236}">
                <a16:creationId xmlns:a16="http://schemas.microsoft.com/office/drawing/2014/main" id="{0DCD5D2E-95F4-2A0B-1C7D-CBCAFE773565}"/>
              </a:ext>
            </a:extLst>
          </p:cNvPr>
          <p:cNvGraphicFramePr/>
          <p:nvPr>
            <p:extLst>
              <p:ext uri="{D42A27DB-BD31-4B8C-83A1-F6EECF244321}">
                <p14:modId xmlns:p14="http://schemas.microsoft.com/office/powerpoint/2010/main" val="1854854775"/>
              </p:ext>
            </p:extLst>
          </p:nvPr>
        </p:nvGraphicFramePr>
        <p:xfrm>
          <a:off x="5234027" y="688837"/>
          <a:ext cx="3808831" cy="2909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図表 9">
            <a:extLst>
              <a:ext uri="{FF2B5EF4-FFF2-40B4-BE49-F238E27FC236}">
                <a16:creationId xmlns:a16="http://schemas.microsoft.com/office/drawing/2014/main" id="{7A005D01-7697-8504-12C3-A4485471AAF4}"/>
              </a:ext>
            </a:extLst>
          </p:cNvPr>
          <p:cNvGraphicFramePr/>
          <p:nvPr>
            <p:extLst>
              <p:ext uri="{D42A27DB-BD31-4B8C-83A1-F6EECF244321}">
                <p14:modId xmlns:p14="http://schemas.microsoft.com/office/powerpoint/2010/main" val="4025113086"/>
              </p:ext>
            </p:extLst>
          </p:nvPr>
        </p:nvGraphicFramePr>
        <p:xfrm>
          <a:off x="5457524" y="4194453"/>
          <a:ext cx="3436220" cy="24823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2" name="図 11">
            <a:extLst>
              <a:ext uri="{FF2B5EF4-FFF2-40B4-BE49-F238E27FC236}">
                <a16:creationId xmlns:a16="http://schemas.microsoft.com/office/drawing/2014/main" id="{13348072-338C-190F-01BE-F737BDF7516B}"/>
              </a:ext>
            </a:extLst>
          </p:cNvPr>
          <p:cNvPicPr>
            <a:picLocks noChangeAspect="1"/>
          </p:cNvPicPr>
          <p:nvPr/>
        </p:nvPicPr>
        <p:blipFill>
          <a:blip r:embed="rId14"/>
          <a:stretch>
            <a:fillRect/>
          </a:stretch>
        </p:blipFill>
        <p:spPr>
          <a:xfrm>
            <a:off x="56186" y="6581256"/>
            <a:ext cx="6023370" cy="280440"/>
          </a:xfrm>
          <a:prstGeom prst="rect">
            <a:avLst/>
          </a:prstGeom>
        </p:spPr>
      </p:pic>
    </p:spTree>
    <p:extLst>
      <p:ext uri="{BB962C8B-B14F-4D97-AF65-F5344CB8AC3E}">
        <p14:creationId xmlns:p14="http://schemas.microsoft.com/office/powerpoint/2010/main" val="726579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9DA3F8F-1ADF-B91A-37F0-B723D9885D3D}"/>
              </a:ext>
            </a:extLst>
          </p:cNvPr>
          <p:cNvSpPr>
            <a:spLocks noGrp="1"/>
          </p:cNvSpPr>
          <p:nvPr>
            <p:ph type="sldNum" sz="quarter" idx="12"/>
          </p:nvPr>
        </p:nvSpPr>
        <p:spPr/>
        <p:txBody>
          <a:bodyPr/>
          <a:lstStyle/>
          <a:p>
            <a:fld id="{A7CC7473-CE00-46BF-999B-63F831026EDD}" type="slidenum">
              <a:rPr kumimoji="1" lang="ja-JP" altLang="en-US" smtClean="0"/>
              <a:t>22</a:t>
            </a:fld>
            <a:endParaRPr kumimoji="1" lang="ja-JP" altLang="en-US"/>
          </a:p>
        </p:txBody>
      </p:sp>
      <p:graphicFrame>
        <p:nvGraphicFramePr>
          <p:cNvPr id="18" name="図表 17">
            <a:extLst>
              <a:ext uri="{FF2B5EF4-FFF2-40B4-BE49-F238E27FC236}">
                <a16:creationId xmlns:a16="http://schemas.microsoft.com/office/drawing/2014/main" id="{02C63312-9CFD-8411-7E65-4D5FAC1971BA}"/>
              </a:ext>
            </a:extLst>
          </p:cNvPr>
          <p:cNvGraphicFramePr/>
          <p:nvPr>
            <p:extLst>
              <p:ext uri="{D42A27DB-BD31-4B8C-83A1-F6EECF244321}">
                <p14:modId xmlns:p14="http://schemas.microsoft.com/office/powerpoint/2010/main" val="2013014094"/>
              </p:ext>
            </p:extLst>
          </p:nvPr>
        </p:nvGraphicFramePr>
        <p:xfrm>
          <a:off x="-2000245" y="2817352"/>
          <a:ext cx="4572000" cy="147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図表 16">
            <a:extLst>
              <a:ext uri="{FF2B5EF4-FFF2-40B4-BE49-F238E27FC236}">
                <a16:creationId xmlns:a16="http://schemas.microsoft.com/office/drawing/2014/main" id="{2DAD6CBB-EE77-B64E-12E7-2B9C0741DF45}"/>
              </a:ext>
            </a:extLst>
          </p:cNvPr>
          <p:cNvGraphicFramePr/>
          <p:nvPr>
            <p:extLst>
              <p:ext uri="{D42A27DB-BD31-4B8C-83A1-F6EECF244321}">
                <p14:modId xmlns:p14="http://schemas.microsoft.com/office/powerpoint/2010/main" val="1148532048"/>
              </p:ext>
            </p:extLst>
          </p:nvPr>
        </p:nvGraphicFramePr>
        <p:xfrm>
          <a:off x="213562" y="3860469"/>
          <a:ext cx="3299731" cy="29402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テキスト ボックス 9">
            <a:extLst>
              <a:ext uri="{FF2B5EF4-FFF2-40B4-BE49-F238E27FC236}">
                <a16:creationId xmlns:a16="http://schemas.microsoft.com/office/drawing/2014/main" id="{7B9AE90B-173C-381C-A3D8-01810C6FAEBA}"/>
              </a:ext>
            </a:extLst>
          </p:cNvPr>
          <p:cNvSpPr txBox="1"/>
          <p:nvPr/>
        </p:nvSpPr>
        <p:spPr>
          <a:xfrm>
            <a:off x="4934433" y="6470598"/>
            <a:ext cx="5104434" cy="246221"/>
          </a:xfrm>
          <a:prstGeom prst="rect">
            <a:avLst/>
          </a:prstGeom>
          <a:noFill/>
        </p:spPr>
        <p:txBody>
          <a:bodyPr wrap="square">
            <a:spAutoFit/>
          </a:bodyPr>
          <a:lstStyle/>
          <a:p>
            <a:r>
              <a:rPr lang="en-US" altLang="ja-JP" sz="1000" dirty="0">
                <a:latin typeface="+mn-ea"/>
              </a:rPr>
              <a:t>https://diamond-rm.net/management/224694/2/</a:t>
            </a:r>
            <a:endParaRPr lang="ja-JP" altLang="en-US" sz="1000" dirty="0">
              <a:latin typeface="+mn-ea"/>
            </a:endParaRPr>
          </a:p>
        </p:txBody>
      </p:sp>
      <p:sp>
        <p:nvSpPr>
          <p:cNvPr id="9" name="テキスト ボックス 8">
            <a:extLst>
              <a:ext uri="{FF2B5EF4-FFF2-40B4-BE49-F238E27FC236}">
                <a16:creationId xmlns:a16="http://schemas.microsoft.com/office/drawing/2014/main" id="{E504A913-3B2A-30BC-6F3F-3A0FADB82AED}"/>
              </a:ext>
            </a:extLst>
          </p:cNvPr>
          <p:cNvSpPr txBox="1"/>
          <p:nvPr/>
        </p:nvSpPr>
        <p:spPr>
          <a:xfrm>
            <a:off x="2954126" y="57303"/>
            <a:ext cx="6780998" cy="400110"/>
          </a:xfrm>
          <a:prstGeom prst="rect">
            <a:avLst/>
          </a:prstGeom>
          <a:noFill/>
        </p:spPr>
        <p:txBody>
          <a:bodyPr wrap="square">
            <a:spAutoFit/>
          </a:bodyPr>
          <a:lstStyle/>
          <a:p>
            <a:r>
              <a:rPr lang="ja-JP" altLang="en-US" sz="2000" b="1" dirty="0">
                <a:solidFill>
                  <a:schemeClr val="accent5">
                    <a:lumMod val="75000"/>
                  </a:schemeClr>
                </a:solidFill>
              </a:rPr>
              <a:t>イトーヨーカドーの今後</a:t>
            </a:r>
          </a:p>
        </p:txBody>
      </p:sp>
      <p:graphicFrame>
        <p:nvGraphicFramePr>
          <p:cNvPr id="16" name="図表 15">
            <a:extLst>
              <a:ext uri="{FF2B5EF4-FFF2-40B4-BE49-F238E27FC236}">
                <a16:creationId xmlns:a16="http://schemas.microsoft.com/office/drawing/2014/main" id="{F248C37D-A3F0-1A6F-66B6-C01488DB7304}"/>
              </a:ext>
            </a:extLst>
          </p:cNvPr>
          <p:cNvGraphicFramePr/>
          <p:nvPr>
            <p:extLst>
              <p:ext uri="{D42A27DB-BD31-4B8C-83A1-F6EECF244321}">
                <p14:modId xmlns:p14="http://schemas.microsoft.com/office/powerpoint/2010/main" val="2131507746"/>
              </p:ext>
            </p:extLst>
          </p:nvPr>
        </p:nvGraphicFramePr>
        <p:xfrm>
          <a:off x="3793024" y="4742493"/>
          <a:ext cx="5103204" cy="16580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5" name="図表 24">
            <a:extLst>
              <a:ext uri="{FF2B5EF4-FFF2-40B4-BE49-F238E27FC236}">
                <a16:creationId xmlns:a16="http://schemas.microsoft.com/office/drawing/2014/main" id="{08AD66C3-417F-7572-4945-29F3492BA8B1}"/>
              </a:ext>
            </a:extLst>
          </p:cNvPr>
          <p:cNvGraphicFramePr/>
          <p:nvPr>
            <p:extLst>
              <p:ext uri="{D42A27DB-BD31-4B8C-83A1-F6EECF244321}">
                <p14:modId xmlns:p14="http://schemas.microsoft.com/office/powerpoint/2010/main" val="1911632429"/>
              </p:ext>
            </p:extLst>
          </p:nvPr>
        </p:nvGraphicFramePr>
        <p:xfrm>
          <a:off x="141371" y="480891"/>
          <a:ext cx="3444115" cy="144314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24" name="図 23">
            <a:extLst>
              <a:ext uri="{FF2B5EF4-FFF2-40B4-BE49-F238E27FC236}">
                <a16:creationId xmlns:a16="http://schemas.microsoft.com/office/drawing/2014/main" id="{52DE6D51-D71B-1614-95BF-7730FEEEEE00}"/>
              </a:ext>
            </a:extLst>
          </p:cNvPr>
          <p:cNvPicPr>
            <a:picLocks noChangeAspect="1"/>
          </p:cNvPicPr>
          <p:nvPr/>
        </p:nvPicPr>
        <p:blipFill>
          <a:blip r:embed="rId22"/>
          <a:stretch>
            <a:fillRect/>
          </a:stretch>
        </p:blipFill>
        <p:spPr>
          <a:xfrm>
            <a:off x="199811" y="1736725"/>
            <a:ext cx="3357562" cy="2123744"/>
          </a:xfrm>
          <a:prstGeom prst="rect">
            <a:avLst/>
          </a:prstGeom>
        </p:spPr>
      </p:pic>
      <p:graphicFrame>
        <p:nvGraphicFramePr>
          <p:cNvPr id="28" name="図表 27">
            <a:extLst>
              <a:ext uri="{FF2B5EF4-FFF2-40B4-BE49-F238E27FC236}">
                <a16:creationId xmlns:a16="http://schemas.microsoft.com/office/drawing/2014/main" id="{218F0CBE-0353-72E2-C65F-18BE5158CE08}"/>
              </a:ext>
            </a:extLst>
          </p:cNvPr>
          <p:cNvGraphicFramePr/>
          <p:nvPr>
            <p:extLst>
              <p:ext uri="{D42A27DB-BD31-4B8C-83A1-F6EECF244321}">
                <p14:modId xmlns:p14="http://schemas.microsoft.com/office/powerpoint/2010/main" val="3866378595"/>
              </p:ext>
            </p:extLst>
          </p:nvPr>
        </p:nvGraphicFramePr>
        <p:xfrm>
          <a:off x="3793024" y="2983879"/>
          <a:ext cx="5103204" cy="165809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29" name="図 28">
            <a:extLst>
              <a:ext uri="{FF2B5EF4-FFF2-40B4-BE49-F238E27FC236}">
                <a16:creationId xmlns:a16="http://schemas.microsoft.com/office/drawing/2014/main" id="{EC953FB8-940B-9701-47EB-3CDD9132EC3C}"/>
              </a:ext>
            </a:extLst>
          </p:cNvPr>
          <p:cNvPicPr>
            <a:picLocks noChangeAspect="1"/>
          </p:cNvPicPr>
          <p:nvPr/>
        </p:nvPicPr>
        <p:blipFill>
          <a:blip r:embed="rId28"/>
          <a:stretch>
            <a:fillRect/>
          </a:stretch>
        </p:blipFill>
        <p:spPr>
          <a:xfrm>
            <a:off x="3751619" y="392278"/>
            <a:ext cx="5106626" cy="2408176"/>
          </a:xfrm>
          <a:prstGeom prst="rect">
            <a:avLst/>
          </a:prstGeom>
        </p:spPr>
      </p:pic>
      <p:sp>
        <p:nvSpPr>
          <p:cNvPr id="31" name="テキスト ボックス 30">
            <a:extLst>
              <a:ext uri="{FF2B5EF4-FFF2-40B4-BE49-F238E27FC236}">
                <a16:creationId xmlns:a16="http://schemas.microsoft.com/office/drawing/2014/main" id="{92358EDF-F475-5888-E1CD-26B3FA72D03A}"/>
              </a:ext>
            </a:extLst>
          </p:cNvPr>
          <p:cNvSpPr txBox="1"/>
          <p:nvPr/>
        </p:nvSpPr>
        <p:spPr>
          <a:xfrm>
            <a:off x="5596621" y="2805111"/>
            <a:ext cx="6019800" cy="246221"/>
          </a:xfrm>
          <a:prstGeom prst="rect">
            <a:avLst/>
          </a:prstGeom>
          <a:noFill/>
        </p:spPr>
        <p:txBody>
          <a:bodyPr wrap="square">
            <a:spAutoFit/>
          </a:bodyPr>
          <a:lstStyle/>
          <a:p>
            <a:r>
              <a:rPr lang="en-US" altLang="ja-JP" sz="1000" dirty="0">
                <a:solidFill>
                  <a:schemeClr val="bg2">
                    <a:lumMod val="50000"/>
                  </a:schemeClr>
                </a:solidFill>
                <a:latin typeface="+mn-ea"/>
              </a:rPr>
              <a:t>https://www.7andi.com/company/middleplan.html</a:t>
            </a:r>
            <a:endParaRPr lang="ja-JP" altLang="en-US" sz="1000" dirty="0">
              <a:solidFill>
                <a:schemeClr val="bg2">
                  <a:lumMod val="50000"/>
                </a:schemeClr>
              </a:solidFill>
              <a:latin typeface="+mn-ea"/>
            </a:endParaRPr>
          </a:p>
        </p:txBody>
      </p:sp>
    </p:spTree>
    <p:extLst>
      <p:ext uri="{BB962C8B-B14F-4D97-AF65-F5344CB8AC3E}">
        <p14:creationId xmlns:p14="http://schemas.microsoft.com/office/powerpoint/2010/main" val="3703788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97C6E5E-2AD1-EF80-ABD3-ADB09D3CDC61}"/>
              </a:ext>
            </a:extLst>
          </p:cNvPr>
          <p:cNvSpPr>
            <a:spLocks noGrp="1"/>
          </p:cNvSpPr>
          <p:nvPr>
            <p:ph type="sldNum" sz="quarter" idx="12"/>
          </p:nvPr>
        </p:nvSpPr>
        <p:spPr>
          <a:xfrm>
            <a:off x="8188325" y="6500896"/>
            <a:ext cx="714374" cy="274320"/>
          </a:xfrm>
        </p:spPr>
        <p:txBody>
          <a:bodyPr>
            <a:normAutofit/>
          </a:bodyPr>
          <a:lstStyle/>
          <a:p>
            <a:pPr>
              <a:spcAft>
                <a:spcPts val="600"/>
              </a:spcAft>
            </a:pPr>
            <a:fld id="{A7CC7473-CE00-46BF-999B-63F831026EDD}" type="slidenum">
              <a:rPr kumimoji="1" lang="ja-JP" altLang="en-US" smtClean="0"/>
              <a:pPr>
                <a:spcAft>
                  <a:spcPts val="600"/>
                </a:spcAft>
              </a:pPr>
              <a:t>23</a:t>
            </a:fld>
            <a:endParaRPr kumimoji="1" lang="ja-JP" altLang="en-US"/>
          </a:p>
        </p:txBody>
      </p:sp>
      <p:graphicFrame>
        <p:nvGraphicFramePr>
          <p:cNvPr id="5" name="表 5">
            <a:extLst>
              <a:ext uri="{FF2B5EF4-FFF2-40B4-BE49-F238E27FC236}">
                <a16:creationId xmlns:a16="http://schemas.microsoft.com/office/drawing/2014/main" id="{B24E3303-0ADC-B0DE-B70E-3A16256C2615}"/>
              </a:ext>
            </a:extLst>
          </p:cNvPr>
          <p:cNvGraphicFramePr>
            <a:graphicFrameLocks noGrp="1"/>
          </p:cNvGraphicFramePr>
          <p:nvPr>
            <p:extLst>
              <p:ext uri="{D42A27DB-BD31-4B8C-83A1-F6EECF244321}">
                <p14:modId xmlns:p14="http://schemas.microsoft.com/office/powerpoint/2010/main" val="505664532"/>
              </p:ext>
            </p:extLst>
          </p:nvPr>
        </p:nvGraphicFramePr>
        <p:xfrm>
          <a:off x="277365" y="3136049"/>
          <a:ext cx="2311742" cy="2867432"/>
        </p:xfrm>
        <a:graphic>
          <a:graphicData uri="http://schemas.openxmlformats.org/drawingml/2006/table">
            <a:tbl>
              <a:tblPr firstRow="1" bandRow="1">
                <a:tableStyleId>{5C22544A-7EE6-4342-B048-85BDC9FD1C3A}</a:tableStyleId>
              </a:tblPr>
              <a:tblGrid>
                <a:gridCol w="2311742">
                  <a:extLst>
                    <a:ext uri="{9D8B030D-6E8A-4147-A177-3AD203B41FA5}">
                      <a16:colId xmlns:a16="http://schemas.microsoft.com/office/drawing/2014/main" val="2297904803"/>
                    </a:ext>
                  </a:extLst>
                </a:gridCol>
              </a:tblGrid>
              <a:tr h="728975">
                <a:tc>
                  <a:txBody>
                    <a:bodyPr/>
                    <a:lstStyle/>
                    <a:p>
                      <a:endParaRPr kumimoji="1" lang="ja-JP" altLang="en-US" dirty="0"/>
                    </a:p>
                  </a:txBody>
                  <a:tcPr/>
                </a:tc>
                <a:extLst>
                  <a:ext uri="{0D108BD9-81ED-4DB2-BD59-A6C34878D82A}">
                    <a16:rowId xmlns:a16="http://schemas.microsoft.com/office/drawing/2014/main" val="3356162637"/>
                  </a:ext>
                </a:extLst>
              </a:tr>
              <a:tr h="2138457">
                <a:tc>
                  <a:txBody>
                    <a:bodyPr/>
                    <a:lstStyle/>
                    <a:p>
                      <a:pPr algn="ctr"/>
                      <a:r>
                        <a:rPr kumimoji="1" lang="ja-JP" altLang="en-US" b="0" dirty="0">
                          <a:solidFill>
                            <a:schemeClr val="tx1"/>
                          </a:solidFill>
                        </a:rPr>
                        <a:t>購買金額や購買回数といった定量データ</a:t>
                      </a:r>
                    </a:p>
                  </a:txBody>
                  <a:tcPr/>
                </a:tc>
                <a:extLst>
                  <a:ext uri="{0D108BD9-81ED-4DB2-BD59-A6C34878D82A}">
                    <a16:rowId xmlns:a16="http://schemas.microsoft.com/office/drawing/2014/main" val="243970299"/>
                  </a:ext>
                </a:extLst>
              </a:tr>
            </a:tbl>
          </a:graphicData>
        </a:graphic>
      </p:graphicFrame>
      <p:pic>
        <p:nvPicPr>
          <p:cNvPr id="8" name="図 7">
            <a:extLst>
              <a:ext uri="{FF2B5EF4-FFF2-40B4-BE49-F238E27FC236}">
                <a16:creationId xmlns:a16="http://schemas.microsoft.com/office/drawing/2014/main" id="{C9EB0025-7CFD-ECD5-33A4-0AFBCC69199E}"/>
              </a:ext>
            </a:extLst>
          </p:cNvPr>
          <p:cNvPicPr>
            <a:picLocks noChangeAspect="1"/>
          </p:cNvPicPr>
          <p:nvPr/>
        </p:nvPicPr>
        <p:blipFill>
          <a:blip r:embed="rId2"/>
          <a:stretch>
            <a:fillRect/>
          </a:stretch>
        </p:blipFill>
        <p:spPr>
          <a:xfrm>
            <a:off x="2788638" y="3099443"/>
            <a:ext cx="2347163" cy="2893316"/>
          </a:xfrm>
          <a:prstGeom prst="rect">
            <a:avLst/>
          </a:prstGeom>
        </p:spPr>
      </p:pic>
      <p:sp>
        <p:nvSpPr>
          <p:cNvPr id="16" name="テキスト ボックス 15">
            <a:extLst>
              <a:ext uri="{FF2B5EF4-FFF2-40B4-BE49-F238E27FC236}">
                <a16:creationId xmlns:a16="http://schemas.microsoft.com/office/drawing/2014/main" id="{BA243CA7-F703-B2D2-818E-491AAF59B85A}"/>
              </a:ext>
            </a:extLst>
          </p:cNvPr>
          <p:cNvSpPr txBox="1"/>
          <p:nvPr/>
        </p:nvSpPr>
        <p:spPr>
          <a:xfrm>
            <a:off x="2821660" y="3855297"/>
            <a:ext cx="2281117" cy="646331"/>
          </a:xfrm>
          <a:prstGeom prst="rect">
            <a:avLst/>
          </a:prstGeom>
          <a:noFill/>
        </p:spPr>
        <p:txBody>
          <a:bodyPr wrap="square">
            <a:spAutoFit/>
          </a:bodyPr>
          <a:lstStyle/>
          <a:p>
            <a:r>
              <a:rPr lang="ja-JP" altLang="en-US" dirty="0"/>
              <a:t>お客様の声・ー満足度といった定性デタ</a:t>
            </a:r>
          </a:p>
        </p:txBody>
      </p:sp>
      <p:sp>
        <p:nvSpPr>
          <p:cNvPr id="18" name="テキスト ボックス 17">
            <a:extLst>
              <a:ext uri="{FF2B5EF4-FFF2-40B4-BE49-F238E27FC236}">
                <a16:creationId xmlns:a16="http://schemas.microsoft.com/office/drawing/2014/main" id="{28FEEAEA-5AD3-691C-C8C2-B6F5D9CF4637}"/>
              </a:ext>
            </a:extLst>
          </p:cNvPr>
          <p:cNvSpPr txBox="1"/>
          <p:nvPr/>
        </p:nvSpPr>
        <p:spPr>
          <a:xfrm>
            <a:off x="2055990" y="325635"/>
            <a:ext cx="9769641" cy="707886"/>
          </a:xfrm>
          <a:prstGeom prst="rect">
            <a:avLst/>
          </a:prstGeom>
          <a:noFill/>
        </p:spPr>
        <p:txBody>
          <a:bodyPr wrap="square">
            <a:spAutoFit/>
          </a:bodyPr>
          <a:lstStyle/>
          <a:p>
            <a:r>
              <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NPS </a:t>
            </a: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a:t>
            </a:r>
            <a:r>
              <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Net Promoter Score</a:t>
            </a: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a:t>
            </a:r>
            <a:br>
              <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br>
            <a:r>
              <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SDGs</a:t>
            </a: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a:t>
            </a:r>
            <a:r>
              <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Sustainable Development Goals</a:t>
            </a: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a:t>
            </a:r>
          </a:p>
        </p:txBody>
      </p:sp>
      <p:graphicFrame>
        <p:nvGraphicFramePr>
          <p:cNvPr id="24" name="図表 23">
            <a:extLst>
              <a:ext uri="{FF2B5EF4-FFF2-40B4-BE49-F238E27FC236}">
                <a16:creationId xmlns:a16="http://schemas.microsoft.com/office/drawing/2014/main" id="{B9075F30-563E-1CD2-CE01-30770547203C}"/>
              </a:ext>
            </a:extLst>
          </p:cNvPr>
          <p:cNvGraphicFramePr/>
          <p:nvPr>
            <p:extLst>
              <p:ext uri="{D42A27DB-BD31-4B8C-83A1-F6EECF244321}">
                <p14:modId xmlns:p14="http://schemas.microsoft.com/office/powerpoint/2010/main" val="3844295437"/>
              </p:ext>
            </p:extLst>
          </p:nvPr>
        </p:nvGraphicFramePr>
        <p:xfrm>
          <a:off x="277366" y="1318344"/>
          <a:ext cx="2311741" cy="1130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グラフィックス 20" descr="バッジ 1 枠線">
            <a:extLst>
              <a:ext uri="{FF2B5EF4-FFF2-40B4-BE49-F238E27FC236}">
                <a16:creationId xmlns:a16="http://schemas.microsoft.com/office/drawing/2014/main" id="{85D0CDBC-5D13-7271-FE4B-693881FE60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4570" y="2639170"/>
            <a:ext cx="914400" cy="920543"/>
          </a:xfrm>
          <a:prstGeom prst="rect">
            <a:avLst/>
          </a:prstGeom>
        </p:spPr>
      </p:pic>
      <p:pic>
        <p:nvPicPr>
          <p:cNvPr id="23" name="グラフィックス 22" descr="バッジ 枠線">
            <a:extLst>
              <a:ext uri="{FF2B5EF4-FFF2-40B4-BE49-F238E27FC236}">
                <a16:creationId xmlns:a16="http://schemas.microsoft.com/office/drawing/2014/main" id="{DAA077E7-F2C1-BE4C-57CC-02340BEE0D3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40739" y="2670691"/>
            <a:ext cx="914400" cy="857503"/>
          </a:xfrm>
          <a:prstGeom prst="rect">
            <a:avLst/>
          </a:prstGeom>
        </p:spPr>
      </p:pic>
      <p:pic>
        <p:nvPicPr>
          <p:cNvPr id="26" name="グラフィックス 25" descr="棒グラフ 単色塗りつぶし">
            <a:extLst>
              <a:ext uri="{FF2B5EF4-FFF2-40B4-BE49-F238E27FC236}">
                <a16:creationId xmlns:a16="http://schemas.microsoft.com/office/drawing/2014/main" id="{0144EFF7-14BB-8463-F872-14E2F821752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4570" y="4582530"/>
            <a:ext cx="914400" cy="914400"/>
          </a:xfrm>
          <a:prstGeom prst="rect">
            <a:avLst/>
          </a:prstGeom>
        </p:spPr>
      </p:pic>
      <p:pic>
        <p:nvPicPr>
          <p:cNvPr id="28" name="グラフィックス 27" descr="事業の成長 単色塗りつぶし">
            <a:extLst>
              <a:ext uri="{FF2B5EF4-FFF2-40B4-BE49-F238E27FC236}">
                <a16:creationId xmlns:a16="http://schemas.microsoft.com/office/drawing/2014/main" id="{049377F7-50E7-891A-D3E0-02B0BB34079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22522" y="4629320"/>
            <a:ext cx="914400" cy="910715"/>
          </a:xfrm>
          <a:prstGeom prst="rect">
            <a:avLst/>
          </a:prstGeom>
        </p:spPr>
      </p:pic>
      <p:pic>
        <p:nvPicPr>
          <p:cNvPr id="3" name="図 2">
            <a:extLst>
              <a:ext uri="{FF2B5EF4-FFF2-40B4-BE49-F238E27FC236}">
                <a16:creationId xmlns:a16="http://schemas.microsoft.com/office/drawing/2014/main" id="{FA9F8097-B48C-1F93-E230-A7D74B9C9B0E}"/>
              </a:ext>
            </a:extLst>
          </p:cNvPr>
          <p:cNvPicPr>
            <a:picLocks noChangeAspect="1"/>
          </p:cNvPicPr>
          <p:nvPr/>
        </p:nvPicPr>
        <p:blipFill>
          <a:blip r:embed="rId16"/>
          <a:stretch>
            <a:fillRect/>
          </a:stretch>
        </p:blipFill>
        <p:spPr>
          <a:xfrm>
            <a:off x="5262742" y="3067139"/>
            <a:ext cx="3765667" cy="2867433"/>
          </a:xfrm>
          <a:prstGeom prst="rect">
            <a:avLst/>
          </a:prstGeom>
        </p:spPr>
      </p:pic>
      <p:graphicFrame>
        <p:nvGraphicFramePr>
          <p:cNvPr id="11" name="図表 10">
            <a:extLst>
              <a:ext uri="{FF2B5EF4-FFF2-40B4-BE49-F238E27FC236}">
                <a16:creationId xmlns:a16="http://schemas.microsoft.com/office/drawing/2014/main" id="{1301EBAB-052D-D568-BE6D-B886DCA71463}"/>
              </a:ext>
            </a:extLst>
          </p:cNvPr>
          <p:cNvGraphicFramePr/>
          <p:nvPr>
            <p:extLst>
              <p:ext uri="{D42A27DB-BD31-4B8C-83A1-F6EECF244321}">
                <p14:modId xmlns:p14="http://schemas.microsoft.com/office/powerpoint/2010/main" val="2510802869"/>
              </p:ext>
            </p:extLst>
          </p:nvPr>
        </p:nvGraphicFramePr>
        <p:xfrm>
          <a:off x="2821660" y="1316683"/>
          <a:ext cx="2529606" cy="118707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4" name="図表 13">
            <a:extLst>
              <a:ext uri="{FF2B5EF4-FFF2-40B4-BE49-F238E27FC236}">
                <a16:creationId xmlns:a16="http://schemas.microsoft.com/office/drawing/2014/main" id="{4492B540-5F17-A908-20A7-5A433B7AD74B}"/>
              </a:ext>
            </a:extLst>
          </p:cNvPr>
          <p:cNvGraphicFramePr/>
          <p:nvPr>
            <p:extLst>
              <p:ext uri="{D42A27DB-BD31-4B8C-83A1-F6EECF244321}">
                <p14:modId xmlns:p14="http://schemas.microsoft.com/office/powerpoint/2010/main" val="3695912942"/>
              </p:ext>
            </p:extLst>
          </p:nvPr>
        </p:nvGraphicFramePr>
        <p:xfrm>
          <a:off x="6119608" y="1483860"/>
          <a:ext cx="2425904" cy="101695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148487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07"/>
          <p:cNvSpPr>
            <a:spLocks noChangeArrowheads="1"/>
          </p:cNvSpPr>
          <p:nvPr/>
        </p:nvSpPr>
        <p:spPr bwMode="auto">
          <a:xfrm>
            <a:off x="3598841" y="93643"/>
            <a:ext cx="6026794" cy="36512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lnSpcReduction="10000"/>
          </a:bodyPr>
          <a:lstStyle/>
          <a:p>
            <a:pPr>
              <a:lnSpc>
                <a:spcPct val="90000"/>
              </a:lnSpc>
              <a:spcBef>
                <a:spcPct val="0"/>
              </a:spcBef>
              <a:spcAft>
                <a:spcPts val="600"/>
              </a:spcAft>
            </a:pPr>
            <a:r>
              <a:rPr lang="ja-JP" altLang="en-US" sz="2000" b="1" kern="1200" dirty="0">
                <a:ln w="0"/>
                <a:solidFill>
                  <a:schemeClr val="accent5">
                    <a:lumMod val="75000"/>
                  </a:schemeClr>
                </a:solidFill>
                <a:effectLst>
                  <a:outerShdw blurRad="38100" dist="25400" dir="5400000" algn="ctr" rotWithShape="0">
                    <a:srgbClr val="6E747A">
                      <a:alpha val="43000"/>
                    </a:srgbClr>
                  </a:outerShdw>
                </a:effectLst>
                <a:latin typeface="+mj-lt"/>
                <a:ea typeface="+mj-ea"/>
                <a:cs typeface="+mj-cs"/>
              </a:rPr>
              <a:t>施策優先順位</a:t>
            </a:r>
          </a:p>
        </p:txBody>
      </p:sp>
      <p:sp>
        <p:nvSpPr>
          <p:cNvPr id="8" name="スライド番号プレースホルダー 3">
            <a:extLst>
              <a:ext uri="{FF2B5EF4-FFF2-40B4-BE49-F238E27FC236}">
                <a16:creationId xmlns:a16="http://schemas.microsoft.com/office/drawing/2014/main" id="{3B9F898E-18C6-44D1-ABB8-0F7887D8412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A7CC7473-CE00-46BF-999B-63F831026EDD}" type="slidenum">
              <a:rPr kumimoji="1" lang="en-US" altLang="ja-JP"/>
              <a:pPr>
                <a:spcAft>
                  <a:spcPts val="600"/>
                </a:spcAft>
              </a:pPr>
              <a:t>24</a:t>
            </a:fld>
            <a:endParaRPr kumimoji="1" lang="en-US" altLang="ja-JP"/>
          </a:p>
        </p:txBody>
      </p:sp>
      <p:graphicFrame>
        <p:nvGraphicFramePr>
          <p:cNvPr id="6" name="表 5"/>
          <p:cNvGraphicFramePr>
            <a:graphicFrameLocks noGrp="1"/>
          </p:cNvGraphicFramePr>
          <p:nvPr>
            <p:extLst>
              <p:ext uri="{D42A27DB-BD31-4B8C-83A1-F6EECF244321}">
                <p14:modId xmlns:p14="http://schemas.microsoft.com/office/powerpoint/2010/main" val="1683214704"/>
              </p:ext>
            </p:extLst>
          </p:nvPr>
        </p:nvGraphicFramePr>
        <p:xfrm>
          <a:off x="312515" y="564466"/>
          <a:ext cx="8542118" cy="5834765"/>
        </p:xfrm>
        <a:graphic>
          <a:graphicData uri="http://schemas.openxmlformats.org/drawingml/2006/table">
            <a:tbl>
              <a:tblPr firstRow="1" bandRow="1">
                <a:tableStyleId>{BC89EF96-8CEA-46FF-86C4-4CE0E7609802}</a:tableStyleId>
              </a:tblPr>
              <a:tblGrid>
                <a:gridCol w="681268">
                  <a:extLst>
                    <a:ext uri="{9D8B030D-6E8A-4147-A177-3AD203B41FA5}">
                      <a16:colId xmlns:a16="http://schemas.microsoft.com/office/drawing/2014/main" val="529955954"/>
                    </a:ext>
                  </a:extLst>
                </a:gridCol>
                <a:gridCol w="3925458">
                  <a:extLst>
                    <a:ext uri="{9D8B030D-6E8A-4147-A177-3AD203B41FA5}">
                      <a16:colId xmlns:a16="http://schemas.microsoft.com/office/drawing/2014/main" val="20000"/>
                    </a:ext>
                  </a:extLst>
                </a:gridCol>
                <a:gridCol w="1450548">
                  <a:extLst>
                    <a:ext uri="{9D8B030D-6E8A-4147-A177-3AD203B41FA5}">
                      <a16:colId xmlns:a16="http://schemas.microsoft.com/office/drawing/2014/main" val="20002"/>
                    </a:ext>
                  </a:extLst>
                </a:gridCol>
                <a:gridCol w="1323690">
                  <a:extLst>
                    <a:ext uri="{9D8B030D-6E8A-4147-A177-3AD203B41FA5}">
                      <a16:colId xmlns:a16="http://schemas.microsoft.com/office/drawing/2014/main" val="20003"/>
                    </a:ext>
                  </a:extLst>
                </a:gridCol>
                <a:gridCol w="1161154">
                  <a:extLst>
                    <a:ext uri="{9D8B030D-6E8A-4147-A177-3AD203B41FA5}">
                      <a16:colId xmlns:a16="http://schemas.microsoft.com/office/drawing/2014/main" val="20004"/>
                    </a:ext>
                  </a:extLst>
                </a:gridCol>
              </a:tblGrid>
              <a:tr h="7239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cap="none" spc="0" dirty="0">
                          <a:solidFill>
                            <a:schemeClr val="accent5">
                              <a:lumMod val="75000"/>
                            </a:schemeClr>
                          </a:solidFill>
                          <a:latin typeface="+mn-ea"/>
                          <a:ea typeface="+mn-ea"/>
                        </a:rPr>
                        <a:t>No</a:t>
                      </a:r>
                      <a:endParaRPr kumimoji="1" lang="ja-JP" altLang="en-US" sz="1800" b="1" cap="none" spc="0" dirty="0">
                        <a:solidFill>
                          <a:schemeClr val="accent5">
                            <a:lumMod val="75000"/>
                          </a:schemeClr>
                        </a:solidFill>
                        <a:latin typeface="+mn-ea"/>
                        <a:ea typeface="+mn-ea"/>
                      </a:endParaRPr>
                    </a:p>
                  </a:txBody>
                  <a:tcPr marL="59436" marR="66279" marT="16982" marB="127362" anchor="b" anchorCtr="1">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cap="none" spc="0" dirty="0">
                          <a:solidFill>
                            <a:schemeClr val="accent5">
                              <a:lumMod val="75000"/>
                            </a:schemeClr>
                          </a:solidFill>
                          <a:latin typeface="+mn-ea"/>
                          <a:ea typeface="+mn-ea"/>
                        </a:rPr>
                        <a:t>施策内容</a:t>
                      </a:r>
                    </a:p>
                  </a:txBody>
                  <a:tcPr marL="59436" marR="66279" marT="16982" marB="127362" anchor="b" anchorCtr="1">
                    <a:solidFill>
                      <a:schemeClr val="accent1">
                        <a:lumMod val="20000"/>
                        <a:lumOff val="80000"/>
                      </a:schemeClr>
                    </a:solidFill>
                  </a:tcPr>
                </a:tc>
                <a:tc>
                  <a:txBody>
                    <a:bodyPr/>
                    <a:lstStyle/>
                    <a:p>
                      <a:pPr algn="ctr"/>
                      <a:r>
                        <a:rPr kumimoji="1" lang="ja-JP" altLang="en-US" sz="1800" b="1" cap="none" spc="0" dirty="0">
                          <a:solidFill>
                            <a:schemeClr val="accent5">
                              <a:lumMod val="75000"/>
                            </a:schemeClr>
                          </a:solidFill>
                          <a:latin typeface="+mn-ea"/>
                          <a:ea typeface="+mn-ea"/>
                        </a:rPr>
                        <a:t>必要コスト</a:t>
                      </a:r>
                    </a:p>
                  </a:txBody>
                  <a:tcPr marL="59436" marR="66279" marT="16982" marB="127362" anchor="b" anchorCtr="1">
                    <a:solidFill>
                      <a:schemeClr val="accent1">
                        <a:lumMod val="20000"/>
                        <a:lumOff val="80000"/>
                      </a:schemeClr>
                    </a:solidFill>
                  </a:tcPr>
                </a:tc>
                <a:tc>
                  <a:txBody>
                    <a:bodyPr/>
                    <a:lstStyle/>
                    <a:p>
                      <a:pPr algn="ctr"/>
                      <a:r>
                        <a:rPr kumimoji="1" lang="ja-JP" altLang="en-US" sz="1800" b="1" cap="none" spc="0" dirty="0">
                          <a:solidFill>
                            <a:schemeClr val="accent5">
                              <a:lumMod val="75000"/>
                            </a:schemeClr>
                          </a:solidFill>
                          <a:latin typeface="+mn-ea"/>
                          <a:ea typeface="+mn-ea"/>
                        </a:rPr>
                        <a:t>改善</a:t>
                      </a:r>
                      <a:endParaRPr kumimoji="1" lang="en-US" altLang="ja-JP" sz="1800" b="1" cap="none" spc="0" dirty="0">
                        <a:solidFill>
                          <a:schemeClr val="accent5">
                            <a:lumMod val="7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cap="none" spc="0" dirty="0">
                          <a:solidFill>
                            <a:schemeClr val="accent5">
                              <a:lumMod val="75000"/>
                            </a:schemeClr>
                          </a:solidFill>
                          <a:latin typeface="+mn-ea"/>
                          <a:ea typeface="+mn-ea"/>
                        </a:rPr>
                        <a:t>インパクト</a:t>
                      </a:r>
                    </a:p>
                  </a:txBody>
                  <a:tcPr marL="59436" marR="66279" marT="16982" marB="127362" anchor="b" anchorCtr="1">
                    <a:solidFill>
                      <a:schemeClr val="accent1">
                        <a:lumMod val="20000"/>
                        <a:lumOff val="80000"/>
                      </a:schemeClr>
                    </a:solidFill>
                  </a:tcPr>
                </a:tc>
                <a:tc>
                  <a:txBody>
                    <a:bodyPr/>
                    <a:lstStyle/>
                    <a:p>
                      <a:pPr algn="ctr"/>
                      <a:r>
                        <a:rPr kumimoji="1" lang="ja-JP" altLang="en-US" sz="1800" b="1" cap="none" spc="0" dirty="0">
                          <a:solidFill>
                            <a:schemeClr val="accent5">
                              <a:lumMod val="75000"/>
                            </a:schemeClr>
                          </a:solidFill>
                          <a:latin typeface="+mj-ea"/>
                          <a:ea typeface="+mj-ea"/>
                        </a:rPr>
                        <a:t>想定</a:t>
                      </a:r>
                      <a:endParaRPr kumimoji="1" lang="en-US" altLang="ja-JP" sz="1800" b="1" cap="none" spc="0" dirty="0">
                        <a:solidFill>
                          <a:schemeClr val="accent5">
                            <a:lumMod val="75000"/>
                          </a:schemeClr>
                        </a:solidFill>
                        <a:latin typeface="+mj-ea"/>
                        <a:ea typeface="+mj-ea"/>
                      </a:endParaRPr>
                    </a:p>
                    <a:p>
                      <a:pPr algn="ctr"/>
                      <a:r>
                        <a:rPr kumimoji="1" lang="ja-JP" altLang="en-US" sz="1800" b="1" cap="none" spc="0" dirty="0">
                          <a:solidFill>
                            <a:schemeClr val="accent5">
                              <a:lumMod val="75000"/>
                            </a:schemeClr>
                          </a:solidFill>
                          <a:latin typeface="+mj-ea"/>
                          <a:ea typeface="+mj-ea"/>
                        </a:rPr>
                        <a:t>難度</a:t>
                      </a:r>
                    </a:p>
                  </a:txBody>
                  <a:tcPr marL="59436" marR="66279" marT="16982" marB="127362" anchor="b" anchorCtr="1">
                    <a:solidFill>
                      <a:schemeClr val="accent1">
                        <a:lumMod val="20000"/>
                        <a:lumOff val="80000"/>
                      </a:schemeClr>
                    </a:solidFill>
                  </a:tcPr>
                </a:tc>
                <a:extLst>
                  <a:ext uri="{0D108BD9-81ED-4DB2-BD59-A6C34878D82A}">
                    <a16:rowId xmlns:a16="http://schemas.microsoft.com/office/drawing/2014/main" val="10000"/>
                  </a:ext>
                </a:extLst>
              </a:tr>
              <a:tr h="1178406">
                <a:tc>
                  <a:txBody>
                    <a:bodyPr/>
                    <a:lstStyle/>
                    <a:p>
                      <a:pPr algn="ctr"/>
                      <a:r>
                        <a:rPr kumimoji="1" lang="ja-JP" altLang="en-US" sz="1800" b="1" cap="none" spc="0" dirty="0">
                          <a:solidFill>
                            <a:schemeClr val="accent5">
                              <a:lumMod val="75000"/>
                            </a:schemeClr>
                          </a:solidFill>
                        </a:rPr>
                        <a:t>①</a:t>
                      </a:r>
                      <a:endParaRPr kumimoji="1" lang="ja-JP" altLang="en-US" sz="1800" b="1" cap="none" spc="0" dirty="0">
                        <a:solidFill>
                          <a:schemeClr val="accent5">
                            <a:lumMod val="75000"/>
                          </a:schemeClr>
                        </a:solidFill>
                        <a:latin typeface="+mn-ea"/>
                        <a:ea typeface="+mn-ea"/>
                      </a:endParaRPr>
                    </a:p>
                  </a:txBody>
                  <a:tcPr marL="59436" marR="66279" marT="16982" marB="127362" anchor="ctr"/>
                </a:tc>
                <a:tc>
                  <a:txBody>
                    <a:bodyPr/>
                    <a:lstStyle/>
                    <a:p>
                      <a:pPr algn="l"/>
                      <a:r>
                        <a:rPr kumimoji="1" lang="ja-JP" altLang="en-US" sz="1600" b="0" cap="none" spc="0" dirty="0">
                          <a:solidFill>
                            <a:schemeClr val="tx1"/>
                          </a:solidFill>
                          <a:latin typeface="+mn-ea"/>
                          <a:ea typeface="+mn-ea"/>
                        </a:rPr>
                        <a:t>自社ブランドの開発・販売方法の強化</a:t>
                      </a:r>
                    </a:p>
                  </a:txBody>
                  <a:tcPr marL="59436" marR="66279" marT="16982" marB="127362" anchor="ctr">
                    <a:solidFill>
                      <a:schemeClr val="bg1">
                        <a:alpha val="2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600" cap="none" spc="0" dirty="0">
                          <a:solidFill>
                            <a:schemeClr val="tx1"/>
                          </a:solidFill>
                          <a:latin typeface="+mn-ea"/>
                          <a:ea typeface="+mn-ea"/>
                        </a:rPr>
                        <a:t>運営費</a:t>
                      </a:r>
                      <a:endParaRPr kumimoji="1" lang="en-US" altLang="ja-JP" sz="1600" cap="none" spc="0" dirty="0">
                        <a:solidFill>
                          <a:schemeClr val="tx1"/>
                        </a:solidFill>
                        <a:latin typeface="+mn-ea"/>
                        <a:ea typeface="+mn-ea"/>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600" cap="none" spc="0" dirty="0">
                          <a:solidFill>
                            <a:schemeClr val="tx1"/>
                          </a:solidFill>
                          <a:latin typeface="+mn-ea"/>
                          <a:ea typeface="+mn-ea"/>
                        </a:rPr>
                        <a:t>開発費</a:t>
                      </a:r>
                      <a:endParaRPr kumimoji="1" lang="en-US" altLang="ja-JP" sz="1600" cap="none" spc="0" dirty="0">
                        <a:solidFill>
                          <a:schemeClr val="tx1"/>
                        </a:solidFill>
                        <a:latin typeface="+mn-ea"/>
                        <a:ea typeface="+mn-ea"/>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600" cap="none" spc="0" dirty="0">
                          <a:solidFill>
                            <a:schemeClr val="tx1"/>
                          </a:solidFill>
                          <a:latin typeface="+mn-ea"/>
                          <a:ea typeface="+mn-ea"/>
                        </a:rPr>
                        <a:t>材料費</a:t>
                      </a:r>
                      <a:endParaRPr kumimoji="1" lang="en-US" altLang="ja-JP" sz="1600" cap="none" spc="0" dirty="0">
                        <a:solidFill>
                          <a:schemeClr val="tx1"/>
                        </a:solidFill>
                        <a:latin typeface="+mn-ea"/>
                        <a:ea typeface="+mn-ea"/>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600" cap="none" spc="0" dirty="0">
                          <a:solidFill>
                            <a:schemeClr val="tx1"/>
                          </a:solidFill>
                          <a:latin typeface="+mn-ea"/>
                          <a:ea typeface="+mn-ea"/>
                        </a:rPr>
                        <a:t>人権費</a:t>
                      </a:r>
                      <a:br>
                        <a:rPr kumimoji="1" lang="en-US" altLang="ja-JP" sz="1600" cap="none" spc="0" dirty="0">
                          <a:solidFill>
                            <a:schemeClr val="tx1"/>
                          </a:solidFill>
                          <a:latin typeface="+mn-ea"/>
                          <a:ea typeface="+mn-ea"/>
                        </a:rPr>
                      </a:br>
                      <a:r>
                        <a:rPr kumimoji="1" lang="ja-JP" altLang="en-US" sz="1600" cap="none" spc="0" dirty="0">
                          <a:solidFill>
                            <a:schemeClr val="tx1"/>
                          </a:solidFill>
                          <a:latin typeface="+mn-ea"/>
                          <a:ea typeface="+mn-ea"/>
                        </a:rPr>
                        <a:t>光熱費</a:t>
                      </a:r>
                    </a:p>
                  </a:txBody>
                  <a:tcPr marL="59436" marR="66279" marT="16982" marB="127362" anchor="ctr">
                    <a:solidFill>
                      <a:schemeClr val="bg1">
                        <a:alpha val="20000"/>
                      </a:schemeClr>
                    </a:solidFill>
                  </a:tcPr>
                </a:tc>
                <a:tc>
                  <a:txBody>
                    <a:bodyPr/>
                    <a:lstStyle/>
                    <a:p>
                      <a:r>
                        <a:rPr lang="ja-JP" altLang="en-US" sz="1600" cap="none" spc="0" dirty="0">
                          <a:solidFill>
                            <a:schemeClr val="tx1"/>
                          </a:solidFill>
                        </a:rPr>
                        <a:t>★★★</a:t>
                      </a:r>
                      <a:endParaRPr kumimoji="1" lang="ja-JP" altLang="en-US" sz="1600" cap="none" spc="0" dirty="0">
                        <a:solidFill>
                          <a:schemeClr val="tx1"/>
                        </a:solidFill>
                        <a:latin typeface="+mn-ea"/>
                        <a:ea typeface="+mn-ea"/>
                      </a:endParaRPr>
                    </a:p>
                  </a:txBody>
                  <a:tcPr marL="59436" marR="66279" marT="16982" marB="127362" anchor="ctr" anchorCtr="1">
                    <a:solidFill>
                      <a:schemeClr val="bg1">
                        <a:alpha val="20000"/>
                      </a:schemeClr>
                    </a:solidFill>
                  </a:tcPr>
                </a:tc>
                <a:tc>
                  <a:txBody>
                    <a:bodyPr/>
                    <a:lstStyle/>
                    <a:p>
                      <a:r>
                        <a:rPr lang="ja-JP" altLang="en-US" sz="1600" cap="none" spc="0" dirty="0">
                          <a:solidFill>
                            <a:schemeClr val="tx1"/>
                          </a:solidFill>
                        </a:rPr>
                        <a:t>★★★</a:t>
                      </a:r>
                      <a:endParaRPr kumimoji="1" lang="ja-JP" altLang="en-US" sz="1600" cap="none" spc="0" dirty="0">
                        <a:solidFill>
                          <a:schemeClr val="tx1"/>
                        </a:solidFill>
                        <a:latin typeface="+mn-ea"/>
                        <a:ea typeface="+mn-ea"/>
                      </a:endParaRPr>
                    </a:p>
                  </a:txBody>
                  <a:tcPr marL="59436" marR="66279" marT="16982" marB="127362" anchor="ctr" anchorCtr="1">
                    <a:solidFill>
                      <a:schemeClr val="bg1">
                        <a:alpha val="20000"/>
                      </a:schemeClr>
                    </a:solidFill>
                  </a:tcPr>
                </a:tc>
                <a:extLst>
                  <a:ext uri="{0D108BD9-81ED-4DB2-BD59-A6C34878D82A}">
                    <a16:rowId xmlns:a16="http://schemas.microsoft.com/office/drawing/2014/main" val="10001"/>
                  </a:ext>
                </a:extLst>
              </a:tr>
              <a:tr h="788851">
                <a:tc>
                  <a:txBody>
                    <a:bodyPr/>
                    <a:lstStyle/>
                    <a:p>
                      <a:pPr algn="ctr"/>
                      <a:r>
                        <a:rPr kumimoji="1" lang="ja-JP" altLang="en-US" sz="1800" b="1" cap="none" spc="0" dirty="0">
                          <a:solidFill>
                            <a:schemeClr val="accent5">
                              <a:lumMod val="75000"/>
                            </a:schemeClr>
                          </a:solidFill>
                        </a:rPr>
                        <a:t>②</a:t>
                      </a:r>
                      <a:endParaRPr kumimoji="1" lang="ja-JP" altLang="en-US" sz="1800" b="1" cap="none" spc="0" dirty="0">
                        <a:solidFill>
                          <a:schemeClr val="accent5">
                            <a:lumMod val="75000"/>
                          </a:schemeClr>
                        </a:solidFill>
                        <a:latin typeface="+mn-ea"/>
                        <a:ea typeface="+mn-ea"/>
                      </a:endParaRPr>
                    </a:p>
                  </a:txBody>
                  <a:tcPr marL="59436" marR="66279" marT="16982" marB="127362" anchor="ctr">
                    <a:solidFill>
                      <a:schemeClr val="accent1">
                        <a:lumMod val="20000"/>
                        <a:lumOff val="80000"/>
                      </a:schemeClr>
                    </a:solidFill>
                  </a:tcPr>
                </a:tc>
                <a:tc>
                  <a:txBody>
                    <a:bodyPr/>
                    <a:lstStyle/>
                    <a:p>
                      <a:pPr algn="l"/>
                      <a:r>
                        <a:rPr kumimoji="1" lang="ja-JP" altLang="en-US" sz="1600" b="0" cap="none" spc="0" dirty="0">
                          <a:solidFill>
                            <a:schemeClr val="tx1"/>
                          </a:solidFill>
                          <a:latin typeface="+mn-ea"/>
                          <a:ea typeface="+mn-ea"/>
                        </a:rPr>
                        <a:t>地方都市や海外店舗への認知度強化</a:t>
                      </a:r>
                    </a:p>
                  </a:txBody>
                  <a:tcPr marL="59436" marR="66279" marT="16982" marB="127362"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ja-JP" sz="1600" cap="none" spc="0" dirty="0">
                          <a:solidFill>
                            <a:schemeClr val="tx1"/>
                          </a:solidFill>
                          <a:latin typeface="+mn-ea"/>
                          <a:ea typeface="+mn-ea"/>
                        </a:rPr>
                        <a:t>SNS</a:t>
                      </a:r>
                      <a:r>
                        <a:rPr kumimoji="1" lang="ja-JP" altLang="en-US" sz="1600" cap="none" spc="0" dirty="0">
                          <a:solidFill>
                            <a:schemeClr val="tx1"/>
                          </a:solidFill>
                          <a:latin typeface="+mn-ea"/>
                          <a:ea typeface="+mn-ea"/>
                        </a:rPr>
                        <a:t>運用費</a:t>
                      </a:r>
                      <a:br>
                        <a:rPr kumimoji="1" lang="en-US" altLang="ja-JP" sz="1600" cap="none" spc="0" dirty="0">
                          <a:solidFill>
                            <a:schemeClr val="tx1"/>
                          </a:solidFill>
                          <a:latin typeface="+mn-ea"/>
                          <a:ea typeface="+mn-ea"/>
                        </a:rPr>
                      </a:br>
                      <a:r>
                        <a:rPr kumimoji="1" lang="ja-JP" altLang="en-US" sz="1600" cap="none" spc="0" dirty="0">
                          <a:solidFill>
                            <a:schemeClr val="tx1"/>
                          </a:solidFill>
                          <a:latin typeface="+mn-ea"/>
                          <a:ea typeface="+mn-ea"/>
                        </a:rPr>
                        <a:t>材料費</a:t>
                      </a:r>
                      <a:endParaRPr kumimoji="1" lang="en-US" altLang="ja-JP" sz="1600" cap="none" spc="0" dirty="0">
                        <a:solidFill>
                          <a:schemeClr val="tx1"/>
                        </a:solidFill>
                        <a:latin typeface="+mn-ea"/>
                        <a:ea typeface="+mn-ea"/>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600" cap="none" spc="0" dirty="0">
                          <a:solidFill>
                            <a:schemeClr val="tx1"/>
                          </a:solidFill>
                          <a:latin typeface="+mn-ea"/>
                          <a:ea typeface="+mn-ea"/>
                        </a:rPr>
                        <a:t>輸送費</a:t>
                      </a:r>
                      <a:endParaRPr kumimoji="1" lang="en-US" altLang="ja-JP" sz="1600" cap="none" spc="0" dirty="0">
                        <a:solidFill>
                          <a:schemeClr val="tx1"/>
                        </a:solidFill>
                        <a:latin typeface="+mn-ea"/>
                        <a:ea typeface="+mn-ea"/>
                      </a:endParaRPr>
                    </a:p>
                  </a:txBody>
                  <a:tcPr marL="59436" marR="66279" marT="16982" marB="127362" anchor="ctr"/>
                </a:tc>
                <a:tc>
                  <a:txBody>
                    <a:bodyPr/>
                    <a:lstStyle/>
                    <a:p>
                      <a:r>
                        <a:rPr lang="ja-JP" altLang="en-US" sz="1600" cap="none" spc="0" dirty="0">
                          <a:solidFill>
                            <a:schemeClr val="tx1"/>
                          </a:solidFill>
                        </a:rPr>
                        <a:t>★★★</a:t>
                      </a:r>
                      <a:endParaRPr kumimoji="1" lang="ja-JP" altLang="en-US" sz="1600" cap="none" spc="0" dirty="0">
                        <a:solidFill>
                          <a:schemeClr val="tx1"/>
                        </a:solidFill>
                        <a:latin typeface="+mn-ea"/>
                        <a:ea typeface="+mn-ea"/>
                      </a:endParaRPr>
                    </a:p>
                  </a:txBody>
                  <a:tcPr marL="59436" marR="66279" marT="16982" marB="127362" anchor="ctr" anchorCtr="1"/>
                </a:tc>
                <a:tc>
                  <a:txBody>
                    <a:bodyPr/>
                    <a:lstStyle/>
                    <a:p>
                      <a:r>
                        <a:rPr lang="ja-JP" altLang="en-US" sz="1600" cap="none" spc="0">
                          <a:solidFill>
                            <a:schemeClr val="tx1"/>
                          </a:solidFill>
                        </a:rPr>
                        <a:t>★★</a:t>
                      </a:r>
                      <a:endParaRPr kumimoji="1" lang="ja-JP" altLang="en-US" sz="1600" cap="none" spc="0">
                        <a:solidFill>
                          <a:schemeClr val="tx1"/>
                        </a:solidFill>
                        <a:latin typeface="+mn-ea"/>
                        <a:ea typeface="+mn-ea"/>
                      </a:endParaRPr>
                    </a:p>
                  </a:txBody>
                  <a:tcPr marL="59436" marR="66279" marT="16982" marB="127362" anchor="ctr" anchorCtr="1"/>
                </a:tc>
                <a:extLst>
                  <a:ext uri="{0D108BD9-81ED-4DB2-BD59-A6C34878D82A}">
                    <a16:rowId xmlns:a16="http://schemas.microsoft.com/office/drawing/2014/main" val="10002"/>
                  </a:ext>
                </a:extLst>
              </a:tr>
              <a:tr h="788851">
                <a:tc>
                  <a:txBody>
                    <a:bodyPr/>
                    <a:lstStyle/>
                    <a:p>
                      <a:pPr algn="ctr"/>
                      <a:r>
                        <a:rPr kumimoji="1" lang="ja-JP" altLang="en-US" sz="1800" b="1" cap="none" spc="0" dirty="0">
                          <a:solidFill>
                            <a:schemeClr val="accent5">
                              <a:lumMod val="75000"/>
                            </a:schemeClr>
                          </a:solidFill>
                        </a:rPr>
                        <a:t>③</a:t>
                      </a:r>
                      <a:endParaRPr kumimoji="1" lang="ja-JP" altLang="en-US" sz="1800" b="1" cap="none" spc="0" dirty="0">
                        <a:solidFill>
                          <a:schemeClr val="accent5">
                            <a:lumMod val="75000"/>
                          </a:schemeClr>
                        </a:solidFill>
                        <a:latin typeface="+mn-ea"/>
                        <a:ea typeface="+mn-ea"/>
                      </a:endParaRPr>
                    </a:p>
                  </a:txBody>
                  <a:tcPr marL="59436" marR="66279" marT="16982" marB="12736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1600" cap="none" spc="0" dirty="0">
                          <a:solidFill>
                            <a:schemeClr val="tx1"/>
                          </a:solidFill>
                          <a:latin typeface="+mn-ea"/>
                          <a:ea typeface="+mn-ea"/>
                        </a:rPr>
                      </a:br>
                      <a:r>
                        <a:rPr kumimoji="1" lang="ja-JP" altLang="en-US" sz="1600" cap="none" spc="0" dirty="0">
                          <a:solidFill>
                            <a:schemeClr val="tx1"/>
                          </a:solidFill>
                          <a:latin typeface="+mn-ea"/>
                          <a:ea typeface="+mn-ea"/>
                        </a:rPr>
                        <a:t>お惣菜販パックのデザイン変更</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cap="none" spc="0" dirty="0">
                          <a:solidFill>
                            <a:schemeClr val="tx1"/>
                          </a:solidFill>
                          <a:latin typeface="+mn-ea"/>
                          <a:ea typeface="+mn-ea"/>
                        </a:rPr>
                        <a:t>エコバッグのブランド化</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cap="none" spc="0" dirty="0">
                        <a:solidFill>
                          <a:schemeClr val="tx1"/>
                        </a:solidFill>
                        <a:latin typeface="+mn-ea"/>
                        <a:ea typeface="+mn-ea"/>
                      </a:endParaRPr>
                    </a:p>
                  </a:txBody>
                  <a:tcPr marL="59436" marR="66279" marT="16982" marB="127362" anchor="ctr">
                    <a:solidFill>
                      <a:schemeClr val="bg1">
                        <a:alpha val="20000"/>
                      </a:schemeClr>
                    </a:solidFill>
                  </a:tcPr>
                </a:tc>
                <a:tc>
                  <a:txBody>
                    <a:bodyPr/>
                    <a:lstStyle/>
                    <a:p>
                      <a:pPr algn="l"/>
                      <a:r>
                        <a:rPr kumimoji="1" lang="ja-JP" altLang="en-US" sz="1600" cap="none" spc="0" dirty="0">
                          <a:solidFill>
                            <a:schemeClr val="tx1"/>
                          </a:solidFill>
                          <a:latin typeface="+mn-ea"/>
                          <a:ea typeface="+mn-ea"/>
                        </a:rPr>
                        <a:t>開発費</a:t>
                      </a:r>
                      <a:endParaRPr kumimoji="1" lang="en-US" altLang="ja-JP" sz="1600" cap="none" spc="0" dirty="0">
                        <a:solidFill>
                          <a:schemeClr val="tx1"/>
                        </a:solidFill>
                        <a:latin typeface="+mn-ea"/>
                        <a:ea typeface="+mn-ea"/>
                      </a:endParaRPr>
                    </a:p>
                    <a:p>
                      <a:pPr algn="l"/>
                      <a:r>
                        <a:rPr kumimoji="1" lang="ja-JP" altLang="en-US" sz="1600" cap="none" spc="0" dirty="0">
                          <a:solidFill>
                            <a:schemeClr val="tx1"/>
                          </a:solidFill>
                          <a:latin typeface="+mn-ea"/>
                          <a:ea typeface="+mn-ea"/>
                        </a:rPr>
                        <a:t>材料費</a:t>
                      </a:r>
                      <a:endParaRPr kumimoji="1" lang="en-US" altLang="ja-JP" sz="1600" cap="none" spc="0" dirty="0">
                        <a:solidFill>
                          <a:schemeClr val="tx1"/>
                        </a:solidFill>
                        <a:latin typeface="+mn-ea"/>
                        <a:ea typeface="+mn-ea"/>
                      </a:endParaRPr>
                    </a:p>
                    <a:p>
                      <a:pPr algn="l"/>
                      <a:r>
                        <a:rPr kumimoji="1" lang="ja-JP" altLang="en-US" sz="1600" cap="none" spc="0" dirty="0">
                          <a:solidFill>
                            <a:schemeClr val="tx1"/>
                          </a:solidFill>
                          <a:latin typeface="+mn-ea"/>
                          <a:ea typeface="+mn-ea"/>
                        </a:rPr>
                        <a:t>輸送費</a:t>
                      </a:r>
                    </a:p>
                  </a:txBody>
                  <a:tcPr marL="59436" marR="66279" marT="16982" marB="127362" anchor="ctr">
                    <a:solidFill>
                      <a:schemeClr val="bg1">
                        <a:alpha val="20000"/>
                      </a:schemeClr>
                    </a:solidFill>
                  </a:tcPr>
                </a:tc>
                <a:tc>
                  <a:txBody>
                    <a:bodyPr/>
                    <a:lstStyle/>
                    <a:p>
                      <a:r>
                        <a:rPr lang="ja-JP" altLang="en-US" sz="1600" cap="none" spc="0" dirty="0">
                          <a:solidFill>
                            <a:schemeClr val="tx1"/>
                          </a:solidFill>
                        </a:rPr>
                        <a:t>★★★</a:t>
                      </a:r>
                      <a:endParaRPr kumimoji="1" lang="ja-JP" altLang="en-US" sz="1600" cap="none" spc="0" dirty="0">
                        <a:solidFill>
                          <a:schemeClr val="tx1"/>
                        </a:solidFill>
                        <a:latin typeface="+mn-ea"/>
                        <a:ea typeface="+mn-ea"/>
                      </a:endParaRPr>
                    </a:p>
                  </a:txBody>
                  <a:tcPr marL="59436" marR="66279" marT="16982" marB="127362" anchor="ctr" anchorCtr="1">
                    <a:solidFill>
                      <a:schemeClr val="bg1">
                        <a:alpha val="20000"/>
                      </a:schemeClr>
                    </a:solidFill>
                  </a:tcPr>
                </a:tc>
                <a:tc>
                  <a:txBody>
                    <a:bodyPr/>
                    <a:lstStyle/>
                    <a:p>
                      <a:r>
                        <a:rPr lang="ja-JP" altLang="en-US" sz="1600" cap="none" spc="0" dirty="0">
                          <a:solidFill>
                            <a:schemeClr val="tx1"/>
                          </a:solidFill>
                        </a:rPr>
                        <a:t>★★</a:t>
                      </a:r>
                      <a:endParaRPr kumimoji="1" lang="ja-JP" altLang="en-US" sz="1600" cap="none" spc="0" dirty="0">
                        <a:solidFill>
                          <a:schemeClr val="tx1"/>
                        </a:solidFill>
                        <a:latin typeface="+mn-ea"/>
                        <a:ea typeface="+mn-ea"/>
                      </a:endParaRPr>
                    </a:p>
                  </a:txBody>
                  <a:tcPr marL="59436" marR="66279" marT="16982" marB="127362" anchor="ctr" anchorCtr="1">
                    <a:solidFill>
                      <a:schemeClr val="bg1">
                        <a:alpha val="20000"/>
                      </a:schemeClr>
                    </a:solidFill>
                  </a:tcPr>
                </a:tc>
                <a:extLst>
                  <a:ext uri="{0D108BD9-81ED-4DB2-BD59-A6C34878D82A}">
                    <a16:rowId xmlns:a16="http://schemas.microsoft.com/office/drawing/2014/main" val="10003"/>
                  </a:ext>
                </a:extLst>
              </a:tr>
              <a:tr h="788851">
                <a:tc>
                  <a:txBody>
                    <a:bodyPr/>
                    <a:lstStyle/>
                    <a:p>
                      <a:pPr algn="ctr"/>
                      <a:r>
                        <a:rPr kumimoji="1" lang="ja-JP" altLang="en-US" sz="1800" b="1" cap="none" spc="0" dirty="0">
                          <a:solidFill>
                            <a:schemeClr val="accent5">
                              <a:lumMod val="75000"/>
                            </a:schemeClr>
                          </a:solidFill>
                        </a:rPr>
                        <a:t>④</a:t>
                      </a:r>
                      <a:endParaRPr kumimoji="1" lang="ja-JP" altLang="en-US" sz="1800" b="1" cap="none" spc="0" dirty="0">
                        <a:solidFill>
                          <a:schemeClr val="accent5">
                            <a:lumMod val="75000"/>
                          </a:schemeClr>
                        </a:solidFill>
                        <a:latin typeface="+mn-ea"/>
                        <a:ea typeface="+mn-ea"/>
                      </a:endParaRPr>
                    </a:p>
                  </a:txBody>
                  <a:tcPr marL="59436" marR="66279" marT="16982" marB="127362" anchor="ctr">
                    <a:solidFill>
                      <a:schemeClr val="accent1">
                        <a:lumMod val="20000"/>
                        <a:lumOff val="80000"/>
                      </a:schemeClr>
                    </a:solidFill>
                  </a:tcPr>
                </a:tc>
                <a:tc>
                  <a:txBody>
                    <a:bodyPr/>
                    <a:lstStyle/>
                    <a:p>
                      <a:pPr algn="l"/>
                      <a:r>
                        <a:rPr kumimoji="1" lang="en-US" altLang="ja-JP" sz="1600" b="0" cap="none" spc="0" dirty="0">
                          <a:solidFill>
                            <a:schemeClr val="tx1"/>
                          </a:solidFill>
                          <a:latin typeface="+mn-ea"/>
                          <a:ea typeface="+mn-ea"/>
                        </a:rPr>
                        <a:t>EC</a:t>
                      </a:r>
                      <a:r>
                        <a:rPr kumimoji="1" lang="ja-JP" altLang="en-US" sz="1600" b="0" cap="none" spc="0" dirty="0">
                          <a:solidFill>
                            <a:schemeClr val="tx1"/>
                          </a:solidFill>
                          <a:latin typeface="+mn-ea"/>
                          <a:ea typeface="+mn-ea"/>
                        </a:rPr>
                        <a:t>サイトの委託</a:t>
                      </a:r>
                    </a:p>
                    <a:p>
                      <a:pPr algn="l"/>
                      <a:endParaRPr kumimoji="1" lang="ja-JP" altLang="en-US" sz="1600" b="0" cap="none" spc="0" dirty="0">
                        <a:solidFill>
                          <a:schemeClr val="tx1"/>
                        </a:solidFill>
                        <a:latin typeface="+mn-ea"/>
                        <a:ea typeface="+mn-ea"/>
                      </a:endParaRPr>
                    </a:p>
                  </a:txBody>
                  <a:tcPr marL="59436" marR="66279" marT="16982" marB="127362"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600" cap="none" spc="0">
                          <a:solidFill>
                            <a:schemeClr val="tx1"/>
                          </a:solidFill>
                          <a:latin typeface="+mn-ea"/>
                          <a:ea typeface="+mn-ea"/>
                        </a:rPr>
                        <a:t>委託費</a:t>
                      </a:r>
                      <a:endParaRPr kumimoji="1" lang="en-US" altLang="ja-JP" sz="1600" cap="none" spc="0">
                        <a:solidFill>
                          <a:schemeClr val="tx1"/>
                        </a:solidFill>
                        <a:latin typeface="+mn-ea"/>
                        <a:ea typeface="+mn-ea"/>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600" cap="none" spc="0">
                          <a:solidFill>
                            <a:schemeClr val="tx1"/>
                          </a:solidFill>
                          <a:latin typeface="+mn-ea"/>
                          <a:ea typeface="+mn-ea"/>
                        </a:rPr>
                        <a:t>輸送費</a:t>
                      </a:r>
                      <a:endParaRPr kumimoji="1" lang="en-US" altLang="ja-JP" sz="1600" cap="none" spc="0">
                        <a:solidFill>
                          <a:schemeClr val="tx1"/>
                        </a:solidFill>
                        <a:latin typeface="+mn-ea"/>
                        <a:ea typeface="+mn-ea"/>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600" cap="none" spc="0">
                          <a:solidFill>
                            <a:schemeClr val="tx1"/>
                          </a:solidFill>
                          <a:latin typeface="+mn-ea"/>
                          <a:ea typeface="+mn-ea"/>
                        </a:rPr>
                        <a:t>人件費</a:t>
                      </a:r>
                    </a:p>
                  </a:txBody>
                  <a:tcPr marL="59436" marR="66279" marT="16982" marB="127362" anchor="ctr"/>
                </a:tc>
                <a:tc>
                  <a:txBody>
                    <a:bodyPr/>
                    <a:lstStyle/>
                    <a:p>
                      <a:r>
                        <a:rPr lang="ja-JP" altLang="en-US" sz="1600" cap="none" spc="0">
                          <a:solidFill>
                            <a:schemeClr val="tx1"/>
                          </a:solidFill>
                        </a:rPr>
                        <a:t>★</a:t>
                      </a:r>
                      <a:endParaRPr kumimoji="1" lang="ja-JP" altLang="en-US" sz="1600" cap="none" spc="0">
                        <a:solidFill>
                          <a:schemeClr val="tx1"/>
                        </a:solidFill>
                        <a:latin typeface="+mn-ea"/>
                        <a:ea typeface="+mn-ea"/>
                      </a:endParaRPr>
                    </a:p>
                  </a:txBody>
                  <a:tcPr marL="59436" marR="66279" marT="16982" marB="127362" anchor="ctr" anchorCtr="1"/>
                </a:tc>
                <a:tc>
                  <a:txBody>
                    <a:bodyPr/>
                    <a:lstStyle/>
                    <a:p>
                      <a:r>
                        <a:rPr lang="ja-JP" altLang="en-US" sz="1600" cap="none" spc="0">
                          <a:solidFill>
                            <a:schemeClr val="tx1"/>
                          </a:solidFill>
                        </a:rPr>
                        <a:t>★★</a:t>
                      </a:r>
                      <a:endParaRPr kumimoji="1" lang="ja-JP" altLang="en-US" sz="1600" cap="none" spc="0">
                        <a:solidFill>
                          <a:schemeClr val="tx1"/>
                        </a:solidFill>
                        <a:latin typeface="+mn-ea"/>
                        <a:ea typeface="+mn-ea"/>
                      </a:endParaRPr>
                    </a:p>
                  </a:txBody>
                  <a:tcPr marL="59436" marR="66279" marT="16982" marB="127362" anchor="ctr" anchorCtr="1"/>
                </a:tc>
                <a:extLst>
                  <a:ext uri="{0D108BD9-81ED-4DB2-BD59-A6C34878D82A}">
                    <a16:rowId xmlns:a16="http://schemas.microsoft.com/office/drawing/2014/main" val="2902333040"/>
                  </a:ext>
                </a:extLst>
              </a:tr>
              <a:tr h="788851">
                <a:tc>
                  <a:txBody>
                    <a:bodyPr/>
                    <a:lstStyle/>
                    <a:p>
                      <a:pPr algn="ctr"/>
                      <a:r>
                        <a:rPr kumimoji="1" lang="ja-JP" altLang="en-US" sz="1800" b="1" cap="none" spc="0" dirty="0">
                          <a:solidFill>
                            <a:schemeClr val="accent5">
                              <a:lumMod val="75000"/>
                            </a:schemeClr>
                          </a:solidFill>
                        </a:rPr>
                        <a:t>⑤</a:t>
                      </a:r>
                      <a:endParaRPr kumimoji="1" lang="ja-JP" altLang="en-US" sz="1800" b="1" cap="none" spc="0" dirty="0">
                        <a:solidFill>
                          <a:schemeClr val="accent5">
                            <a:lumMod val="75000"/>
                          </a:schemeClr>
                        </a:solidFill>
                        <a:latin typeface="+mn-ea"/>
                        <a:ea typeface="+mn-ea"/>
                      </a:endParaRPr>
                    </a:p>
                  </a:txBody>
                  <a:tcPr marL="59436" marR="66279" marT="16982" marB="12736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cap="none" spc="0" dirty="0">
                          <a:solidFill>
                            <a:schemeClr val="tx1"/>
                          </a:solidFill>
                          <a:latin typeface="+mn-ea"/>
                          <a:ea typeface="+mn-ea"/>
                        </a:rPr>
                        <a:t>イトーヨーカドーラウンジ</a:t>
                      </a:r>
                    </a:p>
                  </a:txBody>
                  <a:tcPr marL="59436" marR="66279" marT="16982" marB="127362" anchor="ctr">
                    <a:solidFill>
                      <a:schemeClr val="accent1">
                        <a:lumMod val="20000"/>
                        <a:lumOff val="80000"/>
                        <a:alpha val="20000"/>
                      </a:schemeClr>
                    </a:solidFill>
                  </a:tcPr>
                </a:tc>
                <a:tc>
                  <a:txBody>
                    <a:bodyPr/>
                    <a:lstStyle/>
                    <a:p>
                      <a:pPr algn="l"/>
                      <a:r>
                        <a:rPr kumimoji="1" lang="zh-TW" altLang="en-US" sz="1600" cap="none" spc="0" dirty="0">
                          <a:solidFill>
                            <a:schemeClr val="tx1"/>
                          </a:solidFill>
                          <a:latin typeface="メイリオ" panose="020B0604030504040204" pitchFamily="50" charset="-128"/>
                          <a:ea typeface="メイリオ" panose="020B0604030504040204" pitchFamily="50" charset="-128"/>
                        </a:rPr>
                        <a:t>店舗改造費</a:t>
                      </a:r>
                      <a:endParaRPr kumimoji="1" lang="en-US" altLang="zh-TW" sz="1600" cap="none" spc="0" dirty="0">
                        <a:solidFill>
                          <a:schemeClr val="tx1"/>
                        </a:solidFill>
                        <a:latin typeface="メイリオ" panose="020B0604030504040204" pitchFamily="50" charset="-128"/>
                        <a:ea typeface="メイリオ" panose="020B0604030504040204" pitchFamily="50" charset="-128"/>
                      </a:endParaRPr>
                    </a:p>
                    <a:p>
                      <a:pPr algn="l"/>
                      <a:r>
                        <a:rPr kumimoji="1" lang="ja-JP" altLang="en-US" sz="1600" cap="none" spc="0" dirty="0">
                          <a:solidFill>
                            <a:schemeClr val="tx1"/>
                          </a:solidFill>
                          <a:latin typeface="+mn-ea"/>
                          <a:ea typeface="+mn-ea"/>
                        </a:rPr>
                        <a:t>運営費</a:t>
                      </a:r>
                      <a:endParaRPr kumimoji="1" lang="en-US" altLang="zh-TW" sz="1600" cap="none" spc="0" dirty="0">
                        <a:solidFill>
                          <a:schemeClr val="tx1"/>
                        </a:solidFill>
                        <a:latin typeface="+mn-ea"/>
                        <a:ea typeface="+mn-ea"/>
                      </a:endParaRPr>
                    </a:p>
                    <a:p>
                      <a:pPr algn="l"/>
                      <a:r>
                        <a:rPr kumimoji="1" lang="ja-JP" altLang="en-US" sz="1600" cap="none" spc="0" dirty="0">
                          <a:solidFill>
                            <a:schemeClr val="tx1"/>
                          </a:solidFill>
                          <a:latin typeface="+mn-ea"/>
                          <a:ea typeface="+mn-ea"/>
                        </a:rPr>
                        <a:t>人件費</a:t>
                      </a:r>
                      <a:endParaRPr kumimoji="1" lang="zh-TW" altLang="en-US" sz="1600" cap="none" spc="0" dirty="0">
                        <a:solidFill>
                          <a:schemeClr val="tx1"/>
                        </a:solidFill>
                        <a:latin typeface="+mn-ea"/>
                        <a:ea typeface="+mn-ea"/>
                      </a:endParaRPr>
                    </a:p>
                  </a:txBody>
                  <a:tcPr marL="59436" marR="66279" marT="16982" marB="127362" anchor="ctr">
                    <a:solidFill>
                      <a:schemeClr val="accent1">
                        <a:lumMod val="20000"/>
                        <a:lumOff val="80000"/>
                        <a:alpha val="20000"/>
                      </a:schemeClr>
                    </a:solidFill>
                  </a:tcPr>
                </a:tc>
                <a:tc>
                  <a:txBody>
                    <a:bodyPr/>
                    <a:lstStyle/>
                    <a:p>
                      <a:r>
                        <a:rPr lang="ja-JP" altLang="en-US" sz="1600" cap="none" spc="0" dirty="0">
                          <a:solidFill>
                            <a:schemeClr val="tx1"/>
                          </a:solidFill>
                        </a:rPr>
                        <a:t>★★</a:t>
                      </a:r>
                      <a:endParaRPr kumimoji="1" lang="ja-JP" altLang="en-US" sz="1600" cap="none" spc="0" dirty="0">
                        <a:solidFill>
                          <a:schemeClr val="tx1"/>
                        </a:solidFill>
                        <a:latin typeface="+mn-ea"/>
                        <a:ea typeface="+mn-ea"/>
                      </a:endParaRPr>
                    </a:p>
                  </a:txBody>
                  <a:tcPr marL="59436" marR="66279" marT="16982" marB="127362" anchor="ctr" anchorCtr="1">
                    <a:solidFill>
                      <a:schemeClr val="accent1">
                        <a:lumMod val="20000"/>
                        <a:lumOff val="80000"/>
                        <a:alpha val="20000"/>
                      </a:schemeClr>
                    </a:solidFill>
                  </a:tcPr>
                </a:tc>
                <a:tc>
                  <a:txBody>
                    <a:bodyPr/>
                    <a:lstStyle/>
                    <a:p>
                      <a:r>
                        <a:rPr lang="ja-JP" altLang="en-US" sz="1600" cap="none" spc="0" dirty="0">
                          <a:solidFill>
                            <a:schemeClr val="tx1"/>
                          </a:solidFill>
                        </a:rPr>
                        <a:t>★★</a:t>
                      </a:r>
                      <a:endParaRPr kumimoji="1" lang="ja-JP" altLang="en-US" sz="1600" cap="none" spc="0" dirty="0">
                        <a:solidFill>
                          <a:schemeClr val="tx1"/>
                        </a:solidFill>
                        <a:latin typeface="+mn-ea"/>
                        <a:ea typeface="+mn-ea"/>
                      </a:endParaRPr>
                    </a:p>
                  </a:txBody>
                  <a:tcPr marL="59436" marR="66279" marT="16982" marB="127362" anchor="ctr" anchorCtr="1">
                    <a:solidFill>
                      <a:schemeClr val="accent1">
                        <a:lumMod val="20000"/>
                        <a:lumOff val="80000"/>
                        <a:alpha val="2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06328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07"/>
          <p:cNvSpPr>
            <a:spLocks noChangeArrowheads="1"/>
          </p:cNvSpPr>
          <p:nvPr/>
        </p:nvSpPr>
        <p:spPr bwMode="auto">
          <a:xfrm>
            <a:off x="1690665" y="119345"/>
            <a:ext cx="6083717" cy="76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solidFill>
                  <a:schemeClr val="accent5">
                    <a:lumMod val="75000"/>
                  </a:schemeClr>
                </a:solidFill>
                <a:latin typeface="+mj-ea"/>
                <a:ea typeface="+mj-ea"/>
              </a:rPr>
              <a:t>施策詳細①　自社ブランドの開発・販売方法の強化</a:t>
            </a:r>
          </a:p>
          <a:p>
            <a:pPr>
              <a:spcBef>
                <a:spcPct val="30000"/>
              </a:spcBef>
            </a:pPr>
            <a:endParaRPr lang="en-US" altLang="ja-JP" b="1" dirty="0">
              <a:solidFill>
                <a:schemeClr val="accent5">
                  <a:lumMod val="75000"/>
                </a:schemeClr>
              </a:solidFill>
              <a:latin typeface="+mj-ea"/>
              <a:ea typeface="+mj-ea"/>
            </a:endParaRPr>
          </a:p>
        </p:txBody>
      </p:sp>
      <p:graphicFrame>
        <p:nvGraphicFramePr>
          <p:cNvPr id="6" name="表 5"/>
          <p:cNvGraphicFramePr>
            <a:graphicFrameLocks noGrp="1"/>
          </p:cNvGraphicFramePr>
          <p:nvPr>
            <p:extLst>
              <p:ext uri="{D42A27DB-BD31-4B8C-83A1-F6EECF244321}">
                <p14:modId xmlns:p14="http://schemas.microsoft.com/office/powerpoint/2010/main" val="1378784131"/>
              </p:ext>
            </p:extLst>
          </p:nvPr>
        </p:nvGraphicFramePr>
        <p:xfrm>
          <a:off x="215900" y="600150"/>
          <a:ext cx="8650509" cy="3215619"/>
        </p:xfrm>
        <a:graphic>
          <a:graphicData uri="http://schemas.openxmlformats.org/drawingml/2006/table">
            <a:tbl>
              <a:tblPr firstRow="1" bandRow="1">
                <a:tableStyleId>{BC89EF96-8CEA-46FF-86C4-4CE0E7609802}</a:tableStyleId>
              </a:tblPr>
              <a:tblGrid>
                <a:gridCol w="2010293">
                  <a:extLst>
                    <a:ext uri="{9D8B030D-6E8A-4147-A177-3AD203B41FA5}">
                      <a16:colId xmlns:a16="http://schemas.microsoft.com/office/drawing/2014/main" val="20000"/>
                    </a:ext>
                  </a:extLst>
                </a:gridCol>
                <a:gridCol w="2062178">
                  <a:extLst>
                    <a:ext uri="{9D8B030D-6E8A-4147-A177-3AD203B41FA5}">
                      <a16:colId xmlns:a16="http://schemas.microsoft.com/office/drawing/2014/main" val="20001"/>
                    </a:ext>
                  </a:extLst>
                </a:gridCol>
                <a:gridCol w="4578038">
                  <a:extLst>
                    <a:ext uri="{9D8B030D-6E8A-4147-A177-3AD203B41FA5}">
                      <a16:colId xmlns:a16="http://schemas.microsoft.com/office/drawing/2014/main" val="20002"/>
                    </a:ext>
                  </a:extLst>
                </a:gridCol>
              </a:tblGrid>
              <a:tr h="479658">
                <a:tc>
                  <a:txBody>
                    <a:bodyPr/>
                    <a:lstStyle/>
                    <a:p>
                      <a:pPr algn="ctr"/>
                      <a:r>
                        <a:rPr kumimoji="1" lang="ja-JP" altLang="en-US" sz="1800" b="1" dirty="0">
                          <a:solidFill>
                            <a:schemeClr val="accent5">
                              <a:lumMod val="75000"/>
                            </a:schemeClr>
                          </a:solidFill>
                          <a:latin typeface="+mn-ea"/>
                          <a:ea typeface="+mn-ea"/>
                        </a:rPr>
                        <a:t>対象ユーザー</a:t>
                      </a:r>
                      <a:endParaRPr kumimoji="1" lang="en-US" altLang="ja-JP" sz="1800" b="1" dirty="0">
                        <a:solidFill>
                          <a:schemeClr val="accent5">
                            <a:lumMod val="75000"/>
                          </a:schemeClr>
                        </a:solidFill>
                        <a:latin typeface="+mn-ea"/>
                        <a:ea typeface="+mn-ea"/>
                      </a:endParaRPr>
                    </a:p>
                    <a:p>
                      <a:pPr algn="ctr"/>
                      <a:r>
                        <a:rPr kumimoji="1" lang="ja-JP" altLang="en-US" sz="1800" b="1" dirty="0">
                          <a:solidFill>
                            <a:schemeClr val="accent5">
                              <a:lumMod val="75000"/>
                            </a:schemeClr>
                          </a:solidFill>
                          <a:latin typeface="+mn-ea"/>
                          <a:ea typeface="+mn-ea"/>
                        </a:rPr>
                        <a:t>対象段階</a:t>
                      </a: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分析からの気づき</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施策内容と効果測定方法</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extLst>
                  <a:ext uri="{0D108BD9-81ED-4DB2-BD59-A6C34878D82A}">
                    <a16:rowId xmlns:a16="http://schemas.microsoft.com/office/drawing/2014/main" val="10000"/>
                  </a:ext>
                </a:extLst>
              </a:tr>
              <a:tr h="1269682">
                <a:tc>
                  <a:txBody>
                    <a:bodyPr/>
                    <a:lstStyle/>
                    <a:p>
                      <a:r>
                        <a:rPr kumimoji="1" lang="ja-JP" altLang="en-US" sz="1400" b="0" dirty="0">
                          <a:solidFill>
                            <a:schemeClr val="accent5">
                              <a:lumMod val="75000"/>
                            </a:schemeClr>
                          </a:solidFill>
                        </a:rPr>
                        <a:t>対象ユーザー</a:t>
                      </a:r>
                      <a:endParaRPr kumimoji="1" lang="en-US" altLang="ja-JP" sz="1400" b="0" dirty="0">
                        <a:solidFill>
                          <a:schemeClr val="accent5">
                            <a:lumMod val="75000"/>
                          </a:schemeClr>
                        </a:solidFill>
                      </a:endParaRPr>
                    </a:p>
                    <a:p>
                      <a:endParaRPr kumimoji="1" lang="en-US" altLang="ja-JP" sz="1400" b="0" dirty="0">
                        <a:solidFill>
                          <a:schemeClr val="tx1"/>
                        </a:solidFill>
                      </a:endParaRPr>
                    </a:p>
                    <a:p>
                      <a:r>
                        <a:rPr kumimoji="1" lang="ja-JP" altLang="en-US" sz="1400" b="0" dirty="0">
                          <a:solidFill>
                            <a:schemeClr val="tx1"/>
                          </a:solidFill>
                        </a:rPr>
                        <a:t>イトーヨーカドー</a:t>
                      </a:r>
                      <a:endParaRPr kumimoji="1" lang="en-US" altLang="ja-JP" sz="1400" b="0" dirty="0">
                        <a:solidFill>
                          <a:schemeClr val="tx1"/>
                        </a:solidFill>
                      </a:endParaRPr>
                    </a:p>
                    <a:p>
                      <a:r>
                        <a:rPr kumimoji="1" lang="ja-JP" altLang="en-US" sz="1400" b="0" dirty="0">
                          <a:solidFill>
                            <a:schemeClr val="tx1"/>
                          </a:solidFill>
                        </a:rPr>
                        <a:t>に訪れたことがないユーザー</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marL="36000" marT="36000">
                    <a:solidFill>
                      <a:schemeClr val="bg1"/>
                    </a:solidFill>
                  </a:tcPr>
                </a:tc>
                <a:tc rowSpan="2">
                  <a:txBody>
                    <a:bodyPr/>
                    <a:lstStyle/>
                    <a:p>
                      <a:r>
                        <a:rPr kumimoji="1" lang="ja-JP" altLang="en-US" sz="1400" dirty="0">
                          <a:solidFill>
                            <a:schemeClr val="tx1"/>
                          </a:solidFill>
                        </a:rPr>
                        <a:t>イトーヨーカドーの</a:t>
                      </a:r>
                      <a:endParaRPr kumimoji="1" lang="en-US" altLang="ja-JP" sz="1400" dirty="0">
                        <a:solidFill>
                          <a:schemeClr val="tx1"/>
                        </a:solidFill>
                      </a:endParaRPr>
                    </a:p>
                    <a:p>
                      <a:r>
                        <a:rPr kumimoji="1" lang="ja-JP" altLang="en-US" sz="1400" dirty="0">
                          <a:solidFill>
                            <a:schemeClr val="tx1"/>
                          </a:solidFill>
                        </a:rPr>
                        <a:t>品質が良いと感じるユーザーが首都圏近郊には多数いるが、北海道から近畿地方にしか店舗がない</a:t>
                      </a:r>
                      <a:endParaRPr kumimoji="1" lang="en-US" altLang="ja-JP" sz="1400" dirty="0">
                        <a:solidFill>
                          <a:schemeClr val="tx1"/>
                        </a:solidFill>
                      </a:endParaRPr>
                    </a:p>
                    <a:p>
                      <a:endParaRPr kumimoji="1" lang="en-US" altLang="ja-JP" sz="1400" dirty="0">
                        <a:solidFill>
                          <a:schemeClr val="tx1"/>
                        </a:solidFill>
                      </a:endParaRPr>
                    </a:p>
                    <a:p>
                      <a:r>
                        <a:rPr kumimoji="1" lang="ja-JP" altLang="en-US" sz="1400" dirty="0">
                          <a:solidFill>
                            <a:schemeClr val="tx1"/>
                          </a:solidFill>
                        </a:rPr>
                        <a:t>新規ユーザーがイトーヨーカドーの商品や</a:t>
                      </a:r>
                      <a:br>
                        <a:rPr kumimoji="1" lang="en-US" altLang="ja-JP" sz="1400" dirty="0">
                          <a:solidFill>
                            <a:schemeClr val="tx1"/>
                          </a:solidFill>
                        </a:rPr>
                      </a:br>
                      <a:r>
                        <a:rPr kumimoji="1" lang="ja-JP" altLang="en-US" sz="1400" dirty="0">
                          <a:solidFill>
                            <a:schemeClr val="tx1"/>
                          </a:solidFill>
                        </a:rPr>
                        <a:t>雰囲気を知る施策が必要である</a:t>
                      </a:r>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none" dirty="0">
                          <a:solidFill>
                            <a:schemeClr val="tx1"/>
                          </a:solidFill>
                        </a:rPr>
                        <a:t>プライベートブランドの開発強化</a:t>
                      </a:r>
                      <a:br>
                        <a:rPr kumimoji="1" lang="en-US" altLang="ja-JP" sz="1400" b="0" u="none" dirty="0">
                          <a:solidFill>
                            <a:schemeClr val="tx1"/>
                          </a:solidFill>
                        </a:rPr>
                      </a:br>
                      <a:r>
                        <a:rPr kumimoji="1" lang="ja-JP" altLang="en-US" sz="1400" b="0" u="none" dirty="0">
                          <a:solidFill>
                            <a:srgbClr val="FF0000"/>
                          </a:solidFill>
                        </a:rPr>
                        <a:t>店舗ではお惣菜をライブキッチンで販売</a:t>
                      </a:r>
                      <a:br>
                        <a:rPr kumimoji="1" lang="en-US" altLang="ja-JP" sz="1400" b="0" u="none" dirty="0">
                          <a:solidFill>
                            <a:srgbClr val="FF0000"/>
                          </a:solidFill>
                        </a:rPr>
                      </a:br>
                      <a:r>
                        <a:rPr kumimoji="1" lang="ja-JP" altLang="en-US" sz="1400" b="0" u="none" dirty="0">
                          <a:solidFill>
                            <a:srgbClr val="FF0000"/>
                          </a:solidFill>
                        </a:rPr>
                        <a:t>イトーヨーカドーの食品をアピール</a:t>
                      </a:r>
                      <a:endParaRPr kumimoji="1" lang="en-US" altLang="ja-JP" sz="1400" b="0" u="none"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u="sng"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none" dirty="0">
                          <a:solidFill>
                            <a:srgbClr val="FF0000"/>
                          </a:solidFill>
                        </a:rPr>
                        <a:t>冷凍食品等の保存可能な食品開発の強化</a:t>
                      </a:r>
                      <a:endParaRPr kumimoji="1" lang="en-US" altLang="ja-JP" sz="1400" b="0" u="none"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none" dirty="0">
                          <a:solidFill>
                            <a:srgbClr val="FF0000"/>
                          </a:solidFill>
                        </a:rPr>
                        <a:t>（海外主要都市の進出も視野に入れる）</a:t>
                      </a:r>
                      <a:endParaRPr kumimoji="1" lang="en-US" altLang="ja-JP" sz="1400" b="0" u="none" dirty="0">
                        <a:solidFill>
                          <a:srgbClr val="FF0000"/>
                        </a:solidFill>
                        <a:latin typeface="メイリオ" panose="020B0604030504040204" pitchFamily="50" charset="-128"/>
                        <a:ea typeface="メイリオ" panose="020B0604030504040204" pitchFamily="50" charset="-128"/>
                      </a:endParaRPr>
                    </a:p>
                  </a:txBody>
                  <a:tcPr>
                    <a:solidFill>
                      <a:schemeClr val="bg1"/>
                    </a:solidFill>
                  </a:tcPr>
                </a:tc>
                <a:extLst>
                  <a:ext uri="{0D108BD9-81ED-4DB2-BD59-A6C34878D82A}">
                    <a16:rowId xmlns:a16="http://schemas.microsoft.com/office/drawing/2014/main" val="10001"/>
                  </a:ext>
                </a:extLst>
              </a:tr>
              <a:tr h="1203939">
                <a:tc>
                  <a:txBody>
                    <a:bodyPr/>
                    <a:lstStyle/>
                    <a:p>
                      <a:r>
                        <a:rPr kumimoji="1" lang="ja-JP" altLang="en-US" sz="1400" b="0" dirty="0">
                          <a:solidFill>
                            <a:schemeClr val="accent5">
                              <a:lumMod val="75000"/>
                            </a:schemeClr>
                          </a:solidFill>
                        </a:rPr>
                        <a:t>対象段階</a:t>
                      </a:r>
                      <a:endParaRPr kumimoji="1" lang="en-US" altLang="ja-JP" sz="1400" b="0" dirty="0">
                        <a:solidFill>
                          <a:schemeClr val="accent5">
                            <a:lumMod val="75000"/>
                          </a:schemeClr>
                        </a:solidFill>
                      </a:endParaRPr>
                    </a:p>
                    <a:p>
                      <a:endParaRPr kumimoji="1" lang="en-US" altLang="ja-JP" sz="1400" b="0" dirty="0">
                        <a:solidFill>
                          <a:schemeClr val="tx1"/>
                        </a:solidFill>
                      </a:endParaRPr>
                    </a:p>
                    <a:p>
                      <a:r>
                        <a:rPr kumimoji="1" lang="ja-JP" altLang="en-US" sz="1400" b="1" dirty="0">
                          <a:solidFill>
                            <a:schemeClr val="tx1"/>
                          </a:solidFill>
                        </a:rPr>
                        <a:t>「</a:t>
                      </a:r>
                      <a:r>
                        <a:rPr kumimoji="1" lang="ja-JP" altLang="en-US" sz="1400" b="0" dirty="0">
                          <a:solidFill>
                            <a:schemeClr val="tx1"/>
                          </a:solidFill>
                        </a:rPr>
                        <a:t>認知以前」</a:t>
                      </a:r>
                      <a:endParaRPr kumimoji="1" lang="ja-JP" altLang="en-US" sz="1400" b="0" dirty="0">
                        <a:solidFill>
                          <a:schemeClr val="tx1"/>
                        </a:solidFill>
                        <a:latin typeface="メイリオ" panose="020B0604030504040204" pitchFamily="50" charset="-128"/>
                        <a:ea typeface="メイリオ" panose="020B0604030504040204" pitchFamily="50" charset="-128"/>
                      </a:endParaRPr>
                    </a:p>
                  </a:txBody>
                  <a:tcPr marL="36000" marT="36000">
                    <a:solidFill>
                      <a:schemeClr val="bg1"/>
                    </a:solidFill>
                  </a:tcPr>
                </a:tc>
                <a:tc vMerge="1">
                  <a:txBody>
                    <a:bodyPr/>
                    <a:lstStyle/>
                    <a:p>
                      <a:endParaRPr kumimoji="1" lang="ja-JP" altLang="en-US"/>
                    </a:p>
                  </a:txBody>
                  <a:tcPr/>
                </a:tc>
                <a:tc>
                  <a:txBody>
                    <a:bodyPr/>
                    <a:lstStyle/>
                    <a:p>
                      <a:r>
                        <a:rPr kumimoji="1" lang="ja-JP" altLang="en-US" sz="1400" dirty="0">
                          <a:solidFill>
                            <a:schemeClr val="tx1"/>
                          </a:solidFill>
                          <a:latin typeface="+mn-ea"/>
                          <a:ea typeface="+mn-ea"/>
                        </a:rPr>
                        <a:t>売上数</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新規ユーザの来店</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ネット販売数</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海外での認知</a:t>
                      </a:r>
                      <a:endParaRPr kumimoji="1" lang="en-US" altLang="ja-JP" sz="1400" dirty="0">
                        <a:solidFill>
                          <a:schemeClr val="tx1"/>
                        </a:solidFill>
                        <a:latin typeface="+mn-ea"/>
                        <a:ea typeface="+mn-ea"/>
                      </a:endParaRPr>
                    </a:p>
                    <a:p>
                      <a:endParaRPr kumimoji="1" lang="ja-JP" altLang="en-US" sz="1400" dirty="0">
                        <a:solidFill>
                          <a:schemeClr val="tx1"/>
                        </a:solidFill>
                        <a:latin typeface="メイリオ" panose="020B0604030504040204" pitchFamily="50" charset="-128"/>
                        <a:ea typeface="メイリオ" panose="020B0604030504040204" pitchFamily="50" charset="-128"/>
                      </a:endParaRPr>
                    </a:p>
                  </a:txBody>
                  <a:tcPr>
                    <a:solidFill>
                      <a:schemeClr val="bg1"/>
                    </a:solidFill>
                  </a:tcPr>
                </a:tc>
                <a:extLst>
                  <a:ext uri="{0D108BD9-81ED-4DB2-BD59-A6C34878D82A}">
                    <a16:rowId xmlns:a16="http://schemas.microsoft.com/office/drawing/2014/main" val="153173972"/>
                  </a:ext>
                </a:extLst>
              </a:tr>
            </a:tbl>
          </a:graphicData>
        </a:graphic>
      </p:graphicFrame>
      <p:sp>
        <p:nvSpPr>
          <p:cNvPr id="8" name="スライド番号プレースホルダー 3">
            <a:extLst>
              <a:ext uri="{FF2B5EF4-FFF2-40B4-BE49-F238E27FC236}">
                <a16:creationId xmlns:a16="http://schemas.microsoft.com/office/drawing/2014/main" id="{52F8C961-5B03-4250-8572-96912806F430}"/>
              </a:ext>
            </a:extLst>
          </p:cNvPr>
          <p:cNvSpPr>
            <a:spLocks noGrp="1"/>
          </p:cNvSpPr>
          <p:nvPr>
            <p:ph type="sldNum" sz="quarter" idx="12"/>
          </p:nvPr>
        </p:nvSpPr>
        <p:spPr>
          <a:xfrm>
            <a:off x="6457950" y="6356351"/>
            <a:ext cx="2057400" cy="365125"/>
          </a:xfrm>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25</a:t>
            </a:fld>
            <a:endParaRPr kumimoji="1" lang="ja-JP" altLang="en-US"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F316CFC2-AE63-B86A-E3C9-8A82965F78CA}"/>
              </a:ext>
            </a:extLst>
          </p:cNvPr>
          <p:cNvPicPr>
            <a:picLocks noChangeAspect="1"/>
          </p:cNvPicPr>
          <p:nvPr/>
        </p:nvPicPr>
        <p:blipFill>
          <a:blip r:embed="rId3"/>
          <a:stretch>
            <a:fillRect/>
          </a:stretch>
        </p:blipFill>
        <p:spPr>
          <a:xfrm>
            <a:off x="190964" y="3925471"/>
            <a:ext cx="2111134" cy="2204936"/>
          </a:xfrm>
          <a:prstGeom prst="rect">
            <a:avLst/>
          </a:prstGeom>
        </p:spPr>
      </p:pic>
      <p:pic>
        <p:nvPicPr>
          <p:cNvPr id="3" name="図 2">
            <a:extLst>
              <a:ext uri="{FF2B5EF4-FFF2-40B4-BE49-F238E27FC236}">
                <a16:creationId xmlns:a16="http://schemas.microsoft.com/office/drawing/2014/main" id="{9DE5A50F-F168-ED7F-B8DF-3B8CA179F866}"/>
              </a:ext>
            </a:extLst>
          </p:cNvPr>
          <p:cNvPicPr>
            <a:picLocks noChangeAspect="1"/>
          </p:cNvPicPr>
          <p:nvPr/>
        </p:nvPicPr>
        <p:blipFill>
          <a:blip r:embed="rId4"/>
          <a:stretch>
            <a:fillRect/>
          </a:stretch>
        </p:blipFill>
        <p:spPr>
          <a:xfrm flipH="1">
            <a:off x="4681060" y="3964919"/>
            <a:ext cx="2192151" cy="2204936"/>
          </a:xfrm>
          <a:prstGeom prst="rect">
            <a:avLst/>
          </a:prstGeom>
        </p:spPr>
      </p:pic>
      <p:pic>
        <p:nvPicPr>
          <p:cNvPr id="4" name="図 3">
            <a:extLst>
              <a:ext uri="{FF2B5EF4-FFF2-40B4-BE49-F238E27FC236}">
                <a16:creationId xmlns:a16="http://schemas.microsoft.com/office/drawing/2014/main" id="{FB3A6BD9-4E18-E2C7-807F-81FFA734DAE9}"/>
              </a:ext>
            </a:extLst>
          </p:cNvPr>
          <p:cNvPicPr>
            <a:picLocks noChangeAspect="1"/>
          </p:cNvPicPr>
          <p:nvPr/>
        </p:nvPicPr>
        <p:blipFill>
          <a:blip r:embed="rId5"/>
          <a:stretch>
            <a:fillRect/>
          </a:stretch>
        </p:blipFill>
        <p:spPr>
          <a:xfrm>
            <a:off x="6987347" y="3964920"/>
            <a:ext cx="1965689" cy="2204936"/>
          </a:xfrm>
          <a:prstGeom prst="rect">
            <a:avLst/>
          </a:prstGeom>
        </p:spPr>
      </p:pic>
      <p:sp>
        <p:nvSpPr>
          <p:cNvPr id="7" name="テキスト ボックス 6">
            <a:extLst>
              <a:ext uri="{FF2B5EF4-FFF2-40B4-BE49-F238E27FC236}">
                <a16:creationId xmlns:a16="http://schemas.microsoft.com/office/drawing/2014/main" id="{BB112672-C8C5-D5B2-A251-7E957398737D}"/>
              </a:ext>
            </a:extLst>
          </p:cNvPr>
          <p:cNvSpPr txBox="1"/>
          <p:nvPr/>
        </p:nvSpPr>
        <p:spPr>
          <a:xfrm>
            <a:off x="215900" y="6217198"/>
            <a:ext cx="3939445" cy="584775"/>
          </a:xfrm>
          <a:prstGeom prst="rect">
            <a:avLst/>
          </a:prstGeom>
          <a:noFill/>
        </p:spPr>
        <p:txBody>
          <a:bodyPr wrap="square">
            <a:spAutoFit/>
          </a:bodyPr>
          <a:lstStyle/>
          <a:p>
            <a:r>
              <a:rPr lang="ja-JP" altLang="en-US" sz="1600" dirty="0"/>
              <a:t>・ミールキットなどの差別化商品の開発</a:t>
            </a:r>
            <a:endParaRPr lang="en-US" altLang="ja-JP" sz="1600" dirty="0"/>
          </a:p>
          <a:p>
            <a:r>
              <a:rPr lang="ja-JP" altLang="en-US" sz="1600" dirty="0"/>
              <a:t>・グループ商品力を強化</a:t>
            </a:r>
          </a:p>
        </p:txBody>
      </p:sp>
      <p:pic>
        <p:nvPicPr>
          <p:cNvPr id="13" name="図 12">
            <a:extLst>
              <a:ext uri="{FF2B5EF4-FFF2-40B4-BE49-F238E27FC236}">
                <a16:creationId xmlns:a16="http://schemas.microsoft.com/office/drawing/2014/main" id="{5CBE024D-3476-187F-70A7-187AEAD52F76}"/>
              </a:ext>
            </a:extLst>
          </p:cNvPr>
          <p:cNvPicPr>
            <a:picLocks noChangeAspect="1"/>
          </p:cNvPicPr>
          <p:nvPr/>
        </p:nvPicPr>
        <p:blipFill>
          <a:blip r:embed="rId6"/>
          <a:stretch>
            <a:fillRect/>
          </a:stretch>
        </p:blipFill>
        <p:spPr>
          <a:xfrm>
            <a:off x="2493553" y="3964919"/>
            <a:ext cx="2040361" cy="2252279"/>
          </a:xfrm>
          <a:prstGeom prst="rect">
            <a:avLst/>
          </a:prstGeom>
        </p:spPr>
      </p:pic>
    </p:spTree>
    <p:extLst>
      <p:ext uri="{BB962C8B-B14F-4D97-AF65-F5344CB8AC3E}">
        <p14:creationId xmlns:p14="http://schemas.microsoft.com/office/powerpoint/2010/main" val="2128399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07"/>
          <p:cNvSpPr>
            <a:spLocks noChangeArrowheads="1"/>
          </p:cNvSpPr>
          <p:nvPr/>
        </p:nvSpPr>
        <p:spPr bwMode="auto">
          <a:xfrm>
            <a:off x="1749070" y="54409"/>
            <a:ext cx="582723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solidFill>
                  <a:schemeClr val="accent5">
                    <a:lumMod val="75000"/>
                  </a:schemeClr>
                </a:solidFill>
                <a:latin typeface="+mj-ea"/>
                <a:ea typeface="+mj-ea"/>
              </a:rPr>
              <a:t>施策詳細②　地方都市や海外店舗への認知度強化</a:t>
            </a:r>
          </a:p>
          <a:p>
            <a:pPr>
              <a:spcBef>
                <a:spcPct val="30000"/>
              </a:spcBef>
            </a:pPr>
            <a:endParaRPr lang="ja-JP" altLang="en-US" sz="2000" b="1" dirty="0">
              <a:solidFill>
                <a:schemeClr val="accent5">
                  <a:lumMod val="75000"/>
                </a:schemeClr>
              </a:solidFill>
              <a:latin typeface="+mj-ea"/>
              <a:ea typeface="+mj-ea"/>
            </a:endParaRPr>
          </a:p>
        </p:txBody>
      </p:sp>
      <p:graphicFrame>
        <p:nvGraphicFramePr>
          <p:cNvPr id="6" name="表 5"/>
          <p:cNvGraphicFramePr>
            <a:graphicFrameLocks noGrp="1"/>
          </p:cNvGraphicFramePr>
          <p:nvPr>
            <p:extLst>
              <p:ext uri="{D42A27DB-BD31-4B8C-83A1-F6EECF244321}">
                <p14:modId xmlns:p14="http://schemas.microsoft.com/office/powerpoint/2010/main" val="1649932958"/>
              </p:ext>
            </p:extLst>
          </p:nvPr>
        </p:nvGraphicFramePr>
        <p:xfrm>
          <a:off x="215900" y="503458"/>
          <a:ext cx="8588376" cy="3577200"/>
        </p:xfrm>
        <a:graphic>
          <a:graphicData uri="http://schemas.openxmlformats.org/drawingml/2006/table">
            <a:tbl>
              <a:tblPr firstRow="1" bandRow="1">
                <a:tableStyleId>{BC89EF96-8CEA-46FF-86C4-4CE0E7609802}</a:tableStyleId>
              </a:tblPr>
              <a:tblGrid>
                <a:gridCol w="1589751">
                  <a:extLst>
                    <a:ext uri="{9D8B030D-6E8A-4147-A177-3AD203B41FA5}">
                      <a16:colId xmlns:a16="http://schemas.microsoft.com/office/drawing/2014/main" val="20000"/>
                    </a:ext>
                  </a:extLst>
                </a:gridCol>
                <a:gridCol w="2150231">
                  <a:extLst>
                    <a:ext uri="{9D8B030D-6E8A-4147-A177-3AD203B41FA5}">
                      <a16:colId xmlns:a16="http://schemas.microsoft.com/office/drawing/2014/main" val="20001"/>
                    </a:ext>
                  </a:extLst>
                </a:gridCol>
                <a:gridCol w="4848394">
                  <a:extLst>
                    <a:ext uri="{9D8B030D-6E8A-4147-A177-3AD203B41FA5}">
                      <a16:colId xmlns:a16="http://schemas.microsoft.com/office/drawing/2014/main" val="20002"/>
                    </a:ext>
                  </a:extLst>
                </a:gridCol>
              </a:tblGrid>
              <a:tr h="507948">
                <a:tc>
                  <a:txBody>
                    <a:bodyPr/>
                    <a:lstStyle/>
                    <a:p>
                      <a:pPr algn="ctr"/>
                      <a:r>
                        <a:rPr kumimoji="1" lang="ja-JP" altLang="en-US" sz="1800" b="1" dirty="0">
                          <a:solidFill>
                            <a:schemeClr val="accent5">
                              <a:lumMod val="75000"/>
                            </a:schemeClr>
                          </a:solidFill>
                        </a:rPr>
                        <a:t>対象ユーザー</a:t>
                      </a:r>
                      <a:endParaRPr kumimoji="1" lang="en-US" altLang="ja-JP" sz="1800" b="1" dirty="0">
                        <a:solidFill>
                          <a:schemeClr val="accent5">
                            <a:lumMod val="75000"/>
                          </a:schemeClr>
                        </a:solidFill>
                      </a:endParaRPr>
                    </a:p>
                    <a:p>
                      <a:pPr algn="ctr"/>
                      <a:r>
                        <a:rPr kumimoji="1" lang="ja-JP" altLang="en-US" sz="1800" b="1" dirty="0">
                          <a:solidFill>
                            <a:schemeClr val="accent5">
                              <a:lumMod val="75000"/>
                            </a:schemeClr>
                          </a:solidFill>
                        </a:rPr>
                        <a:t>対象段階</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分析からの気づき</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施策内容と効果測定方法</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extLst>
                  <a:ext uri="{0D108BD9-81ED-4DB2-BD59-A6C34878D82A}">
                    <a16:rowId xmlns:a16="http://schemas.microsoft.com/office/drawing/2014/main" val="10000"/>
                  </a:ext>
                </a:extLst>
              </a:tr>
              <a:tr h="1962506">
                <a:tc>
                  <a:txBody>
                    <a:bodyPr/>
                    <a:lstStyle/>
                    <a:p>
                      <a:r>
                        <a:rPr kumimoji="1" lang="ja-JP" altLang="en-US" sz="1400" b="0" dirty="0">
                          <a:solidFill>
                            <a:schemeClr val="accent5">
                              <a:lumMod val="75000"/>
                            </a:schemeClr>
                          </a:solidFill>
                        </a:rPr>
                        <a:t>対象ユーザー</a:t>
                      </a:r>
                      <a:endParaRPr kumimoji="1" lang="en-US" altLang="ja-JP" sz="1400" b="0" dirty="0">
                        <a:solidFill>
                          <a:schemeClr val="accent5">
                            <a:lumMod val="75000"/>
                          </a:schemeClr>
                        </a:solidFill>
                      </a:endParaRPr>
                    </a:p>
                    <a:p>
                      <a:endParaRPr kumimoji="1" lang="en-US" altLang="ja-JP" sz="1400" b="0" dirty="0">
                        <a:solidFill>
                          <a:schemeClr val="tx1"/>
                        </a:solidFill>
                      </a:endParaRPr>
                    </a:p>
                    <a:p>
                      <a:r>
                        <a:rPr kumimoji="1" lang="ja-JP" altLang="en-US" sz="1400" b="0" dirty="0">
                          <a:solidFill>
                            <a:schemeClr val="tx1"/>
                          </a:solidFill>
                        </a:rPr>
                        <a:t>商品を知らない</a:t>
                      </a:r>
                      <a:endParaRPr kumimoji="1" lang="en-US" altLang="ja-JP" sz="1400" b="0" dirty="0">
                        <a:solidFill>
                          <a:schemeClr val="tx1"/>
                        </a:solidFill>
                      </a:endParaRPr>
                    </a:p>
                    <a:p>
                      <a:endParaRPr kumimoji="1" lang="ja-JP" altLang="en-US" sz="1400" b="0" dirty="0">
                        <a:solidFill>
                          <a:schemeClr val="tx1"/>
                        </a:solidFill>
                      </a:endParaRPr>
                    </a:p>
                    <a:p>
                      <a:r>
                        <a:rPr kumimoji="1" lang="ja-JP" altLang="en-US" sz="1400" b="0" dirty="0">
                          <a:solidFill>
                            <a:schemeClr val="tx1"/>
                          </a:solidFill>
                        </a:rPr>
                        <a:t>イトーヨーカドーの商品を知っているが手に入れることができない</a:t>
                      </a:r>
                      <a:endParaRPr kumimoji="1" lang="en-US" altLang="ja-JP" sz="1400" b="0" dirty="0">
                        <a:solidFill>
                          <a:schemeClr val="tx1"/>
                        </a:solidFill>
                      </a:endParaRPr>
                    </a:p>
                    <a:p>
                      <a:endParaRPr kumimoji="1" lang="en-US" altLang="ja-JP" sz="1400" b="0" dirty="0">
                        <a:solidFill>
                          <a:schemeClr val="tx1"/>
                        </a:solidFill>
                        <a:latin typeface="+mn-ea"/>
                        <a:ea typeface="+mn-ea"/>
                      </a:endParaRPr>
                    </a:p>
                  </a:txBody>
                  <a:tcPr marL="36000" marT="36000">
                    <a:solidFill>
                      <a:schemeClr val="bg1">
                        <a:alpha val="20000"/>
                      </a:schemeClr>
                    </a:solidFill>
                  </a:tcPr>
                </a:tc>
                <a:tc rowSpan="2">
                  <a:txBody>
                    <a:bodyPr/>
                    <a:lstStyle/>
                    <a:p>
                      <a:r>
                        <a:rPr kumimoji="1" lang="ja-JP" altLang="en-US" sz="1400" b="0" dirty="0">
                          <a:solidFill>
                            <a:schemeClr val="tx1"/>
                          </a:solidFill>
                        </a:rPr>
                        <a:t>主要都市では他のスーパーを差し置いて品質の評判が１位である</a:t>
                      </a:r>
                      <a:endParaRPr kumimoji="1" lang="en-US" altLang="ja-JP" sz="1400" b="0" dirty="0">
                        <a:solidFill>
                          <a:schemeClr val="tx1"/>
                        </a:solidFill>
                      </a:endParaRPr>
                    </a:p>
                    <a:p>
                      <a:endParaRPr kumimoji="1" lang="en-US" altLang="ja-JP" sz="1400" b="0" dirty="0">
                        <a:solidFill>
                          <a:schemeClr val="tx1"/>
                        </a:solidFill>
                      </a:endParaRPr>
                    </a:p>
                    <a:p>
                      <a:r>
                        <a:rPr kumimoji="1" lang="ja-JP" altLang="en-US" sz="1400" b="0" dirty="0">
                          <a:solidFill>
                            <a:schemeClr val="tx1"/>
                          </a:solidFill>
                        </a:rPr>
                        <a:t>主要都市以外に店舗を国内で拡大するのは現状難しい</a:t>
                      </a:r>
                      <a:endParaRPr kumimoji="1" lang="en-US" altLang="ja-JP" sz="1400" b="0" dirty="0">
                        <a:solidFill>
                          <a:schemeClr val="tx1"/>
                        </a:solidFill>
                      </a:endParaRPr>
                    </a:p>
                    <a:p>
                      <a:endParaRPr kumimoji="1" lang="en-US" altLang="ja-JP" sz="1400" b="0" dirty="0">
                        <a:solidFill>
                          <a:schemeClr val="tx1"/>
                        </a:solidFill>
                        <a:latin typeface="+mn-ea"/>
                        <a:ea typeface="+mn-ea"/>
                      </a:endParaRPr>
                    </a:p>
                  </a:txBody>
                  <a:tcPr>
                    <a:solidFill>
                      <a:schemeClr val="bg1">
                        <a:alpha val="20000"/>
                      </a:schemeClr>
                    </a:solidFill>
                  </a:tcPr>
                </a:tc>
                <a:tc>
                  <a:txBody>
                    <a:bodyPr/>
                    <a:lstStyle/>
                    <a:p>
                      <a:r>
                        <a:rPr kumimoji="1" lang="ja-JP" altLang="en-US" sz="1400" b="0" u="none" dirty="0">
                          <a:solidFill>
                            <a:srgbClr val="FF0000"/>
                          </a:solidFill>
                        </a:rPr>
                        <a:t>地方都市や海外に向けて配送可能な冷凍食品の開発</a:t>
                      </a:r>
                      <a:br>
                        <a:rPr kumimoji="1" lang="en-US" altLang="ja-JP" sz="1400" b="1" u="none" dirty="0">
                          <a:solidFill>
                            <a:srgbClr val="FF0000"/>
                          </a:solidFill>
                        </a:rPr>
                      </a:br>
                      <a:r>
                        <a:rPr kumimoji="1" lang="en-US" altLang="ja-JP" sz="1400" b="0" u="none" dirty="0">
                          <a:solidFill>
                            <a:schemeClr val="tx1"/>
                          </a:solidFill>
                        </a:rPr>
                        <a:t>SNS</a:t>
                      </a:r>
                      <a:r>
                        <a:rPr kumimoji="1" lang="ja-JP" altLang="en-US" sz="1400" b="0" u="none" dirty="0">
                          <a:solidFill>
                            <a:schemeClr val="tx1"/>
                          </a:solidFill>
                        </a:rPr>
                        <a:t>サイトの強化で地方都市や海外にも情報を発信する</a:t>
                      </a:r>
                      <a:endParaRPr kumimoji="1" lang="en-US" altLang="ja-JP" sz="1400" b="0" u="none" dirty="0">
                        <a:solidFill>
                          <a:schemeClr val="tx1"/>
                        </a:solidFill>
                      </a:endParaRPr>
                    </a:p>
                    <a:p>
                      <a:endParaRPr kumimoji="1" lang="en-US" altLang="ja-JP" sz="1400" b="0" u="none" dirty="0">
                        <a:solidFill>
                          <a:schemeClr val="tx1"/>
                        </a:solidFill>
                      </a:endParaRPr>
                    </a:p>
                    <a:p>
                      <a:endParaRPr kumimoji="1" lang="en-US" altLang="ja-JP" sz="1400" b="0" u="none" dirty="0">
                        <a:solidFill>
                          <a:schemeClr val="tx1"/>
                        </a:solidFill>
                      </a:endParaRPr>
                    </a:p>
                    <a:p>
                      <a:r>
                        <a:rPr kumimoji="1" lang="ja-JP" altLang="en-US" sz="1400" b="0" u="none" dirty="0">
                          <a:solidFill>
                            <a:srgbClr val="FF0000"/>
                          </a:solidFill>
                        </a:rPr>
                        <a:t>海外主要都市への店舗展開またはスーパーへの委託販売</a:t>
                      </a:r>
                      <a:endParaRPr kumimoji="1" lang="en-US" altLang="ja-JP" sz="1400" b="0" u="none" dirty="0">
                        <a:solidFill>
                          <a:srgbClr val="FF0000"/>
                        </a:solidFill>
                        <a:latin typeface="+mn-ea"/>
                        <a:ea typeface="+mn-ea"/>
                      </a:endParaRPr>
                    </a:p>
                  </a:txBody>
                  <a:tcPr>
                    <a:solidFill>
                      <a:schemeClr val="bg1">
                        <a:alpha val="20000"/>
                      </a:schemeClr>
                    </a:solidFill>
                  </a:tcPr>
                </a:tc>
                <a:extLst>
                  <a:ext uri="{0D108BD9-81ED-4DB2-BD59-A6C34878D82A}">
                    <a16:rowId xmlns:a16="http://schemas.microsoft.com/office/drawing/2014/main" val="10001"/>
                  </a:ext>
                </a:extLst>
              </a:tr>
              <a:tr h="916730">
                <a:tc>
                  <a:txBody>
                    <a:bodyPr/>
                    <a:lstStyle/>
                    <a:p>
                      <a:r>
                        <a:rPr kumimoji="1" lang="ja-JP" altLang="en-US" sz="1400" b="0" dirty="0">
                          <a:solidFill>
                            <a:schemeClr val="accent5">
                              <a:lumMod val="75000"/>
                            </a:schemeClr>
                          </a:solidFill>
                        </a:rPr>
                        <a:t>対象段階</a:t>
                      </a:r>
                      <a:endParaRPr kumimoji="1" lang="en-US" altLang="ja-JP" sz="1400" b="0" dirty="0">
                        <a:solidFill>
                          <a:schemeClr val="accent5">
                            <a:lumMod val="75000"/>
                          </a:schemeClr>
                        </a:solidFill>
                      </a:endParaRPr>
                    </a:p>
                    <a:p>
                      <a:endParaRPr kumimoji="1" lang="en-US" altLang="ja-JP" sz="1400" b="0" dirty="0">
                        <a:solidFill>
                          <a:schemeClr val="tx1"/>
                        </a:solidFill>
                      </a:endParaRPr>
                    </a:p>
                    <a:p>
                      <a:r>
                        <a:rPr kumimoji="1" lang="zh-TW" altLang="en-US" sz="1400" b="0" dirty="0">
                          <a:solidFill>
                            <a:schemeClr val="tx1"/>
                          </a:solidFill>
                          <a:latin typeface="メイリオ" panose="020B0604030504040204" pitchFamily="50" charset="-128"/>
                          <a:ea typeface="メイリオ" panose="020B0604030504040204" pitchFamily="50" charset="-128"/>
                        </a:rPr>
                        <a:t>「認知以前」</a:t>
                      </a:r>
                      <a:endParaRPr kumimoji="1" lang="en-US" altLang="ja-JP" sz="1400" b="0" dirty="0">
                        <a:solidFill>
                          <a:schemeClr val="tx1"/>
                        </a:solidFill>
                        <a:latin typeface="メイリオ" panose="020B0604030504040204" pitchFamily="50" charset="-128"/>
                        <a:ea typeface="メイリオ" panose="020B0604030504040204" pitchFamily="50" charset="-128"/>
                      </a:endParaRPr>
                    </a:p>
                    <a:p>
                      <a:r>
                        <a:rPr kumimoji="1" lang="ja-JP" altLang="en-US" sz="1400" b="0" dirty="0">
                          <a:solidFill>
                            <a:schemeClr val="tx1"/>
                          </a:solidFill>
                          <a:latin typeface="メイリオ" panose="020B0604030504040204" pitchFamily="50" charset="-128"/>
                          <a:ea typeface="メイリオ" panose="020B0604030504040204" pitchFamily="50" charset="-128"/>
                        </a:rPr>
                        <a:t>「</a:t>
                      </a:r>
                      <a:r>
                        <a:rPr lang="ja-JP" altLang="en-US" sz="1400" b="0" dirty="0">
                          <a:solidFill>
                            <a:schemeClr val="tx1"/>
                          </a:solidFill>
                          <a:latin typeface="メイリオ" panose="020B0604030504040204" pitchFamily="50" charset="-128"/>
                          <a:ea typeface="メイリオ" panose="020B0604030504040204" pitchFamily="50" charset="-128"/>
                        </a:rPr>
                        <a:t>認知</a:t>
                      </a:r>
                      <a:r>
                        <a:rPr kumimoji="1" lang="ja-JP" altLang="en-US" sz="1400" b="0" dirty="0">
                          <a:solidFill>
                            <a:schemeClr val="tx1"/>
                          </a:solidFill>
                          <a:latin typeface="メイリオ" panose="020B0604030504040204" pitchFamily="50" charset="-128"/>
                          <a:ea typeface="メイリオ" panose="020B0604030504040204" pitchFamily="50" charset="-128"/>
                        </a:rPr>
                        <a:t>」</a:t>
                      </a:r>
                    </a:p>
                  </a:txBody>
                  <a:tcPr marL="36000" marT="36000"/>
                </a:tc>
                <a:tc vMerge="1">
                  <a:txBody>
                    <a:bodyPr/>
                    <a:lstStyle/>
                    <a:p>
                      <a:endParaRPr kumimoji="1" lang="ja-JP" altLang="en-US"/>
                    </a:p>
                  </a:txBody>
                  <a:tcPr/>
                </a:tc>
                <a:tc>
                  <a:txBody>
                    <a:bodyPr/>
                    <a:lstStyle/>
                    <a:p>
                      <a:r>
                        <a:rPr kumimoji="1" lang="ja-JP" altLang="en-US" sz="1400" b="0" dirty="0">
                          <a:solidFill>
                            <a:schemeClr val="tx1"/>
                          </a:solidFill>
                        </a:rPr>
                        <a:t>地方都市部での売り上げ獲得</a:t>
                      </a:r>
                      <a:endParaRPr kumimoji="1" lang="en-US" altLang="ja-JP" sz="1400" b="0" dirty="0">
                        <a:solidFill>
                          <a:schemeClr val="tx1"/>
                        </a:solidFill>
                      </a:endParaRPr>
                    </a:p>
                    <a:p>
                      <a:r>
                        <a:rPr kumimoji="1" lang="ja-JP" altLang="en-US" sz="1400" b="0" dirty="0">
                          <a:solidFill>
                            <a:schemeClr val="tx1"/>
                          </a:solidFill>
                        </a:rPr>
                        <a:t>海外都市部での販売による売り上げ拡大</a:t>
                      </a:r>
                      <a:endParaRPr kumimoji="1" lang="ja-JP" altLang="en-US" sz="1400" b="0" dirty="0">
                        <a:solidFill>
                          <a:schemeClr val="tx1"/>
                        </a:solidFill>
                        <a:latin typeface="+mn-ea"/>
                        <a:ea typeface="+mn-ea"/>
                      </a:endParaRPr>
                    </a:p>
                  </a:txBody>
                  <a:tcPr/>
                </a:tc>
                <a:extLst>
                  <a:ext uri="{0D108BD9-81ED-4DB2-BD59-A6C34878D82A}">
                    <a16:rowId xmlns:a16="http://schemas.microsoft.com/office/drawing/2014/main" val="153173972"/>
                  </a:ext>
                </a:extLst>
              </a:tr>
            </a:tbl>
          </a:graphicData>
        </a:graphic>
      </p:graphicFrame>
      <p:sp>
        <p:nvSpPr>
          <p:cNvPr id="8" name="スライド番号プレースホルダー 3">
            <a:extLst>
              <a:ext uri="{FF2B5EF4-FFF2-40B4-BE49-F238E27FC236}">
                <a16:creationId xmlns:a16="http://schemas.microsoft.com/office/drawing/2014/main" id="{52F8C961-5B03-4250-8572-96912806F430}"/>
              </a:ext>
            </a:extLst>
          </p:cNvPr>
          <p:cNvSpPr>
            <a:spLocks noGrp="1"/>
          </p:cNvSpPr>
          <p:nvPr>
            <p:ph type="sldNum" sz="quarter" idx="12"/>
          </p:nvPr>
        </p:nvSpPr>
        <p:spPr>
          <a:xfrm>
            <a:off x="6457950" y="6356351"/>
            <a:ext cx="2057400" cy="365125"/>
          </a:xfrm>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26</a:t>
            </a:fld>
            <a:endParaRPr kumimoji="1" lang="ja-JP" altLang="en-US"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E95BC2AC-83F7-F703-4AEC-D100B5186316}"/>
              </a:ext>
            </a:extLst>
          </p:cNvPr>
          <p:cNvPicPr>
            <a:picLocks noChangeAspect="1"/>
          </p:cNvPicPr>
          <p:nvPr/>
        </p:nvPicPr>
        <p:blipFill>
          <a:blip r:embed="rId3"/>
          <a:stretch>
            <a:fillRect/>
          </a:stretch>
        </p:blipFill>
        <p:spPr>
          <a:xfrm>
            <a:off x="3345763" y="5339895"/>
            <a:ext cx="1699617" cy="1093163"/>
          </a:xfrm>
          <a:prstGeom prst="rect">
            <a:avLst/>
          </a:prstGeom>
        </p:spPr>
      </p:pic>
      <p:pic>
        <p:nvPicPr>
          <p:cNvPr id="3" name="図 2">
            <a:extLst>
              <a:ext uri="{FF2B5EF4-FFF2-40B4-BE49-F238E27FC236}">
                <a16:creationId xmlns:a16="http://schemas.microsoft.com/office/drawing/2014/main" id="{8890DB72-119A-E1E8-3FB0-355E90D24848}"/>
              </a:ext>
            </a:extLst>
          </p:cNvPr>
          <p:cNvPicPr>
            <a:picLocks noChangeAspect="1"/>
          </p:cNvPicPr>
          <p:nvPr/>
        </p:nvPicPr>
        <p:blipFill>
          <a:blip r:embed="rId4"/>
          <a:stretch>
            <a:fillRect/>
          </a:stretch>
        </p:blipFill>
        <p:spPr>
          <a:xfrm>
            <a:off x="3345763" y="4185653"/>
            <a:ext cx="1699617" cy="1093163"/>
          </a:xfrm>
          <a:prstGeom prst="rect">
            <a:avLst/>
          </a:prstGeom>
        </p:spPr>
      </p:pic>
      <p:pic>
        <p:nvPicPr>
          <p:cNvPr id="5" name="図 4">
            <a:extLst>
              <a:ext uri="{FF2B5EF4-FFF2-40B4-BE49-F238E27FC236}">
                <a16:creationId xmlns:a16="http://schemas.microsoft.com/office/drawing/2014/main" id="{9B212BF1-3BA8-FF81-F2C0-37527C2F1FE6}"/>
              </a:ext>
            </a:extLst>
          </p:cNvPr>
          <p:cNvPicPr>
            <a:picLocks noChangeAspect="1"/>
          </p:cNvPicPr>
          <p:nvPr/>
        </p:nvPicPr>
        <p:blipFill>
          <a:blip r:embed="rId5"/>
          <a:stretch>
            <a:fillRect/>
          </a:stretch>
        </p:blipFill>
        <p:spPr>
          <a:xfrm>
            <a:off x="5179748" y="4185652"/>
            <a:ext cx="3821365" cy="2168889"/>
          </a:xfrm>
          <a:prstGeom prst="rect">
            <a:avLst/>
          </a:prstGeom>
        </p:spPr>
      </p:pic>
      <p:sp>
        <p:nvSpPr>
          <p:cNvPr id="9" name="テキスト ボックス 8">
            <a:extLst>
              <a:ext uri="{FF2B5EF4-FFF2-40B4-BE49-F238E27FC236}">
                <a16:creationId xmlns:a16="http://schemas.microsoft.com/office/drawing/2014/main" id="{0910DBE8-9432-6880-70F0-3A5478136E67}"/>
              </a:ext>
            </a:extLst>
          </p:cNvPr>
          <p:cNvSpPr txBox="1"/>
          <p:nvPr/>
        </p:nvSpPr>
        <p:spPr>
          <a:xfrm>
            <a:off x="144981" y="6119336"/>
            <a:ext cx="4572000" cy="738664"/>
          </a:xfrm>
          <a:prstGeom prst="rect">
            <a:avLst/>
          </a:prstGeom>
          <a:noFill/>
        </p:spPr>
        <p:txBody>
          <a:bodyPr wrap="square">
            <a:spAutoFit/>
          </a:bodyPr>
          <a:lstStyle/>
          <a:p>
            <a:r>
              <a:rPr lang="ja-JP" altLang="en-US" sz="1400" dirty="0">
                <a:latin typeface="+mn-ea"/>
              </a:rPr>
              <a:t>・直輸入を含む海外調達の促進</a:t>
            </a:r>
            <a:endParaRPr lang="en-US" altLang="ja-JP" sz="1400" dirty="0">
              <a:latin typeface="+mn-ea"/>
            </a:endParaRPr>
          </a:p>
          <a:p>
            <a:r>
              <a:rPr lang="ja-JP" altLang="en-US" sz="1400" dirty="0">
                <a:latin typeface="+mn-ea"/>
              </a:rPr>
              <a:t>・原材料やレシピの共有</a:t>
            </a:r>
            <a:endParaRPr lang="en-US" altLang="ja-JP" sz="1400" dirty="0">
              <a:latin typeface="+mn-ea"/>
            </a:endParaRPr>
          </a:p>
          <a:p>
            <a:r>
              <a:rPr lang="ja-JP" altLang="en-US" sz="1400" dirty="0">
                <a:latin typeface="+mn-ea"/>
              </a:rPr>
              <a:t>・</a:t>
            </a:r>
            <a:r>
              <a:rPr lang="en-US" altLang="ja-JP" sz="1400" dirty="0">
                <a:latin typeface="+mn-ea"/>
              </a:rPr>
              <a:t>PC:</a:t>
            </a:r>
            <a:r>
              <a:rPr lang="ja-JP" altLang="en-US" sz="1400" dirty="0">
                <a:latin typeface="+mn-ea"/>
              </a:rPr>
              <a:t>プロセスセンター、</a:t>
            </a:r>
            <a:r>
              <a:rPr lang="en-US" altLang="ja-JP" sz="1400" dirty="0">
                <a:latin typeface="+mn-ea"/>
              </a:rPr>
              <a:t>CK:</a:t>
            </a:r>
            <a:r>
              <a:rPr lang="ja-JP" altLang="en-US" sz="1400" dirty="0">
                <a:latin typeface="+mn-ea"/>
              </a:rPr>
              <a:t>セントラルキッチン</a:t>
            </a:r>
          </a:p>
        </p:txBody>
      </p:sp>
      <p:pic>
        <p:nvPicPr>
          <p:cNvPr id="17" name="図 16">
            <a:extLst>
              <a:ext uri="{FF2B5EF4-FFF2-40B4-BE49-F238E27FC236}">
                <a16:creationId xmlns:a16="http://schemas.microsoft.com/office/drawing/2014/main" id="{1DB9E258-EA00-A729-DECB-F874D668CEE2}"/>
              </a:ext>
            </a:extLst>
          </p:cNvPr>
          <p:cNvPicPr>
            <a:picLocks noChangeAspect="1"/>
          </p:cNvPicPr>
          <p:nvPr/>
        </p:nvPicPr>
        <p:blipFill>
          <a:blip r:embed="rId6"/>
          <a:stretch>
            <a:fillRect/>
          </a:stretch>
        </p:blipFill>
        <p:spPr>
          <a:xfrm>
            <a:off x="447262" y="4185653"/>
            <a:ext cx="2764132" cy="1845511"/>
          </a:xfrm>
          <a:prstGeom prst="rect">
            <a:avLst/>
          </a:prstGeom>
        </p:spPr>
      </p:pic>
    </p:spTree>
    <p:extLst>
      <p:ext uri="{BB962C8B-B14F-4D97-AF65-F5344CB8AC3E}">
        <p14:creationId xmlns:p14="http://schemas.microsoft.com/office/powerpoint/2010/main" val="1616564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07"/>
          <p:cNvSpPr>
            <a:spLocks noChangeArrowheads="1"/>
          </p:cNvSpPr>
          <p:nvPr/>
        </p:nvSpPr>
        <p:spPr bwMode="auto">
          <a:xfrm>
            <a:off x="389243" y="98962"/>
            <a:ext cx="8392041" cy="76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solidFill>
                  <a:schemeClr val="accent5">
                    <a:lumMod val="75000"/>
                  </a:schemeClr>
                </a:solidFill>
                <a:latin typeface="+mn-ea"/>
              </a:rPr>
              <a:t>施策詳細③　お惣菜販パックのデザイン変更・エコバッグのブランド化</a:t>
            </a:r>
          </a:p>
          <a:p>
            <a:pPr>
              <a:spcBef>
                <a:spcPct val="30000"/>
              </a:spcBef>
            </a:pPr>
            <a:endParaRPr lang="ja-JP" altLang="en-US"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941013424"/>
              </p:ext>
            </p:extLst>
          </p:nvPr>
        </p:nvGraphicFramePr>
        <p:xfrm>
          <a:off x="215900" y="570186"/>
          <a:ext cx="8738866" cy="3301353"/>
        </p:xfrm>
        <a:graphic>
          <a:graphicData uri="http://schemas.openxmlformats.org/drawingml/2006/table">
            <a:tbl>
              <a:tblPr firstRow="1" bandRow="1">
                <a:tableStyleId>{BC89EF96-8CEA-46FF-86C4-4CE0E7609802}</a:tableStyleId>
              </a:tblPr>
              <a:tblGrid>
                <a:gridCol w="1672385">
                  <a:extLst>
                    <a:ext uri="{9D8B030D-6E8A-4147-A177-3AD203B41FA5}">
                      <a16:colId xmlns:a16="http://schemas.microsoft.com/office/drawing/2014/main" val="20000"/>
                    </a:ext>
                  </a:extLst>
                </a:gridCol>
                <a:gridCol w="2273058">
                  <a:extLst>
                    <a:ext uri="{9D8B030D-6E8A-4147-A177-3AD203B41FA5}">
                      <a16:colId xmlns:a16="http://schemas.microsoft.com/office/drawing/2014/main" val="20001"/>
                    </a:ext>
                  </a:extLst>
                </a:gridCol>
                <a:gridCol w="4793423">
                  <a:extLst>
                    <a:ext uri="{9D8B030D-6E8A-4147-A177-3AD203B41FA5}">
                      <a16:colId xmlns:a16="http://schemas.microsoft.com/office/drawing/2014/main" val="20002"/>
                    </a:ext>
                  </a:extLst>
                </a:gridCol>
              </a:tblGrid>
              <a:tr h="566952">
                <a:tc>
                  <a:txBody>
                    <a:bodyPr/>
                    <a:lstStyle/>
                    <a:p>
                      <a:pPr algn="ctr"/>
                      <a:r>
                        <a:rPr kumimoji="1" lang="ja-JP" altLang="en-US" sz="1800" b="1" dirty="0">
                          <a:solidFill>
                            <a:schemeClr val="accent5">
                              <a:lumMod val="75000"/>
                            </a:schemeClr>
                          </a:solidFill>
                        </a:rPr>
                        <a:t>対象ユーザー</a:t>
                      </a:r>
                      <a:endParaRPr kumimoji="1" lang="en-US" altLang="ja-JP" sz="1800" b="1" dirty="0">
                        <a:solidFill>
                          <a:schemeClr val="accent5">
                            <a:lumMod val="75000"/>
                          </a:schemeClr>
                        </a:solidFill>
                      </a:endParaRPr>
                    </a:p>
                    <a:p>
                      <a:pPr algn="ctr"/>
                      <a:r>
                        <a:rPr kumimoji="1" lang="ja-JP" altLang="en-US" sz="1800" b="1" dirty="0">
                          <a:solidFill>
                            <a:schemeClr val="accent5">
                              <a:lumMod val="75000"/>
                            </a:schemeClr>
                          </a:solidFill>
                        </a:rPr>
                        <a:t>対象段階</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分析からの気づき</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施策内容と効果測定方法</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extLst>
                  <a:ext uri="{0D108BD9-81ED-4DB2-BD59-A6C34878D82A}">
                    <a16:rowId xmlns:a16="http://schemas.microsoft.com/office/drawing/2014/main" val="10000"/>
                  </a:ext>
                </a:extLst>
              </a:tr>
              <a:tr h="1929753">
                <a:tc>
                  <a:txBody>
                    <a:bodyPr/>
                    <a:lstStyle/>
                    <a:p>
                      <a:r>
                        <a:rPr kumimoji="1" lang="ja-JP" altLang="en-US" sz="1400" b="0" dirty="0">
                          <a:solidFill>
                            <a:schemeClr val="accent5">
                              <a:lumMod val="75000"/>
                            </a:schemeClr>
                          </a:solidFill>
                        </a:rPr>
                        <a:t>対象ユーザー</a:t>
                      </a:r>
                      <a:endParaRPr kumimoji="1" lang="en-US" altLang="ja-JP" sz="1400" b="0" dirty="0">
                        <a:solidFill>
                          <a:schemeClr val="accent5">
                            <a:lumMod val="75000"/>
                          </a:schemeClr>
                        </a:solidFill>
                      </a:endParaRPr>
                    </a:p>
                    <a:p>
                      <a:endParaRPr kumimoji="1" lang="en-US" altLang="ja-JP" sz="1400" b="1" dirty="0"/>
                    </a:p>
                    <a:p>
                      <a:r>
                        <a:rPr kumimoji="1" lang="ja-JP" altLang="en-US" sz="1400" b="0" dirty="0"/>
                        <a:t>イトーヨーカドーを知らない人</a:t>
                      </a:r>
                      <a:endParaRPr kumimoji="1" lang="en-US" altLang="ja-JP" sz="1400" b="0" dirty="0"/>
                    </a:p>
                    <a:p>
                      <a:endParaRPr kumimoji="1" lang="en-US" altLang="ja-JP" sz="1400" b="0" dirty="0"/>
                    </a:p>
                    <a:p>
                      <a:r>
                        <a:rPr kumimoji="1" lang="ja-JP" altLang="en-US" sz="1400" b="0" dirty="0"/>
                        <a:t>イトーヨーカドーの商品に興味がない人</a:t>
                      </a:r>
                      <a:endParaRPr kumimoji="1" lang="en-US" altLang="ja-JP" sz="1400" b="0" dirty="0">
                        <a:latin typeface="メイリオ" panose="020B0604030504040204" pitchFamily="50" charset="-128"/>
                        <a:ea typeface="メイリオ" panose="020B0604030504040204" pitchFamily="50" charset="-128"/>
                      </a:endParaRPr>
                    </a:p>
                  </a:txBody>
                  <a:tcPr marL="36000" marT="36000">
                    <a:solidFill>
                      <a:schemeClr val="bg1">
                        <a:alpha val="20000"/>
                      </a:schemeClr>
                    </a:solidFill>
                  </a:tcPr>
                </a:tc>
                <a:tc rowSpan="2">
                  <a:txBody>
                    <a:bodyPr/>
                    <a:lstStyle/>
                    <a:p>
                      <a:r>
                        <a:rPr kumimoji="1" lang="ja-JP" altLang="en-US" sz="1400" dirty="0"/>
                        <a:t>イトーヨーカドーの客層に若者からの口コミが少ない</a:t>
                      </a:r>
                      <a:endParaRPr kumimoji="1" lang="en-US" altLang="ja-JP" sz="1400" dirty="0"/>
                    </a:p>
                    <a:p>
                      <a:endParaRPr kumimoji="1" lang="en-US" altLang="ja-JP" sz="1400" dirty="0"/>
                    </a:p>
                    <a:p>
                      <a:r>
                        <a:rPr kumimoji="1" lang="en-US" altLang="ja-JP" sz="1400" dirty="0"/>
                        <a:t>SNS</a:t>
                      </a:r>
                      <a:r>
                        <a:rPr kumimoji="1" lang="ja-JP" altLang="en-US" sz="1400" dirty="0"/>
                        <a:t>の活用が乏しい</a:t>
                      </a:r>
                      <a:endParaRPr kumimoji="1" lang="ja-JP" altLang="en-US" sz="1400" dirty="0">
                        <a:latin typeface="メイリオ" panose="020B0604030504040204" pitchFamily="50" charset="-128"/>
                        <a:ea typeface="メイリオ" panose="020B0604030504040204" pitchFamily="50" charset="-128"/>
                      </a:endParaRPr>
                    </a:p>
                  </a:txBody>
                  <a:tcPr>
                    <a:solidFill>
                      <a:schemeClr val="bg1">
                        <a:alpha val="20000"/>
                      </a:schemeClr>
                    </a:solidFill>
                  </a:tcPr>
                </a:tc>
                <a:tc>
                  <a:txBody>
                    <a:bodyPr/>
                    <a:lstStyle/>
                    <a:p>
                      <a:r>
                        <a:rPr kumimoji="1" lang="ja-JP" altLang="en-US" sz="1400" b="0" u="none" dirty="0">
                          <a:solidFill>
                            <a:srgbClr val="FF0000"/>
                          </a:solidFill>
                        </a:rPr>
                        <a:t>お惣菜容器を宣伝効果のあるオシャレなお弁当箱に変更</a:t>
                      </a:r>
                      <a:endParaRPr kumimoji="1" lang="en-US" altLang="ja-JP" sz="1400" b="0" u="none" dirty="0">
                        <a:solidFill>
                          <a:srgbClr val="FF0000"/>
                        </a:solidFill>
                      </a:endParaRPr>
                    </a:p>
                    <a:p>
                      <a:endParaRPr kumimoji="1" lang="en-US" altLang="ja-JP" sz="1400" b="0" u="none" dirty="0">
                        <a:solidFill>
                          <a:srgbClr val="FF0000"/>
                        </a:solidFill>
                      </a:endParaRPr>
                    </a:p>
                    <a:p>
                      <a:r>
                        <a:rPr kumimoji="1" lang="ja-JP" altLang="en-US" sz="1400" b="0" u="none" dirty="0">
                          <a:solidFill>
                            <a:srgbClr val="FF0000"/>
                          </a:solidFill>
                        </a:rPr>
                        <a:t>エコバッグを有名ブランドとコラボレーション</a:t>
                      </a:r>
                      <a:br>
                        <a:rPr kumimoji="1" lang="en-US" altLang="ja-JP" sz="1400" b="0" u="none" dirty="0">
                          <a:solidFill>
                            <a:srgbClr val="FF0000"/>
                          </a:solidFill>
                        </a:rPr>
                      </a:br>
                      <a:r>
                        <a:rPr kumimoji="1" lang="ja-JP" altLang="en-US" sz="1400" b="0" u="none" dirty="0">
                          <a:solidFill>
                            <a:srgbClr val="FF0000"/>
                          </a:solidFill>
                        </a:rPr>
                        <a:t>エコバッグからの収益を狙う</a:t>
                      </a:r>
                      <a:endParaRPr kumimoji="1" lang="en-US" altLang="ja-JP" sz="1400" b="0" u="none" dirty="0">
                        <a:solidFill>
                          <a:srgbClr val="FF0000"/>
                        </a:solidFill>
                      </a:endParaRPr>
                    </a:p>
                    <a:p>
                      <a:endParaRPr kumimoji="1" lang="en-US" altLang="ja-JP" sz="1400" b="0" u="none" dirty="0"/>
                    </a:p>
                    <a:p>
                      <a:r>
                        <a:rPr kumimoji="1" lang="ja-JP" altLang="en-US" sz="1400" b="0" u="none" dirty="0">
                          <a:solidFill>
                            <a:srgbClr val="FF0000"/>
                          </a:solidFill>
                        </a:rPr>
                        <a:t>ユーザーがお惣菜容器やエコバッグを使うことで無料でできる宣伝拡散効果を狙う</a:t>
                      </a:r>
                      <a:endParaRPr kumimoji="1" lang="en-US" altLang="ja-JP" sz="1400" b="0" u="none" dirty="0">
                        <a:solidFill>
                          <a:srgbClr val="FF0000"/>
                        </a:solidFill>
                        <a:latin typeface="メイリオ" panose="020B0604030504040204" pitchFamily="50" charset="-128"/>
                        <a:ea typeface="メイリオ" panose="020B0604030504040204" pitchFamily="50" charset="-128"/>
                      </a:endParaRPr>
                    </a:p>
                  </a:txBody>
                  <a:tcPr>
                    <a:solidFill>
                      <a:schemeClr val="bg1">
                        <a:alpha val="20000"/>
                      </a:schemeClr>
                    </a:solidFill>
                  </a:tcPr>
                </a:tc>
                <a:extLst>
                  <a:ext uri="{0D108BD9-81ED-4DB2-BD59-A6C34878D82A}">
                    <a16:rowId xmlns:a16="http://schemas.microsoft.com/office/drawing/2014/main" val="10001"/>
                  </a:ext>
                </a:extLst>
              </a:tr>
              <a:tr h="544469">
                <a:tc>
                  <a:txBody>
                    <a:bodyPr/>
                    <a:lstStyle/>
                    <a:p>
                      <a:r>
                        <a:rPr kumimoji="1" lang="ja-JP" altLang="en-US" sz="1400" b="0" dirty="0">
                          <a:solidFill>
                            <a:schemeClr val="accent5">
                              <a:lumMod val="75000"/>
                            </a:schemeClr>
                          </a:solidFill>
                        </a:rPr>
                        <a:t>対象段階</a:t>
                      </a:r>
                      <a:endParaRPr kumimoji="1" lang="en-US" altLang="ja-JP" sz="1400" b="0" dirty="0">
                        <a:solidFill>
                          <a:schemeClr val="accent5">
                            <a:lumMod val="75000"/>
                          </a:schemeClr>
                        </a:solidFill>
                      </a:endParaRPr>
                    </a:p>
                    <a:p>
                      <a:endParaRPr kumimoji="1" lang="en-US" altLang="ja-JP" sz="1400" b="0" dirty="0"/>
                    </a:p>
                    <a:p>
                      <a:r>
                        <a:rPr kumimoji="1" lang="ja-JP" altLang="en-US" sz="1400" b="0" dirty="0"/>
                        <a:t>「行動」</a:t>
                      </a:r>
                      <a:endParaRPr kumimoji="1" lang="ja-JP" altLang="en-US" sz="1400" b="0" dirty="0">
                        <a:latin typeface="メイリオ" panose="020B0604030504040204" pitchFamily="50" charset="-128"/>
                        <a:ea typeface="メイリオ" panose="020B0604030504040204" pitchFamily="50" charset="-128"/>
                      </a:endParaRPr>
                    </a:p>
                  </a:txBody>
                  <a:tcPr marL="36000" marT="36000"/>
                </a:tc>
                <a:tc vMerge="1">
                  <a:txBody>
                    <a:bodyPr/>
                    <a:lstStyle/>
                    <a:p>
                      <a:endParaRPr kumimoji="1" lang="ja-JP" altLang="en-US"/>
                    </a:p>
                  </a:txBody>
                  <a:tcPr/>
                </a:tc>
                <a:tc>
                  <a:txBody>
                    <a:bodyPr/>
                    <a:lstStyle/>
                    <a:p>
                      <a:r>
                        <a:rPr kumimoji="1" lang="ja-JP" altLang="en-US" sz="1400" dirty="0"/>
                        <a:t>お惣菜の販売数</a:t>
                      </a:r>
                      <a:br>
                        <a:rPr kumimoji="1" lang="en-US" altLang="ja-JP" sz="1400" dirty="0"/>
                      </a:br>
                      <a:r>
                        <a:rPr kumimoji="1" lang="ja-JP" altLang="en-US" sz="1400" dirty="0"/>
                        <a:t>エコバッグの販売数</a:t>
                      </a:r>
                      <a:endParaRPr kumimoji="1" lang="en-US" altLang="ja-JP" sz="1400" dirty="0"/>
                    </a:p>
                    <a:p>
                      <a:r>
                        <a:rPr kumimoji="1" lang="ja-JP" altLang="en-US" sz="1400" dirty="0"/>
                        <a:t>イトーヨーカドーへの口コミ</a:t>
                      </a:r>
                      <a:endParaRPr kumimoji="1" lang="en-US" altLang="ja-JP"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53173972"/>
                  </a:ext>
                </a:extLst>
              </a:tr>
            </a:tbl>
          </a:graphicData>
        </a:graphic>
      </p:graphicFrame>
      <p:sp>
        <p:nvSpPr>
          <p:cNvPr id="8" name="スライド番号プレースホルダー 3">
            <a:extLst>
              <a:ext uri="{FF2B5EF4-FFF2-40B4-BE49-F238E27FC236}">
                <a16:creationId xmlns:a16="http://schemas.microsoft.com/office/drawing/2014/main" id="{52F8C961-5B03-4250-8572-96912806F430}"/>
              </a:ext>
            </a:extLst>
          </p:cNvPr>
          <p:cNvSpPr>
            <a:spLocks noGrp="1"/>
          </p:cNvSpPr>
          <p:nvPr>
            <p:ph type="sldNum" sz="quarter" idx="12"/>
          </p:nvPr>
        </p:nvSpPr>
        <p:spPr>
          <a:xfrm>
            <a:off x="6457950" y="6356351"/>
            <a:ext cx="2057400" cy="365125"/>
          </a:xfrm>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27</a:t>
            </a:fld>
            <a:endParaRPr kumimoji="1" lang="ja-JP" altLang="en-US"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8739C735-C839-E64D-9DB9-3778DF31D336}"/>
              </a:ext>
            </a:extLst>
          </p:cNvPr>
          <p:cNvPicPr>
            <a:picLocks noChangeAspect="1"/>
          </p:cNvPicPr>
          <p:nvPr/>
        </p:nvPicPr>
        <p:blipFill>
          <a:blip r:embed="rId3"/>
          <a:stretch>
            <a:fillRect/>
          </a:stretch>
        </p:blipFill>
        <p:spPr>
          <a:xfrm>
            <a:off x="4934125" y="5288694"/>
            <a:ext cx="1879481" cy="1276567"/>
          </a:xfrm>
          <a:prstGeom prst="rect">
            <a:avLst/>
          </a:prstGeom>
        </p:spPr>
      </p:pic>
      <p:pic>
        <p:nvPicPr>
          <p:cNvPr id="3" name="図 2">
            <a:extLst>
              <a:ext uri="{FF2B5EF4-FFF2-40B4-BE49-F238E27FC236}">
                <a16:creationId xmlns:a16="http://schemas.microsoft.com/office/drawing/2014/main" id="{88157E5A-8506-181D-20A4-FF2E18610373}"/>
              </a:ext>
            </a:extLst>
          </p:cNvPr>
          <p:cNvPicPr>
            <a:picLocks noChangeAspect="1"/>
          </p:cNvPicPr>
          <p:nvPr/>
        </p:nvPicPr>
        <p:blipFill>
          <a:blip r:embed="rId4"/>
          <a:stretch>
            <a:fillRect/>
          </a:stretch>
        </p:blipFill>
        <p:spPr>
          <a:xfrm>
            <a:off x="6872035" y="4008522"/>
            <a:ext cx="1762191" cy="2347830"/>
          </a:xfrm>
          <a:prstGeom prst="rect">
            <a:avLst/>
          </a:prstGeom>
        </p:spPr>
      </p:pic>
      <p:pic>
        <p:nvPicPr>
          <p:cNvPr id="5" name="図 4">
            <a:extLst>
              <a:ext uri="{FF2B5EF4-FFF2-40B4-BE49-F238E27FC236}">
                <a16:creationId xmlns:a16="http://schemas.microsoft.com/office/drawing/2014/main" id="{0BC8880D-4F49-40C5-5D93-2A6299260C5B}"/>
              </a:ext>
            </a:extLst>
          </p:cNvPr>
          <p:cNvPicPr>
            <a:picLocks noChangeAspect="1"/>
          </p:cNvPicPr>
          <p:nvPr/>
        </p:nvPicPr>
        <p:blipFill>
          <a:blip r:embed="rId5"/>
          <a:stretch>
            <a:fillRect/>
          </a:stretch>
        </p:blipFill>
        <p:spPr>
          <a:xfrm>
            <a:off x="5003800" y="4021223"/>
            <a:ext cx="1751377" cy="1230743"/>
          </a:xfrm>
          <a:prstGeom prst="rect">
            <a:avLst/>
          </a:prstGeom>
        </p:spPr>
      </p:pic>
      <p:pic>
        <p:nvPicPr>
          <p:cNvPr id="11" name="図 10">
            <a:extLst>
              <a:ext uri="{FF2B5EF4-FFF2-40B4-BE49-F238E27FC236}">
                <a16:creationId xmlns:a16="http://schemas.microsoft.com/office/drawing/2014/main" id="{4E9AFB18-6B40-F850-E080-CD27B302CC5F}"/>
              </a:ext>
            </a:extLst>
          </p:cNvPr>
          <p:cNvPicPr>
            <a:picLocks noChangeAspect="1"/>
          </p:cNvPicPr>
          <p:nvPr/>
        </p:nvPicPr>
        <p:blipFill>
          <a:blip r:embed="rId6"/>
          <a:stretch>
            <a:fillRect/>
          </a:stretch>
        </p:blipFill>
        <p:spPr>
          <a:xfrm>
            <a:off x="2863943" y="5286038"/>
            <a:ext cx="1967451" cy="1252875"/>
          </a:xfrm>
          <a:prstGeom prst="rect">
            <a:avLst/>
          </a:prstGeom>
        </p:spPr>
      </p:pic>
      <p:pic>
        <p:nvPicPr>
          <p:cNvPr id="15" name="図 14">
            <a:extLst>
              <a:ext uri="{FF2B5EF4-FFF2-40B4-BE49-F238E27FC236}">
                <a16:creationId xmlns:a16="http://schemas.microsoft.com/office/drawing/2014/main" id="{BEEE0437-4AD4-E763-5F28-C707037A9241}"/>
              </a:ext>
            </a:extLst>
          </p:cNvPr>
          <p:cNvPicPr>
            <a:picLocks noChangeAspect="1"/>
          </p:cNvPicPr>
          <p:nvPr/>
        </p:nvPicPr>
        <p:blipFill>
          <a:blip r:embed="rId7"/>
          <a:stretch>
            <a:fillRect/>
          </a:stretch>
        </p:blipFill>
        <p:spPr>
          <a:xfrm>
            <a:off x="594503" y="3996054"/>
            <a:ext cx="1967451" cy="2725422"/>
          </a:xfrm>
          <a:prstGeom prst="rect">
            <a:avLst/>
          </a:prstGeom>
        </p:spPr>
      </p:pic>
      <p:pic>
        <p:nvPicPr>
          <p:cNvPr id="16" name="図 15">
            <a:extLst>
              <a:ext uri="{FF2B5EF4-FFF2-40B4-BE49-F238E27FC236}">
                <a16:creationId xmlns:a16="http://schemas.microsoft.com/office/drawing/2014/main" id="{BB04DCED-F331-C58B-E585-5B15DE2DB5F0}"/>
              </a:ext>
            </a:extLst>
          </p:cNvPr>
          <p:cNvPicPr>
            <a:picLocks noChangeAspect="1"/>
          </p:cNvPicPr>
          <p:nvPr/>
        </p:nvPicPr>
        <p:blipFill>
          <a:blip r:embed="rId8"/>
          <a:stretch>
            <a:fillRect/>
          </a:stretch>
        </p:blipFill>
        <p:spPr>
          <a:xfrm>
            <a:off x="2870954" y="4021223"/>
            <a:ext cx="1999056" cy="1158265"/>
          </a:xfrm>
          <a:prstGeom prst="rect">
            <a:avLst/>
          </a:prstGeom>
        </p:spPr>
      </p:pic>
    </p:spTree>
    <p:extLst>
      <p:ext uri="{BB962C8B-B14F-4D97-AF65-F5344CB8AC3E}">
        <p14:creationId xmlns:p14="http://schemas.microsoft.com/office/powerpoint/2010/main" val="810493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07"/>
          <p:cNvSpPr>
            <a:spLocks noChangeArrowheads="1"/>
          </p:cNvSpPr>
          <p:nvPr/>
        </p:nvSpPr>
        <p:spPr bwMode="auto">
          <a:xfrm>
            <a:off x="2643188" y="162981"/>
            <a:ext cx="3607078" cy="76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施策詳細④　</a:t>
            </a:r>
            <a:r>
              <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EC</a:t>
            </a: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サイトの委託</a:t>
            </a:r>
          </a:p>
          <a:p>
            <a:pPr>
              <a:spcBef>
                <a:spcPct val="30000"/>
              </a:spcBef>
            </a:pPr>
            <a:endParaRPr lang="ja-JP" altLang="en-US"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400578988"/>
              </p:ext>
            </p:extLst>
          </p:nvPr>
        </p:nvGraphicFramePr>
        <p:xfrm>
          <a:off x="151791" y="671756"/>
          <a:ext cx="8840418" cy="2946840"/>
        </p:xfrm>
        <a:graphic>
          <a:graphicData uri="http://schemas.openxmlformats.org/drawingml/2006/table">
            <a:tbl>
              <a:tblPr firstRow="1" bandRow="1">
                <a:tableStyleId>{BC89EF96-8CEA-46FF-86C4-4CE0E7609802}</a:tableStyleId>
              </a:tblPr>
              <a:tblGrid>
                <a:gridCol w="1719805">
                  <a:extLst>
                    <a:ext uri="{9D8B030D-6E8A-4147-A177-3AD203B41FA5}">
                      <a16:colId xmlns:a16="http://schemas.microsoft.com/office/drawing/2014/main" val="20000"/>
                    </a:ext>
                  </a:extLst>
                </a:gridCol>
                <a:gridCol w="2120757">
                  <a:extLst>
                    <a:ext uri="{9D8B030D-6E8A-4147-A177-3AD203B41FA5}">
                      <a16:colId xmlns:a16="http://schemas.microsoft.com/office/drawing/2014/main" val="20001"/>
                    </a:ext>
                  </a:extLst>
                </a:gridCol>
                <a:gridCol w="4999856">
                  <a:extLst>
                    <a:ext uri="{9D8B030D-6E8A-4147-A177-3AD203B41FA5}">
                      <a16:colId xmlns:a16="http://schemas.microsoft.com/office/drawing/2014/main" val="20002"/>
                    </a:ext>
                  </a:extLst>
                </a:gridCol>
              </a:tblGrid>
              <a:tr h="434239">
                <a:tc>
                  <a:txBody>
                    <a:bodyPr/>
                    <a:lstStyle/>
                    <a:p>
                      <a:pPr algn="ctr"/>
                      <a:r>
                        <a:rPr kumimoji="1" lang="ja-JP" altLang="en-US" sz="1800" b="1" dirty="0">
                          <a:solidFill>
                            <a:schemeClr val="accent5">
                              <a:lumMod val="75000"/>
                            </a:schemeClr>
                          </a:solidFill>
                        </a:rPr>
                        <a:t>対象ユーザー</a:t>
                      </a:r>
                      <a:endParaRPr kumimoji="1" lang="en-US" altLang="ja-JP" sz="1800" b="1" dirty="0">
                        <a:solidFill>
                          <a:schemeClr val="accent5">
                            <a:lumMod val="75000"/>
                          </a:schemeClr>
                        </a:solidFill>
                      </a:endParaRPr>
                    </a:p>
                    <a:p>
                      <a:pPr algn="ctr"/>
                      <a:r>
                        <a:rPr kumimoji="1" lang="ja-JP" altLang="en-US" sz="1800" b="1" dirty="0">
                          <a:solidFill>
                            <a:schemeClr val="accent5">
                              <a:lumMod val="75000"/>
                            </a:schemeClr>
                          </a:solidFill>
                        </a:rPr>
                        <a:t>対象段階</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分析からの気づき</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施策内容と効果測定方法</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extLst>
                  <a:ext uri="{0D108BD9-81ED-4DB2-BD59-A6C34878D82A}">
                    <a16:rowId xmlns:a16="http://schemas.microsoft.com/office/drawing/2014/main" val="10000"/>
                  </a:ext>
                </a:extLst>
              </a:tr>
              <a:tr h="1235034">
                <a:tc>
                  <a:txBody>
                    <a:bodyPr/>
                    <a:lstStyle/>
                    <a:p>
                      <a:r>
                        <a:rPr kumimoji="1" lang="ja-JP" altLang="en-US" sz="1400" b="0" dirty="0">
                          <a:solidFill>
                            <a:schemeClr val="accent5">
                              <a:lumMod val="75000"/>
                            </a:schemeClr>
                          </a:solidFill>
                        </a:rPr>
                        <a:t>対象ユーザー</a:t>
                      </a:r>
                      <a:endParaRPr kumimoji="1" lang="en-US" altLang="ja-JP" sz="1400" b="0" dirty="0">
                        <a:solidFill>
                          <a:schemeClr val="accent5">
                            <a:lumMod val="75000"/>
                          </a:schemeClr>
                        </a:solidFill>
                      </a:endParaRPr>
                    </a:p>
                    <a:p>
                      <a:endParaRPr kumimoji="1" lang="en-US" altLang="ja-JP" sz="1400" b="0" dirty="0"/>
                    </a:p>
                    <a:p>
                      <a:r>
                        <a:rPr kumimoji="1" lang="ja-JP" altLang="en-US" sz="1400" b="0" dirty="0"/>
                        <a:t>イトーヨーカドーの商品が欲しいけれど購入がむつかしい人</a:t>
                      </a:r>
                      <a:endParaRPr kumimoji="1" lang="ja-JP" altLang="en-US" sz="1400" b="0" dirty="0">
                        <a:latin typeface="メイリオ" panose="020B0604030504040204" pitchFamily="50" charset="-128"/>
                        <a:ea typeface="メイリオ" panose="020B0604030504040204" pitchFamily="50" charset="-128"/>
                      </a:endParaRPr>
                    </a:p>
                  </a:txBody>
                  <a:tcPr marL="36000" marT="36000">
                    <a:solidFill>
                      <a:schemeClr val="bg1">
                        <a:alpha val="20000"/>
                      </a:schemeClr>
                    </a:solidFill>
                  </a:tcPr>
                </a:tc>
                <a:tc rowSpan="2">
                  <a:txBody>
                    <a:bodyPr/>
                    <a:lstStyle/>
                    <a:p>
                      <a:r>
                        <a:rPr kumimoji="1" lang="ja-JP" altLang="en-US" sz="1400" dirty="0"/>
                        <a:t>地方都市には実店舗がないため、認知度が広まっても販売経路がない</a:t>
                      </a:r>
                      <a:endParaRPr kumimoji="1" lang="en-US" altLang="ja-JP" sz="1400" dirty="0"/>
                    </a:p>
                    <a:p>
                      <a:endParaRPr kumimoji="1" lang="en-US" altLang="ja-JP" sz="1400" dirty="0"/>
                    </a:p>
                    <a:p>
                      <a:r>
                        <a:rPr kumimoji="1" lang="ja-JP" altLang="en-US" sz="1400" dirty="0"/>
                        <a:t>ネットスーパーでは販売地域が限られている</a:t>
                      </a:r>
                      <a:endParaRPr kumimoji="1" lang="en-US" altLang="ja-JP" sz="1400" dirty="0"/>
                    </a:p>
                    <a:p>
                      <a:endParaRPr kumimoji="1" lang="en-US" altLang="ja-JP" sz="1400" dirty="0">
                        <a:latin typeface="メイリオ" panose="020B0604030504040204" pitchFamily="50" charset="-128"/>
                        <a:ea typeface="メイリオ" panose="020B0604030504040204" pitchFamily="50" charset="-128"/>
                      </a:endParaRPr>
                    </a:p>
                  </a:txBody>
                  <a:tcPr>
                    <a:solidFill>
                      <a:schemeClr val="bg1">
                        <a:alpha val="20000"/>
                      </a:schemeClr>
                    </a:solidFill>
                  </a:tcPr>
                </a:tc>
                <a:tc>
                  <a:txBody>
                    <a:bodyPr/>
                    <a:lstStyle/>
                    <a:p>
                      <a:r>
                        <a:rPr kumimoji="1" lang="ja-JP" altLang="en-US" sz="1400" b="0" dirty="0"/>
                        <a:t>地方都市部の各家庭にまで商品を販売する経路を確保</a:t>
                      </a:r>
                      <a:endParaRPr kumimoji="1" lang="en-US" altLang="ja-JP" sz="1400" b="0" dirty="0"/>
                    </a:p>
                    <a:p>
                      <a:endParaRPr kumimoji="1" lang="en-US" altLang="ja-JP" sz="1400" b="1" dirty="0">
                        <a:solidFill>
                          <a:srgbClr val="FF0000"/>
                        </a:solidFill>
                      </a:endParaRPr>
                    </a:p>
                    <a:p>
                      <a:r>
                        <a:rPr kumimoji="1" lang="ja-JP" altLang="en-US" sz="1400" b="0" dirty="0">
                          <a:solidFill>
                            <a:srgbClr val="FF0000"/>
                          </a:solidFill>
                        </a:rPr>
                        <a:t>郵便は全国に届くことに着目</a:t>
                      </a:r>
                      <a:br>
                        <a:rPr kumimoji="1" lang="en-US" altLang="ja-JP" sz="1400" b="0" dirty="0">
                          <a:solidFill>
                            <a:srgbClr val="FF0000"/>
                          </a:solidFill>
                        </a:rPr>
                      </a:br>
                      <a:r>
                        <a:rPr kumimoji="1" lang="ja-JP" altLang="en-US" sz="1400" b="0" dirty="0">
                          <a:solidFill>
                            <a:srgbClr val="FF0000"/>
                          </a:solidFill>
                        </a:rPr>
                        <a:t>郵便局員は自社の商品を各家庭に訪問販売するきっかけとなるというメリットがあるため協力してくれるのではないか</a:t>
                      </a:r>
                      <a:br>
                        <a:rPr kumimoji="1" lang="en-US" altLang="ja-JP" sz="1400" b="0" dirty="0"/>
                      </a:br>
                      <a:r>
                        <a:rPr kumimoji="1" lang="ja-JP" altLang="en-US" sz="1400" b="0" dirty="0"/>
                        <a:t>ユーザーも家にいながら商品を手に入れることができる</a:t>
                      </a:r>
                      <a:endParaRPr kumimoji="1" lang="en-US" altLang="ja-JP" sz="1400" b="0" dirty="0">
                        <a:latin typeface="メイリオ" panose="020B0604030504040204" pitchFamily="50" charset="-128"/>
                        <a:ea typeface="メイリオ" panose="020B0604030504040204" pitchFamily="50" charset="-128"/>
                      </a:endParaRPr>
                    </a:p>
                  </a:txBody>
                  <a:tcPr>
                    <a:solidFill>
                      <a:schemeClr val="bg1">
                        <a:alpha val="20000"/>
                      </a:schemeClr>
                    </a:solidFill>
                  </a:tcPr>
                </a:tc>
                <a:extLst>
                  <a:ext uri="{0D108BD9-81ED-4DB2-BD59-A6C34878D82A}">
                    <a16:rowId xmlns:a16="http://schemas.microsoft.com/office/drawing/2014/main" val="10001"/>
                  </a:ext>
                </a:extLst>
              </a:tr>
              <a:tr h="915254">
                <a:tc>
                  <a:txBody>
                    <a:bodyPr/>
                    <a:lstStyle/>
                    <a:p>
                      <a:r>
                        <a:rPr kumimoji="1" lang="ja-JP" altLang="en-US" sz="1400" b="0" dirty="0">
                          <a:solidFill>
                            <a:schemeClr val="accent5">
                              <a:lumMod val="75000"/>
                            </a:schemeClr>
                          </a:solidFill>
                        </a:rPr>
                        <a:t>対象段階</a:t>
                      </a:r>
                      <a:endParaRPr kumimoji="1" lang="en-US" altLang="ja-JP" sz="1400" b="0" dirty="0">
                        <a:solidFill>
                          <a:schemeClr val="accent5">
                            <a:lumMod val="75000"/>
                          </a:schemeClr>
                        </a:solidFill>
                      </a:endParaRPr>
                    </a:p>
                    <a:p>
                      <a:endParaRPr kumimoji="1" lang="en-US" altLang="ja-JP" sz="1400" b="0" dirty="0"/>
                    </a:p>
                    <a:p>
                      <a:r>
                        <a:rPr kumimoji="1" lang="ja-JP" altLang="en-US" sz="1400" b="0" dirty="0"/>
                        <a:t>「購買」</a:t>
                      </a:r>
                      <a:endParaRPr kumimoji="1" lang="en-US" altLang="ja-JP" sz="1400" b="0" dirty="0"/>
                    </a:p>
                    <a:p>
                      <a:r>
                        <a:rPr kumimoji="1" lang="ja-JP" altLang="en-US" sz="1400" b="0" dirty="0"/>
                        <a:t>「登録」</a:t>
                      </a:r>
                      <a:endParaRPr kumimoji="1" lang="ja-JP" altLang="en-US" sz="1400" b="0" dirty="0">
                        <a:latin typeface="メイリオ" panose="020B0604030504040204" pitchFamily="50" charset="-128"/>
                        <a:ea typeface="メイリオ" panose="020B0604030504040204" pitchFamily="50" charset="-128"/>
                      </a:endParaRPr>
                    </a:p>
                  </a:txBody>
                  <a:tcPr marL="36000" marT="36000"/>
                </a:tc>
                <a:tc vMerge="1">
                  <a:txBody>
                    <a:bodyPr/>
                    <a:lstStyle/>
                    <a:p>
                      <a:endParaRPr kumimoji="1" lang="ja-JP" altLang="en-US"/>
                    </a:p>
                  </a:txBody>
                  <a:tcPr/>
                </a:tc>
                <a:tc>
                  <a:txBody>
                    <a:bodyPr/>
                    <a:lstStyle/>
                    <a:p>
                      <a:r>
                        <a:rPr kumimoji="1" lang="en-US" altLang="ja-JP" sz="1400" dirty="0"/>
                        <a:t>EC</a:t>
                      </a:r>
                      <a:r>
                        <a:rPr kumimoji="1" lang="ja-JP" altLang="en-US" sz="1400" dirty="0"/>
                        <a:t>サイト販売数の増加</a:t>
                      </a:r>
                      <a:endParaRPr kumimoji="1" lang="en-US" altLang="ja-JP" sz="1400" dirty="0"/>
                    </a:p>
                    <a:p>
                      <a:r>
                        <a:rPr kumimoji="1" lang="ja-JP" altLang="en-US" sz="1400" dirty="0"/>
                        <a:t>セブンマイルプログラム、アプリ、クレジットカード登録数の増加</a:t>
                      </a:r>
                      <a:endParaRPr kumimoji="1" lang="en-US" altLang="ja-JP"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53173972"/>
                  </a:ext>
                </a:extLst>
              </a:tr>
            </a:tbl>
          </a:graphicData>
        </a:graphic>
      </p:graphicFrame>
      <p:sp>
        <p:nvSpPr>
          <p:cNvPr id="8" name="スライド番号プレースホルダー 3">
            <a:extLst>
              <a:ext uri="{FF2B5EF4-FFF2-40B4-BE49-F238E27FC236}">
                <a16:creationId xmlns:a16="http://schemas.microsoft.com/office/drawing/2014/main" id="{52F8C961-5B03-4250-8572-96912806F430}"/>
              </a:ext>
            </a:extLst>
          </p:cNvPr>
          <p:cNvSpPr>
            <a:spLocks noGrp="1"/>
          </p:cNvSpPr>
          <p:nvPr>
            <p:ph type="sldNum" sz="quarter" idx="12"/>
          </p:nvPr>
        </p:nvSpPr>
        <p:spPr>
          <a:xfrm>
            <a:off x="6457950" y="6356351"/>
            <a:ext cx="2057400" cy="365125"/>
          </a:xfrm>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28</a:t>
            </a:fld>
            <a:endParaRPr kumimoji="1" lang="ja-JP" altLang="en-US"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E6465685-CAFC-540E-3979-E5801B9351E1}"/>
              </a:ext>
            </a:extLst>
          </p:cNvPr>
          <p:cNvPicPr>
            <a:picLocks noChangeAspect="1"/>
          </p:cNvPicPr>
          <p:nvPr/>
        </p:nvPicPr>
        <p:blipFill>
          <a:blip r:embed="rId3"/>
          <a:stretch>
            <a:fillRect/>
          </a:stretch>
        </p:blipFill>
        <p:spPr>
          <a:xfrm>
            <a:off x="4863327" y="3800946"/>
            <a:ext cx="3411597" cy="2555405"/>
          </a:xfrm>
          <a:prstGeom prst="rect">
            <a:avLst/>
          </a:prstGeom>
        </p:spPr>
      </p:pic>
      <p:pic>
        <p:nvPicPr>
          <p:cNvPr id="3" name="図 2">
            <a:extLst>
              <a:ext uri="{FF2B5EF4-FFF2-40B4-BE49-F238E27FC236}">
                <a16:creationId xmlns:a16="http://schemas.microsoft.com/office/drawing/2014/main" id="{DAEF88FB-DD8C-A249-911D-8E8432BFF3A4}"/>
              </a:ext>
            </a:extLst>
          </p:cNvPr>
          <p:cNvPicPr>
            <a:picLocks noChangeAspect="1"/>
          </p:cNvPicPr>
          <p:nvPr/>
        </p:nvPicPr>
        <p:blipFill>
          <a:blip r:embed="rId4"/>
          <a:stretch>
            <a:fillRect/>
          </a:stretch>
        </p:blipFill>
        <p:spPr>
          <a:xfrm>
            <a:off x="233422" y="3774636"/>
            <a:ext cx="4463771" cy="2946840"/>
          </a:xfrm>
          <a:prstGeom prst="rect">
            <a:avLst/>
          </a:prstGeom>
        </p:spPr>
      </p:pic>
      <p:sp>
        <p:nvSpPr>
          <p:cNvPr id="5" name="テキスト ボックス 4">
            <a:extLst>
              <a:ext uri="{FF2B5EF4-FFF2-40B4-BE49-F238E27FC236}">
                <a16:creationId xmlns:a16="http://schemas.microsoft.com/office/drawing/2014/main" id="{B3C3E961-6CD7-875D-884F-7778C3D3745A}"/>
              </a:ext>
            </a:extLst>
          </p:cNvPr>
          <p:cNvSpPr txBox="1"/>
          <p:nvPr/>
        </p:nvSpPr>
        <p:spPr>
          <a:xfrm>
            <a:off x="5084709" y="6532223"/>
            <a:ext cx="4572000" cy="307777"/>
          </a:xfrm>
          <a:prstGeom prst="rect">
            <a:avLst/>
          </a:prstGeom>
          <a:noFill/>
        </p:spPr>
        <p:txBody>
          <a:bodyPr wrap="square">
            <a:spAutoFit/>
          </a:bodyPr>
          <a:lstStyle/>
          <a:p>
            <a:r>
              <a:rPr lang="ja-JP" altLang="en-US" sz="1400" dirty="0"/>
              <a:t>・共通インフラを活用する</a:t>
            </a:r>
          </a:p>
        </p:txBody>
      </p:sp>
    </p:spTree>
    <p:extLst>
      <p:ext uri="{BB962C8B-B14F-4D97-AF65-F5344CB8AC3E}">
        <p14:creationId xmlns:p14="http://schemas.microsoft.com/office/powerpoint/2010/main" val="348424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E3FB576-D854-CBBB-BB0C-DD8D34BFED40}"/>
              </a:ext>
            </a:extLst>
          </p:cNvPr>
          <p:cNvPicPr>
            <a:picLocks noChangeAspect="1"/>
          </p:cNvPicPr>
          <p:nvPr/>
        </p:nvPicPr>
        <p:blipFill>
          <a:blip r:embed="rId3"/>
          <a:stretch>
            <a:fillRect/>
          </a:stretch>
        </p:blipFill>
        <p:spPr>
          <a:xfrm>
            <a:off x="4825854" y="2404845"/>
            <a:ext cx="3761598" cy="3999352"/>
          </a:xfrm>
          <a:prstGeom prst="rect">
            <a:avLst/>
          </a:prstGeom>
        </p:spPr>
      </p:pic>
      <p:sp>
        <p:nvSpPr>
          <p:cNvPr id="4" name="正方形/長方形 3">
            <a:extLst>
              <a:ext uri="{FF2B5EF4-FFF2-40B4-BE49-F238E27FC236}">
                <a16:creationId xmlns:a16="http://schemas.microsoft.com/office/drawing/2014/main" id="{33B61C4E-1AB8-4DA8-990B-C49D9A837033}"/>
              </a:ext>
            </a:extLst>
          </p:cNvPr>
          <p:cNvSpPr/>
          <p:nvPr/>
        </p:nvSpPr>
        <p:spPr>
          <a:xfrm>
            <a:off x="3667225" y="6542670"/>
            <a:ext cx="1588170" cy="224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EA743837-D3D5-613E-530B-7972AD503F0B}"/>
              </a:ext>
            </a:extLst>
          </p:cNvPr>
          <p:cNvSpPr>
            <a:spLocks noGrp="1"/>
          </p:cNvSpPr>
          <p:nvPr>
            <p:ph type="sldNum" sz="quarter" idx="12"/>
          </p:nvPr>
        </p:nvSpPr>
        <p:spPr/>
        <p:txBody>
          <a:bodyPr/>
          <a:lstStyle/>
          <a:p>
            <a:fld id="{A7CC7473-CE00-46BF-999B-63F831026EDD}" type="slidenum">
              <a:rPr kumimoji="1" lang="ja-JP" altLang="en-US" smtClean="0"/>
              <a:t>2</a:t>
            </a:fld>
            <a:endParaRPr kumimoji="1" lang="ja-JP" altLang="en-US"/>
          </a:p>
        </p:txBody>
      </p:sp>
      <p:sp>
        <p:nvSpPr>
          <p:cNvPr id="5" name="テキスト ボックス 4">
            <a:extLst>
              <a:ext uri="{FF2B5EF4-FFF2-40B4-BE49-F238E27FC236}">
                <a16:creationId xmlns:a16="http://schemas.microsoft.com/office/drawing/2014/main" id="{DD5A3FFE-E873-F659-D574-8C44CA3D0033}"/>
              </a:ext>
            </a:extLst>
          </p:cNvPr>
          <p:cNvSpPr txBox="1"/>
          <p:nvPr/>
        </p:nvSpPr>
        <p:spPr>
          <a:xfrm>
            <a:off x="2286000" y="217196"/>
            <a:ext cx="4572000" cy="400110"/>
          </a:xfrm>
          <a:prstGeom prst="rect">
            <a:avLst/>
          </a:prstGeom>
          <a:noFill/>
        </p:spPr>
        <p:txBody>
          <a:bodyPr wrap="square">
            <a:spAutoFit/>
          </a:bodyPr>
          <a:lstStyle/>
          <a:p>
            <a:r>
              <a:rPr lang="ja-JP" altLang="en-US" sz="2000" b="1" dirty="0">
                <a:ln w="0"/>
                <a:solidFill>
                  <a:schemeClr val="accent1">
                    <a:lumMod val="75000"/>
                  </a:schemeClr>
                </a:solidFill>
                <a:effectLst>
                  <a:outerShdw blurRad="38100" dist="19050" dir="2700000" algn="tl" rotWithShape="0">
                    <a:schemeClr val="dk1">
                      <a:alpha val="40000"/>
                    </a:schemeClr>
                  </a:outerShdw>
                </a:effectLst>
              </a:rPr>
              <a:t>イトーヨーカドーグループの理念構造</a:t>
            </a:r>
          </a:p>
        </p:txBody>
      </p:sp>
      <p:sp>
        <p:nvSpPr>
          <p:cNvPr id="29" name="テキスト ボックス 28">
            <a:extLst>
              <a:ext uri="{FF2B5EF4-FFF2-40B4-BE49-F238E27FC236}">
                <a16:creationId xmlns:a16="http://schemas.microsoft.com/office/drawing/2014/main" id="{E4FDACCF-47F9-50E9-7D10-14D23BC03BAB}"/>
              </a:ext>
            </a:extLst>
          </p:cNvPr>
          <p:cNvSpPr txBox="1"/>
          <p:nvPr/>
        </p:nvSpPr>
        <p:spPr>
          <a:xfrm>
            <a:off x="1820373" y="700266"/>
            <a:ext cx="6228352" cy="584775"/>
          </a:xfrm>
          <a:prstGeom prst="rect">
            <a:avLst/>
          </a:prstGeom>
          <a:noFill/>
        </p:spPr>
        <p:txBody>
          <a:bodyPr wrap="square">
            <a:spAutoFit/>
          </a:bodyPr>
          <a:lstStyle/>
          <a:p>
            <a:r>
              <a:rPr lang="ja-JP" altLang="en-US" sz="3200" dirty="0">
                <a:ln w="0"/>
                <a:solidFill>
                  <a:srgbClr val="FF0000"/>
                </a:solidFill>
                <a:effectLst>
                  <a:outerShdw blurRad="38100" dist="25400" dir="5400000" algn="ctr" rotWithShape="0">
                    <a:srgbClr val="6E747A">
                      <a:alpha val="43000"/>
                    </a:srgbClr>
                  </a:outerShdw>
                </a:effectLst>
              </a:rPr>
              <a:t>「期待を超える買い物体験」</a:t>
            </a:r>
          </a:p>
        </p:txBody>
      </p:sp>
      <p:sp>
        <p:nvSpPr>
          <p:cNvPr id="35" name="テキスト ボックス 34">
            <a:extLst>
              <a:ext uri="{FF2B5EF4-FFF2-40B4-BE49-F238E27FC236}">
                <a16:creationId xmlns:a16="http://schemas.microsoft.com/office/drawing/2014/main" id="{19B7B2F3-209B-649A-3AEA-A556F2514E3F}"/>
              </a:ext>
            </a:extLst>
          </p:cNvPr>
          <p:cNvSpPr txBox="1"/>
          <p:nvPr/>
        </p:nvSpPr>
        <p:spPr>
          <a:xfrm>
            <a:off x="2843596" y="6454877"/>
            <a:ext cx="6080289" cy="400110"/>
          </a:xfrm>
          <a:prstGeom prst="rect">
            <a:avLst/>
          </a:prstGeom>
          <a:noFill/>
        </p:spPr>
        <p:txBody>
          <a:bodyPr wrap="square" rtlCol="0">
            <a:spAutoFit/>
          </a:bodyPr>
          <a:lstStyle/>
          <a:p>
            <a:r>
              <a:rPr kumimoji="1" lang="ja-JP" altLang="en-US" sz="1000" dirty="0">
                <a:solidFill>
                  <a:schemeClr val="bg2">
                    <a:lumMod val="50000"/>
                  </a:schemeClr>
                </a:solidFill>
                <a:latin typeface="+mj-ea"/>
                <a:ea typeface="+mj-ea"/>
              </a:rPr>
              <a:t>（参考</a:t>
            </a:r>
            <a:r>
              <a:rPr kumimoji="1" lang="en-US" altLang="ja-JP" sz="1000" dirty="0">
                <a:solidFill>
                  <a:schemeClr val="bg2">
                    <a:lumMod val="50000"/>
                  </a:schemeClr>
                </a:solidFill>
                <a:latin typeface="+mj-ea"/>
                <a:ea typeface="+mj-ea"/>
              </a:rPr>
              <a:t>URL</a:t>
            </a:r>
            <a:r>
              <a:rPr kumimoji="1" lang="ja-JP" altLang="en-US" sz="1000" dirty="0">
                <a:solidFill>
                  <a:schemeClr val="bg2">
                    <a:lumMod val="50000"/>
                  </a:schemeClr>
                </a:solidFill>
                <a:latin typeface="+mj-ea"/>
                <a:ea typeface="+mj-ea"/>
              </a:rPr>
              <a:t>）</a:t>
            </a:r>
            <a:r>
              <a:rPr kumimoji="1" lang="en-US" altLang="ja-JP" sz="1000" dirty="0">
                <a:solidFill>
                  <a:schemeClr val="bg2">
                    <a:lumMod val="50000"/>
                  </a:schemeClr>
                </a:solidFill>
                <a:latin typeface="+mj-ea"/>
                <a:ea typeface="+mj-ea"/>
              </a:rPr>
              <a:t>https://www.shitennoji.ac.jp/ibu/docs/toshokan/kiyou/51/kiyo51-14.pdf</a:t>
            </a:r>
            <a:br>
              <a:rPr kumimoji="1" lang="en-US" altLang="ja-JP" sz="1000" dirty="0">
                <a:solidFill>
                  <a:schemeClr val="bg2">
                    <a:lumMod val="50000"/>
                  </a:schemeClr>
                </a:solidFill>
                <a:latin typeface="+mj-ea"/>
                <a:ea typeface="+mj-ea"/>
              </a:rPr>
            </a:br>
            <a:r>
              <a:rPr kumimoji="1" lang="ja-JP" altLang="en-US" sz="1000" dirty="0">
                <a:solidFill>
                  <a:schemeClr val="bg2">
                    <a:lumMod val="50000"/>
                  </a:schemeClr>
                </a:solidFill>
                <a:latin typeface="+mj-ea"/>
                <a:ea typeface="+mj-ea"/>
              </a:rPr>
              <a:t>イトーヨーカ堂の理念構造と行動様式　</a:t>
            </a:r>
          </a:p>
        </p:txBody>
      </p:sp>
      <p:pic>
        <p:nvPicPr>
          <p:cNvPr id="6" name="図 5">
            <a:extLst>
              <a:ext uri="{FF2B5EF4-FFF2-40B4-BE49-F238E27FC236}">
                <a16:creationId xmlns:a16="http://schemas.microsoft.com/office/drawing/2014/main" id="{7138D7AB-562C-7C2D-FD8C-46640C363E91}"/>
              </a:ext>
            </a:extLst>
          </p:cNvPr>
          <p:cNvPicPr>
            <a:picLocks noChangeAspect="1"/>
          </p:cNvPicPr>
          <p:nvPr/>
        </p:nvPicPr>
        <p:blipFill>
          <a:blip r:embed="rId4"/>
          <a:stretch>
            <a:fillRect/>
          </a:stretch>
        </p:blipFill>
        <p:spPr>
          <a:xfrm>
            <a:off x="7562850" y="231334"/>
            <a:ext cx="952500" cy="952500"/>
          </a:xfrm>
          <a:prstGeom prst="rect">
            <a:avLst/>
          </a:prstGeom>
        </p:spPr>
      </p:pic>
      <p:graphicFrame>
        <p:nvGraphicFramePr>
          <p:cNvPr id="15" name="図表 14">
            <a:extLst>
              <a:ext uri="{FF2B5EF4-FFF2-40B4-BE49-F238E27FC236}">
                <a16:creationId xmlns:a16="http://schemas.microsoft.com/office/drawing/2014/main" id="{C39A331D-E402-BA02-2670-587392E95DE8}"/>
              </a:ext>
            </a:extLst>
          </p:cNvPr>
          <p:cNvGraphicFramePr/>
          <p:nvPr>
            <p:extLst>
              <p:ext uri="{D42A27DB-BD31-4B8C-83A1-F6EECF244321}">
                <p14:modId xmlns:p14="http://schemas.microsoft.com/office/powerpoint/2010/main" val="1782995550"/>
              </p:ext>
            </p:extLst>
          </p:nvPr>
        </p:nvGraphicFramePr>
        <p:xfrm>
          <a:off x="420416" y="1349584"/>
          <a:ext cx="8167036" cy="11038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図 17">
            <a:extLst>
              <a:ext uri="{FF2B5EF4-FFF2-40B4-BE49-F238E27FC236}">
                <a16:creationId xmlns:a16="http://schemas.microsoft.com/office/drawing/2014/main" id="{8F0B9957-5091-A8B7-47AB-60F7EB12CCB2}"/>
              </a:ext>
            </a:extLst>
          </p:cNvPr>
          <p:cNvPicPr>
            <a:picLocks noChangeAspect="1"/>
          </p:cNvPicPr>
          <p:nvPr/>
        </p:nvPicPr>
        <p:blipFill>
          <a:blip r:embed="rId10"/>
          <a:stretch>
            <a:fillRect/>
          </a:stretch>
        </p:blipFill>
        <p:spPr>
          <a:xfrm>
            <a:off x="377792" y="2869113"/>
            <a:ext cx="2051530" cy="1912420"/>
          </a:xfrm>
          <a:prstGeom prst="rect">
            <a:avLst/>
          </a:prstGeom>
        </p:spPr>
      </p:pic>
      <p:pic>
        <p:nvPicPr>
          <p:cNvPr id="19" name="図 18">
            <a:extLst>
              <a:ext uri="{FF2B5EF4-FFF2-40B4-BE49-F238E27FC236}">
                <a16:creationId xmlns:a16="http://schemas.microsoft.com/office/drawing/2014/main" id="{303628AD-2480-C04A-C67D-A081B3B65448}"/>
              </a:ext>
            </a:extLst>
          </p:cNvPr>
          <p:cNvPicPr>
            <a:picLocks noChangeAspect="1"/>
          </p:cNvPicPr>
          <p:nvPr/>
        </p:nvPicPr>
        <p:blipFill>
          <a:blip r:embed="rId11"/>
          <a:stretch>
            <a:fillRect/>
          </a:stretch>
        </p:blipFill>
        <p:spPr>
          <a:xfrm>
            <a:off x="251980" y="5117008"/>
            <a:ext cx="4398793" cy="1250077"/>
          </a:xfrm>
          <a:prstGeom prst="rect">
            <a:avLst/>
          </a:prstGeom>
        </p:spPr>
      </p:pic>
      <p:pic>
        <p:nvPicPr>
          <p:cNvPr id="20" name="図 19">
            <a:extLst>
              <a:ext uri="{FF2B5EF4-FFF2-40B4-BE49-F238E27FC236}">
                <a16:creationId xmlns:a16="http://schemas.microsoft.com/office/drawing/2014/main" id="{77718B8F-7461-82DD-C3B8-00790717B9A9}"/>
              </a:ext>
            </a:extLst>
          </p:cNvPr>
          <p:cNvPicPr>
            <a:picLocks noChangeAspect="1"/>
          </p:cNvPicPr>
          <p:nvPr/>
        </p:nvPicPr>
        <p:blipFill>
          <a:blip r:embed="rId12"/>
          <a:stretch>
            <a:fillRect/>
          </a:stretch>
        </p:blipFill>
        <p:spPr>
          <a:xfrm>
            <a:off x="2616673" y="2742989"/>
            <a:ext cx="1558415" cy="1275558"/>
          </a:xfrm>
          <a:prstGeom prst="rect">
            <a:avLst/>
          </a:prstGeom>
        </p:spPr>
      </p:pic>
      <p:pic>
        <p:nvPicPr>
          <p:cNvPr id="21" name="図 20">
            <a:extLst>
              <a:ext uri="{FF2B5EF4-FFF2-40B4-BE49-F238E27FC236}">
                <a16:creationId xmlns:a16="http://schemas.microsoft.com/office/drawing/2014/main" id="{6EDE4F20-7480-A8C3-CE41-8D1597AADF35}"/>
              </a:ext>
            </a:extLst>
          </p:cNvPr>
          <p:cNvPicPr>
            <a:picLocks noChangeAspect="1"/>
          </p:cNvPicPr>
          <p:nvPr/>
        </p:nvPicPr>
        <p:blipFill>
          <a:blip r:embed="rId13"/>
          <a:stretch>
            <a:fillRect/>
          </a:stretch>
        </p:blipFill>
        <p:spPr>
          <a:xfrm>
            <a:off x="2616673" y="4115011"/>
            <a:ext cx="1558415" cy="989630"/>
          </a:xfrm>
          <a:prstGeom prst="rect">
            <a:avLst/>
          </a:prstGeom>
        </p:spPr>
      </p:pic>
      <p:sp>
        <p:nvSpPr>
          <p:cNvPr id="23" name="正方形/長方形 22">
            <a:extLst>
              <a:ext uri="{FF2B5EF4-FFF2-40B4-BE49-F238E27FC236}">
                <a16:creationId xmlns:a16="http://schemas.microsoft.com/office/drawing/2014/main" id="{3E0F7EB3-4C41-257C-FDEC-434B76EA5B0A}"/>
              </a:ext>
            </a:extLst>
          </p:cNvPr>
          <p:cNvSpPr/>
          <p:nvPr/>
        </p:nvSpPr>
        <p:spPr>
          <a:xfrm>
            <a:off x="4838124" y="2605381"/>
            <a:ext cx="3210601" cy="333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4" name="図表 23">
            <a:extLst>
              <a:ext uri="{FF2B5EF4-FFF2-40B4-BE49-F238E27FC236}">
                <a16:creationId xmlns:a16="http://schemas.microsoft.com/office/drawing/2014/main" id="{0AB1F45B-4220-3824-10E8-5F0CC4191F2F}"/>
              </a:ext>
            </a:extLst>
          </p:cNvPr>
          <p:cNvGraphicFramePr/>
          <p:nvPr>
            <p:extLst>
              <p:ext uri="{D42A27DB-BD31-4B8C-83A1-F6EECF244321}">
                <p14:modId xmlns:p14="http://schemas.microsoft.com/office/powerpoint/2010/main" val="996759260"/>
              </p:ext>
            </p:extLst>
          </p:nvPr>
        </p:nvGraphicFramePr>
        <p:xfrm>
          <a:off x="4696174" y="2735257"/>
          <a:ext cx="3948949" cy="36933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678095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07"/>
          <p:cNvSpPr>
            <a:spLocks noChangeArrowheads="1"/>
          </p:cNvSpPr>
          <p:nvPr/>
        </p:nvSpPr>
        <p:spPr bwMode="auto">
          <a:xfrm>
            <a:off x="2171342" y="70145"/>
            <a:ext cx="4801314" cy="76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施策詳細⑤　イトーヨーカドーラウンジ</a:t>
            </a:r>
          </a:p>
          <a:p>
            <a:pPr>
              <a:spcBef>
                <a:spcPct val="30000"/>
              </a:spcBef>
            </a:pPr>
            <a:endParaRPr lang="ja-JP" altLang="en-US"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049313730"/>
              </p:ext>
            </p:extLst>
          </p:nvPr>
        </p:nvGraphicFramePr>
        <p:xfrm>
          <a:off x="183185" y="549646"/>
          <a:ext cx="8777629" cy="4036250"/>
        </p:xfrm>
        <a:graphic>
          <a:graphicData uri="http://schemas.openxmlformats.org/drawingml/2006/table">
            <a:tbl>
              <a:tblPr firstRow="1" bandRow="1">
                <a:tableStyleId>{BC89EF96-8CEA-46FF-86C4-4CE0E7609802}</a:tableStyleId>
              </a:tblPr>
              <a:tblGrid>
                <a:gridCol w="1803674">
                  <a:extLst>
                    <a:ext uri="{9D8B030D-6E8A-4147-A177-3AD203B41FA5}">
                      <a16:colId xmlns:a16="http://schemas.microsoft.com/office/drawing/2014/main" val="20000"/>
                    </a:ext>
                  </a:extLst>
                </a:gridCol>
                <a:gridCol w="2103693">
                  <a:extLst>
                    <a:ext uri="{9D8B030D-6E8A-4147-A177-3AD203B41FA5}">
                      <a16:colId xmlns:a16="http://schemas.microsoft.com/office/drawing/2014/main" val="20001"/>
                    </a:ext>
                  </a:extLst>
                </a:gridCol>
                <a:gridCol w="4870262">
                  <a:extLst>
                    <a:ext uri="{9D8B030D-6E8A-4147-A177-3AD203B41FA5}">
                      <a16:colId xmlns:a16="http://schemas.microsoft.com/office/drawing/2014/main" val="20002"/>
                    </a:ext>
                  </a:extLst>
                </a:gridCol>
              </a:tblGrid>
              <a:tr h="610345">
                <a:tc>
                  <a:txBody>
                    <a:bodyPr/>
                    <a:lstStyle/>
                    <a:p>
                      <a:pPr algn="ctr"/>
                      <a:r>
                        <a:rPr kumimoji="1" lang="ja-JP" altLang="en-US" sz="1800" b="1" dirty="0">
                          <a:solidFill>
                            <a:schemeClr val="accent5">
                              <a:lumMod val="75000"/>
                            </a:schemeClr>
                          </a:solidFill>
                          <a:latin typeface="+mn-ea"/>
                          <a:ea typeface="+mn-ea"/>
                        </a:rPr>
                        <a:t>対象ユーザー</a:t>
                      </a:r>
                      <a:endParaRPr kumimoji="1" lang="en-US" altLang="ja-JP" sz="1800" b="1" dirty="0">
                        <a:solidFill>
                          <a:schemeClr val="accent5">
                            <a:lumMod val="75000"/>
                          </a:schemeClr>
                        </a:solidFill>
                        <a:latin typeface="+mn-ea"/>
                        <a:ea typeface="+mn-ea"/>
                      </a:endParaRPr>
                    </a:p>
                    <a:p>
                      <a:pPr algn="ctr"/>
                      <a:r>
                        <a:rPr kumimoji="1" lang="ja-JP" altLang="en-US" sz="1800" b="1" dirty="0">
                          <a:solidFill>
                            <a:schemeClr val="accent5">
                              <a:lumMod val="75000"/>
                            </a:schemeClr>
                          </a:solidFill>
                          <a:latin typeface="+mn-ea"/>
                          <a:ea typeface="+mn-ea"/>
                        </a:rPr>
                        <a:t>対象段階</a:t>
                      </a: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分析からの気づき</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tc>
                  <a:txBody>
                    <a:bodyPr/>
                    <a:lstStyle/>
                    <a:p>
                      <a:pPr algn="ctr"/>
                      <a:r>
                        <a:rPr kumimoji="1" lang="ja-JP" altLang="en-US" sz="1800" b="1" dirty="0">
                          <a:solidFill>
                            <a:schemeClr val="accent5">
                              <a:lumMod val="75000"/>
                            </a:schemeClr>
                          </a:solidFill>
                        </a:rPr>
                        <a:t>施策内容と効果測定方法</a:t>
                      </a:r>
                      <a:endParaRPr kumimoji="1" lang="ja-JP" altLang="en-US" sz="1800" b="1" dirty="0">
                        <a:solidFill>
                          <a:schemeClr val="accent5">
                            <a:lumMod val="75000"/>
                          </a:schemeClr>
                        </a:solidFill>
                        <a:latin typeface="メイリオ" panose="020B0604030504040204" pitchFamily="50" charset="-128"/>
                        <a:ea typeface="メイリオ" panose="020B0604030504040204" pitchFamily="50" charset="-128"/>
                      </a:endParaRPr>
                    </a:p>
                  </a:txBody>
                  <a:tcPr anchor="ctr" anchorCtr="1">
                    <a:solidFill>
                      <a:schemeClr val="accent1">
                        <a:lumMod val="20000"/>
                        <a:lumOff val="80000"/>
                      </a:schemeClr>
                    </a:solidFill>
                  </a:tcPr>
                </a:tc>
                <a:extLst>
                  <a:ext uri="{0D108BD9-81ED-4DB2-BD59-A6C34878D82A}">
                    <a16:rowId xmlns:a16="http://schemas.microsoft.com/office/drawing/2014/main" val="10000"/>
                  </a:ext>
                </a:extLst>
              </a:tr>
              <a:tr h="1104433">
                <a:tc>
                  <a:txBody>
                    <a:bodyPr/>
                    <a:lstStyle/>
                    <a:p>
                      <a:r>
                        <a:rPr kumimoji="1" lang="ja-JP" altLang="en-US" sz="1400" b="0" dirty="0">
                          <a:solidFill>
                            <a:schemeClr val="accent5">
                              <a:lumMod val="75000"/>
                            </a:schemeClr>
                          </a:solidFill>
                        </a:rPr>
                        <a:t>対象ユーザー</a:t>
                      </a:r>
                      <a:endParaRPr kumimoji="1" lang="en-US" altLang="ja-JP" sz="1400" b="0" dirty="0">
                        <a:solidFill>
                          <a:schemeClr val="accent5">
                            <a:lumMod val="75000"/>
                          </a:schemeClr>
                        </a:solidFill>
                      </a:endParaRPr>
                    </a:p>
                    <a:p>
                      <a:endParaRPr kumimoji="1" lang="en-US" altLang="ja-JP" sz="1400" b="0" dirty="0"/>
                    </a:p>
                    <a:p>
                      <a:r>
                        <a:rPr kumimoji="1" lang="ja-JP" altLang="en-US" sz="1400" b="0" dirty="0"/>
                        <a:t>ヘビーユーザーや</a:t>
                      </a:r>
                      <a:endParaRPr kumimoji="1" lang="en-US" altLang="ja-JP" sz="1400" b="0" dirty="0"/>
                    </a:p>
                    <a:p>
                      <a:r>
                        <a:rPr kumimoji="1" lang="ja-JP" altLang="en-US" sz="1400" b="0" dirty="0"/>
                        <a:t>サラリーマン層へのアプローチ</a:t>
                      </a:r>
                      <a:endParaRPr kumimoji="1" lang="en-US" altLang="ja-JP" sz="1400" b="0" dirty="0">
                        <a:latin typeface="メイリオ" panose="020B0604030504040204" pitchFamily="50" charset="-128"/>
                        <a:ea typeface="メイリオ" panose="020B0604030504040204" pitchFamily="50" charset="-128"/>
                      </a:endParaRPr>
                    </a:p>
                  </a:txBody>
                  <a:tcPr marL="36000" marT="36000">
                    <a:solidFill>
                      <a:schemeClr val="bg1">
                        <a:alpha val="20000"/>
                      </a:schemeClr>
                    </a:solidFill>
                  </a:tcPr>
                </a:tc>
                <a:tc rowSpan="2">
                  <a:txBody>
                    <a:bodyPr/>
                    <a:lstStyle/>
                    <a:p>
                      <a:r>
                        <a:rPr kumimoji="1" lang="ja-JP" altLang="en-US" sz="1400" dirty="0"/>
                        <a:t>実店舗は主要都市の駅周辺などの好立地な場所にある</a:t>
                      </a:r>
                      <a:endParaRPr kumimoji="1" lang="en-US" altLang="ja-JP" sz="1400" dirty="0"/>
                    </a:p>
                    <a:p>
                      <a:endParaRPr kumimoji="1" lang="en-US" altLang="ja-JP" sz="1400" dirty="0"/>
                    </a:p>
                    <a:p>
                      <a:r>
                        <a:rPr kumimoji="1" lang="ja-JP" altLang="en-US" sz="1400" dirty="0"/>
                        <a:t>アパレル販売などが伸び悩み売り場を主要小売店に貸し出している</a:t>
                      </a:r>
                      <a:endParaRPr kumimoji="1" lang="en-US" altLang="ja-JP" sz="1400" dirty="0"/>
                    </a:p>
                    <a:p>
                      <a:endParaRPr kumimoji="1" lang="en-US" altLang="ja-JP" sz="1400" dirty="0"/>
                    </a:p>
                    <a:p>
                      <a:r>
                        <a:rPr kumimoji="1" lang="ja-JP" altLang="en-US" sz="1400" dirty="0"/>
                        <a:t>数値では表せないデータからの分析が売り上げにつながると分かった</a:t>
                      </a:r>
                      <a:endParaRPr kumimoji="1" lang="en-US" altLang="ja-JP" sz="1400" dirty="0"/>
                    </a:p>
                    <a:p>
                      <a:endParaRPr kumimoji="1" lang="en-US" altLang="ja-JP" sz="1400" dirty="0"/>
                    </a:p>
                    <a:p>
                      <a:endParaRPr kumimoji="1" lang="ja-JP" altLang="en-US" sz="1400" dirty="0">
                        <a:latin typeface="メイリオ" panose="020B0604030504040204" pitchFamily="50" charset="-128"/>
                        <a:ea typeface="メイリオ" panose="020B0604030504040204" pitchFamily="50" charset="-128"/>
                      </a:endParaRPr>
                    </a:p>
                  </a:txBody>
                  <a:tcPr>
                    <a:solidFill>
                      <a:schemeClr val="bg1">
                        <a:alpha val="20000"/>
                      </a:schemeClr>
                    </a:solidFill>
                  </a:tcPr>
                </a:tc>
                <a:tc>
                  <a:txBody>
                    <a:bodyPr/>
                    <a:lstStyle/>
                    <a:p>
                      <a:r>
                        <a:rPr kumimoji="1" lang="ja-JP" altLang="en-US" sz="1400" b="0" u="none" dirty="0">
                          <a:effectLst/>
                          <a:latin typeface="+mn-ea"/>
                          <a:ea typeface="+mn-ea"/>
                        </a:rPr>
                        <a:t>ラウンジスペースの設置</a:t>
                      </a:r>
                      <a:endParaRPr kumimoji="1" lang="en-US" altLang="ja-JP" sz="1400" b="0" u="none" dirty="0">
                        <a:effectLst/>
                        <a:latin typeface="+mn-ea"/>
                        <a:ea typeface="+mn-ea"/>
                      </a:endParaRPr>
                    </a:p>
                    <a:p>
                      <a:endParaRPr kumimoji="1" lang="en-US" altLang="ja-JP" sz="1400" b="0" u="none" dirty="0">
                        <a:effectLst/>
                        <a:latin typeface="+mn-ea"/>
                        <a:ea typeface="+mn-ea"/>
                      </a:endParaRPr>
                    </a:p>
                    <a:p>
                      <a:r>
                        <a:rPr kumimoji="1" lang="ja-JP" altLang="en-US" sz="1400" b="0" u="none" dirty="0">
                          <a:solidFill>
                            <a:srgbClr val="FF0000"/>
                          </a:solidFill>
                          <a:effectLst/>
                          <a:latin typeface="+mn-ea"/>
                          <a:ea typeface="+mn-ea"/>
                        </a:rPr>
                        <a:t>プライベートブランドの試作品や売れ残り品を消費</a:t>
                      </a:r>
                      <a:endParaRPr kumimoji="1" lang="en-US" altLang="ja-JP" sz="1400" b="0" u="none" dirty="0">
                        <a:solidFill>
                          <a:srgbClr val="FF0000"/>
                        </a:solidFill>
                        <a:effectLst/>
                        <a:latin typeface="+mn-ea"/>
                        <a:ea typeface="+mn-ea"/>
                      </a:endParaRPr>
                    </a:p>
                    <a:p>
                      <a:r>
                        <a:rPr kumimoji="1" lang="ja-JP" altLang="en-US" sz="1400" b="0" u="none" dirty="0">
                          <a:solidFill>
                            <a:srgbClr val="FF0000"/>
                          </a:solidFill>
                          <a:effectLst/>
                          <a:latin typeface="+mn-ea"/>
                          <a:ea typeface="+mn-ea"/>
                        </a:rPr>
                        <a:t>月額サブスクで月会費をもらい試作品の調査も可能</a:t>
                      </a:r>
                      <a:endParaRPr kumimoji="1" lang="en-US" altLang="ja-JP" sz="1400" b="0" u="none" dirty="0">
                        <a:solidFill>
                          <a:srgbClr val="FF0000"/>
                        </a:solidFill>
                        <a:effectLst/>
                        <a:latin typeface="+mn-ea"/>
                        <a:ea typeface="+mn-ea"/>
                      </a:endParaRPr>
                    </a:p>
                    <a:p>
                      <a:endParaRPr kumimoji="1" lang="ja-JP" altLang="en-US" sz="1400" b="1" u="none" dirty="0">
                        <a:effectLst/>
                        <a:latin typeface="メイリオ" panose="020B0604030504040204" pitchFamily="50" charset="-128"/>
                        <a:ea typeface="メイリオ" panose="020B0604030504040204" pitchFamily="50" charset="-128"/>
                      </a:endParaRPr>
                    </a:p>
                  </a:txBody>
                  <a:tcPr>
                    <a:solidFill>
                      <a:schemeClr val="bg1">
                        <a:alpha val="20000"/>
                      </a:schemeClr>
                    </a:solidFill>
                  </a:tcPr>
                </a:tc>
                <a:extLst>
                  <a:ext uri="{0D108BD9-81ED-4DB2-BD59-A6C34878D82A}">
                    <a16:rowId xmlns:a16="http://schemas.microsoft.com/office/drawing/2014/main" val="10001"/>
                  </a:ext>
                </a:extLst>
              </a:tr>
              <a:tr h="2237930">
                <a:tc>
                  <a:txBody>
                    <a:bodyPr/>
                    <a:lstStyle/>
                    <a:p>
                      <a:r>
                        <a:rPr kumimoji="1" lang="ja-JP" altLang="en-US" sz="1400" b="0" dirty="0">
                          <a:solidFill>
                            <a:schemeClr val="accent5">
                              <a:lumMod val="75000"/>
                            </a:schemeClr>
                          </a:solidFill>
                        </a:rPr>
                        <a:t>対象段階</a:t>
                      </a:r>
                      <a:endParaRPr kumimoji="1" lang="en-US" altLang="ja-JP" sz="1400" b="0" dirty="0">
                        <a:solidFill>
                          <a:schemeClr val="accent5">
                            <a:lumMod val="75000"/>
                          </a:schemeClr>
                        </a:solidFill>
                      </a:endParaRPr>
                    </a:p>
                    <a:p>
                      <a:endParaRPr kumimoji="1" lang="en-US" altLang="ja-JP" sz="1400" b="0" dirty="0"/>
                    </a:p>
                    <a:p>
                      <a:r>
                        <a:rPr kumimoji="1" lang="ja-JP" altLang="en-US" sz="1400" b="0" dirty="0">
                          <a:latin typeface="+mn-ea"/>
                          <a:ea typeface="+mn-ea"/>
                        </a:rPr>
                        <a:t>「行動」</a:t>
                      </a:r>
                      <a:endParaRPr kumimoji="1" lang="en-US" altLang="ja-JP" sz="1400" b="0" dirty="0">
                        <a:latin typeface="+mn-ea"/>
                        <a:ea typeface="+mn-ea"/>
                      </a:endParaRPr>
                    </a:p>
                    <a:p>
                      <a:r>
                        <a:rPr kumimoji="1" lang="ja-JP" altLang="en-US" sz="1400" b="0" dirty="0">
                          <a:latin typeface="+mn-ea"/>
                          <a:ea typeface="+mn-ea"/>
                        </a:rPr>
                        <a:t>「検討」</a:t>
                      </a:r>
                    </a:p>
                  </a:txBody>
                  <a:tcPr marL="36000" marT="36000"/>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ラウンジスペースのサブスク売り上げ</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自社商品の売り上げ増加</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プライベートブランド試作品に対する調査の測定</a:t>
                      </a:r>
                      <a:endParaRPr kumimoji="1" lang="en-US" altLang="ja-JP"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53173972"/>
                  </a:ext>
                </a:extLst>
              </a:tr>
            </a:tbl>
          </a:graphicData>
        </a:graphic>
      </p:graphicFrame>
      <p:sp>
        <p:nvSpPr>
          <p:cNvPr id="8" name="スライド番号プレースホルダー 3">
            <a:extLst>
              <a:ext uri="{FF2B5EF4-FFF2-40B4-BE49-F238E27FC236}">
                <a16:creationId xmlns:a16="http://schemas.microsoft.com/office/drawing/2014/main" id="{52F8C961-5B03-4250-8572-96912806F430}"/>
              </a:ext>
            </a:extLst>
          </p:cNvPr>
          <p:cNvSpPr>
            <a:spLocks noGrp="1"/>
          </p:cNvSpPr>
          <p:nvPr>
            <p:ph type="sldNum" sz="quarter" idx="12"/>
          </p:nvPr>
        </p:nvSpPr>
        <p:spPr>
          <a:xfrm>
            <a:off x="6457950" y="6356351"/>
            <a:ext cx="2057400" cy="365125"/>
          </a:xfrm>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29</a:t>
            </a:fld>
            <a:endParaRPr kumimoji="1" lang="ja-JP" altLang="en-US"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1EBC4791-D546-3586-02C1-F04EF718BC08}"/>
              </a:ext>
            </a:extLst>
          </p:cNvPr>
          <p:cNvPicPr>
            <a:picLocks noChangeAspect="1"/>
          </p:cNvPicPr>
          <p:nvPr/>
        </p:nvPicPr>
        <p:blipFill>
          <a:blip r:embed="rId3"/>
          <a:stretch>
            <a:fillRect/>
          </a:stretch>
        </p:blipFill>
        <p:spPr>
          <a:xfrm>
            <a:off x="3255364" y="4768994"/>
            <a:ext cx="2819880" cy="1638757"/>
          </a:xfrm>
          <a:prstGeom prst="rect">
            <a:avLst/>
          </a:prstGeom>
        </p:spPr>
      </p:pic>
      <p:pic>
        <p:nvPicPr>
          <p:cNvPr id="4" name="図 3">
            <a:extLst>
              <a:ext uri="{FF2B5EF4-FFF2-40B4-BE49-F238E27FC236}">
                <a16:creationId xmlns:a16="http://schemas.microsoft.com/office/drawing/2014/main" id="{1EC642C2-383E-20E0-424D-BD0DF32A54D6}"/>
              </a:ext>
            </a:extLst>
          </p:cNvPr>
          <p:cNvPicPr>
            <a:picLocks noChangeAspect="1"/>
          </p:cNvPicPr>
          <p:nvPr/>
        </p:nvPicPr>
        <p:blipFill>
          <a:blip r:embed="rId4"/>
          <a:stretch>
            <a:fillRect/>
          </a:stretch>
        </p:blipFill>
        <p:spPr>
          <a:xfrm>
            <a:off x="414867" y="4760943"/>
            <a:ext cx="2683230" cy="1638758"/>
          </a:xfrm>
          <a:prstGeom prst="rect">
            <a:avLst/>
          </a:prstGeom>
        </p:spPr>
      </p:pic>
      <p:pic>
        <p:nvPicPr>
          <p:cNvPr id="5" name="図 4">
            <a:extLst>
              <a:ext uri="{FF2B5EF4-FFF2-40B4-BE49-F238E27FC236}">
                <a16:creationId xmlns:a16="http://schemas.microsoft.com/office/drawing/2014/main" id="{C93B50DC-35CE-CA6E-E6D6-1C81F213A14A}"/>
              </a:ext>
            </a:extLst>
          </p:cNvPr>
          <p:cNvPicPr>
            <a:picLocks noChangeAspect="1"/>
          </p:cNvPicPr>
          <p:nvPr/>
        </p:nvPicPr>
        <p:blipFill>
          <a:blip r:embed="rId5"/>
          <a:stretch>
            <a:fillRect/>
          </a:stretch>
        </p:blipFill>
        <p:spPr>
          <a:xfrm>
            <a:off x="6232511" y="4777046"/>
            <a:ext cx="2594597" cy="1622655"/>
          </a:xfrm>
          <a:prstGeom prst="rect">
            <a:avLst/>
          </a:prstGeom>
        </p:spPr>
      </p:pic>
      <p:pic>
        <p:nvPicPr>
          <p:cNvPr id="10" name="図 9" descr="屋内, 天井, 部屋, 会議室 が含まれている画像&#10;&#10;自動的に生成された説明">
            <a:extLst>
              <a:ext uri="{FF2B5EF4-FFF2-40B4-BE49-F238E27FC236}">
                <a16:creationId xmlns:a16="http://schemas.microsoft.com/office/drawing/2014/main" id="{E948198F-0A57-3189-A0B4-4833EE614EB1}"/>
              </a:ext>
            </a:extLst>
          </p:cNvPr>
          <p:cNvPicPr>
            <a:picLocks noChangeAspect="1"/>
          </p:cNvPicPr>
          <p:nvPr/>
        </p:nvPicPr>
        <p:blipFill>
          <a:blip r:embed="rId6"/>
          <a:stretch>
            <a:fillRect/>
          </a:stretch>
        </p:blipFill>
        <p:spPr>
          <a:xfrm>
            <a:off x="4235749" y="3128070"/>
            <a:ext cx="4444402" cy="1315411"/>
          </a:xfrm>
          <a:prstGeom prst="rect">
            <a:avLst/>
          </a:prstGeom>
        </p:spPr>
      </p:pic>
    </p:spTree>
    <p:extLst>
      <p:ext uri="{BB962C8B-B14F-4D97-AF65-F5344CB8AC3E}">
        <p14:creationId xmlns:p14="http://schemas.microsoft.com/office/powerpoint/2010/main" val="1270490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7CC7473-CE00-46BF-999B-63F831026EDD}" type="slidenum">
              <a:rPr kumimoji="1" lang="ja-JP" altLang="en-US" smtClean="0">
                <a:latin typeface="Meiryo UI" panose="020B0604030504040204" pitchFamily="50" charset="-128"/>
                <a:ea typeface="Meiryo UI" panose="020B0604030504040204" pitchFamily="50" charset="-128"/>
              </a:rPr>
              <a:t>30</a:t>
            </a:fld>
            <a:endParaRPr kumimoji="1" lang="ja-JP" altLang="en-US">
              <a:latin typeface="Meiryo UI" panose="020B0604030504040204" pitchFamily="50" charset="-128"/>
              <a:ea typeface="Meiryo UI" panose="020B0604030504040204" pitchFamily="50" charset="-128"/>
            </a:endParaRPr>
          </a:p>
        </p:txBody>
      </p:sp>
      <p:sp>
        <p:nvSpPr>
          <p:cNvPr id="5" name="Rectangle 16"/>
          <p:cNvSpPr>
            <a:spLocks noChangeArrowheads="1"/>
          </p:cNvSpPr>
          <p:nvPr/>
        </p:nvSpPr>
        <p:spPr bwMode="auto">
          <a:xfrm>
            <a:off x="3856624" y="105586"/>
            <a:ext cx="29546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KPI</a:t>
            </a: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設定</a:t>
            </a:r>
            <a:r>
              <a:rPr lang="en-US" altLang="ja-JP" sz="2000" b="1" dirty="0">
                <a:solidFill>
                  <a:schemeClr val="accent5">
                    <a:lumMod val="75000"/>
                  </a:schemeClr>
                </a:solidFill>
                <a:latin typeface="+mj-ea"/>
                <a:ea typeface="+mj-ea"/>
              </a:rPr>
              <a:t>	</a:t>
            </a:r>
            <a:r>
              <a:rPr lang="en-US" altLang="ja-JP"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sp>
        <p:nvSpPr>
          <p:cNvPr id="7" name="正方形/長方形 6"/>
          <p:cNvSpPr/>
          <p:nvPr/>
        </p:nvSpPr>
        <p:spPr>
          <a:xfrm>
            <a:off x="262791" y="2486698"/>
            <a:ext cx="1353920" cy="144244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n w="0"/>
                <a:solidFill>
                  <a:schemeClr val="tx1"/>
                </a:solidFill>
                <a:effectLst>
                  <a:outerShdw blurRad="38100" dist="19050" dir="2700000" algn="tl" rotWithShape="0">
                    <a:schemeClr val="dk1">
                      <a:alpha val="40000"/>
                    </a:schemeClr>
                  </a:outerShdw>
                </a:effectLst>
                <a:latin typeface="+mn-ea"/>
              </a:rPr>
              <a:t>ロイヤル</a:t>
            </a:r>
            <a:endParaRPr lang="en-US" altLang="ja-JP" sz="1600" dirty="0">
              <a:ln w="0"/>
              <a:solidFill>
                <a:schemeClr val="tx1"/>
              </a:solidFill>
              <a:effectLst>
                <a:outerShdw blurRad="38100" dist="19050" dir="2700000" algn="tl" rotWithShape="0">
                  <a:schemeClr val="dk1">
                    <a:alpha val="40000"/>
                  </a:schemeClr>
                </a:outerShdw>
              </a:effectLst>
              <a:latin typeface="+mn-ea"/>
            </a:endParaRPr>
          </a:p>
          <a:p>
            <a:pPr algn="ctr"/>
            <a:r>
              <a:rPr lang="ja-JP" altLang="en-US" sz="1600" dirty="0">
                <a:ln w="0"/>
                <a:solidFill>
                  <a:schemeClr val="tx1"/>
                </a:solidFill>
                <a:effectLst>
                  <a:outerShdw blurRad="38100" dist="19050" dir="2700000" algn="tl" rotWithShape="0">
                    <a:schemeClr val="dk1">
                      <a:alpha val="40000"/>
                    </a:schemeClr>
                  </a:outerShdw>
                </a:effectLst>
                <a:latin typeface="+mn-ea"/>
              </a:rPr>
              <a:t>カスタマー</a:t>
            </a:r>
            <a:endParaRPr lang="en-US" altLang="ja-JP" sz="1600" dirty="0">
              <a:ln w="0"/>
              <a:solidFill>
                <a:schemeClr val="tx1"/>
              </a:solidFill>
              <a:effectLst>
                <a:outerShdw blurRad="38100" dist="19050" dir="2700000" algn="tl" rotWithShape="0">
                  <a:schemeClr val="dk1">
                    <a:alpha val="40000"/>
                  </a:schemeClr>
                </a:outerShdw>
              </a:effectLst>
              <a:latin typeface="+mn-ea"/>
            </a:endParaRPr>
          </a:p>
          <a:p>
            <a:pPr algn="ctr"/>
            <a:r>
              <a:rPr lang="ja-JP" altLang="en-US" sz="1600" dirty="0">
                <a:ln w="0"/>
                <a:solidFill>
                  <a:schemeClr val="tx1"/>
                </a:solidFill>
                <a:effectLst>
                  <a:outerShdw blurRad="38100" dist="19050" dir="2700000" algn="tl" rotWithShape="0">
                    <a:schemeClr val="dk1">
                      <a:alpha val="40000"/>
                    </a:schemeClr>
                  </a:outerShdw>
                </a:effectLst>
                <a:latin typeface="+mn-ea"/>
              </a:rPr>
              <a:t>の獲得</a:t>
            </a:r>
            <a:endParaRPr kumimoji="1" lang="en-US" altLang="ja-JP" sz="1600" dirty="0">
              <a:ln w="0"/>
              <a:solidFill>
                <a:schemeClr val="tx1"/>
              </a:solidFill>
              <a:effectLst>
                <a:outerShdw blurRad="38100" dist="19050" dir="2700000" algn="tl" rotWithShape="0">
                  <a:schemeClr val="dk1">
                    <a:alpha val="40000"/>
                  </a:schemeClr>
                </a:outerShdw>
              </a:effectLst>
              <a:latin typeface="+mn-ea"/>
            </a:endParaRPr>
          </a:p>
        </p:txBody>
      </p:sp>
      <p:sp>
        <p:nvSpPr>
          <p:cNvPr id="8" name="正方形/長方形 7"/>
          <p:cNvSpPr/>
          <p:nvPr/>
        </p:nvSpPr>
        <p:spPr>
          <a:xfrm>
            <a:off x="2249945" y="2992384"/>
            <a:ext cx="1140368" cy="523875"/>
          </a:xfrm>
          <a:prstGeom prst="rect">
            <a:avLst/>
          </a:prstGeom>
          <a:solidFill>
            <a:schemeClr val="accent6">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rPr>
              <a:t>来店回数の増加</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9" name="カギ線コネクタ 8"/>
          <p:cNvCxnSpPr>
            <a:cxnSpLocks/>
            <a:stCxn id="7" idx="3"/>
            <a:endCxn id="8" idx="1"/>
          </p:cNvCxnSpPr>
          <p:nvPr/>
        </p:nvCxnSpPr>
        <p:spPr>
          <a:xfrm>
            <a:off x="1616711" y="3207920"/>
            <a:ext cx="633234" cy="46402"/>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10" name="正方形/長方形 9"/>
          <p:cNvSpPr/>
          <p:nvPr/>
        </p:nvSpPr>
        <p:spPr>
          <a:xfrm>
            <a:off x="2249945" y="4364582"/>
            <a:ext cx="1140368" cy="523875"/>
          </a:xfrm>
          <a:prstGeom prst="rect">
            <a:avLst/>
          </a:prstGeom>
          <a:solidFill>
            <a:schemeClr val="accent6">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rPr>
              <a:t>セブンマイルプログラムの加入</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cxnSp>
        <p:nvCxnSpPr>
          <p:cNvPr id="11" name="カギ線コネクタ 10"/>
          <p:cNvCxnSpPr>
            <a:cxnSpLocks/>
            <a:stCxn id="7" idx="3"/>
            <a:endCxn id="10" idx="1"/>
          </p:cNvCxnSpPr>
          <p:nvPr/>
        </p:nvCxnSpPr>
        <p:spPr>
          <a:xfrm>
            <a:off x="1616711" y="3207920"/>
            <a:ext cx="633234" cy="1418600"/>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12" name="正方形/長方形 11"/>
          <p:cNvSpPr/>
          <p:nvPr/>
        </p:nvSpPr>
        <p:spPr>
          <a:xfrm>
            <a:off x="2249945" y="5769135"/>
            <a:ext cx="1140368" cy="523875"/>
          </a:xfrm>
          <a:prstGeom prst="rect">
            <a:avLst/>
          </a:prstGeom>
          <a:solidFill>
            <a:schemeClr val="accent6">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rPr>
              <a:t>SNS</a:t>
            </a:r>
            <a:r>
              <a:rPr lang="ja-JP" altLang="en-US" sz="1100" dirty="0">
                <a:solidFill>
                  <a:schemeClr val="tx1"/>
                </a:solidFill>
                <a:latin typeface="Meiryo UI" panose="020B0604030504040204" pitchFamily="50" charset="-128"/>
                <a:ea typeface="Meiryo UI" panose="020B0604030504040204" pitchFamily="50" charset="-128"/>
              </a:rPr>
              <a:t>・</a:t>
            </a:r>
            <a:br>
              <a:rPr lang="en-US" altLang="ja-JP" sz="1100" dirty="0">
                <a:solidFill>
                  <a:schemeClr val="tx1"/>
                </a:solidFill>
                <a:latin typeface="Meiryo UI" panose="020B0604030504040204" pitchFamily="50" charset="-128"/>
                <a:ea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rPr>
              <a:t>イトーヨーカ堂</a:t>
            </a:r>
            <a:endParaRPr lang="en-US" altLang="ja-JP" sz="1100" dirty="0">
              <a:solidFill>
                <a:schemeClr val="tx1"/>
              </a:solidFill>
              <a:latin typeface="Meiryo UI" panose="020B0604030504040204" pitchFamily="50" charset="-128"/>
              <a:ea typeface="Meiryo UI" panose="020B0604030504040204" pitchFamily="50" charset="-128"/>
            </a:endParaRPr>
          </a:p>
          <a:p>
            <a:pPr algn="ctr"/>
            <a:r>
              <a:rPr lang="ja-JP" altLang="en-US" sz="1100" dirty="0">
                <a:solidFill>
                  <a:schemeClr val="tx1"/>
                </a:solidFill>
                <a:latin typeface="Meiryo UI" panose="020B0604030504040204" pitchFamily="50" charset="-128"/>
                <a:ea typeface="Meiryo UI" panose="020B0604030504040204" pitchFamily="50" charset="-128"/>
              </a:rPr>
              <a:t>アプリの登録</a:t>
            </a:r>
            <a:endParaRPr lang="en-US" altLang="ja-JP" sz="1100" dirty="0">
              <a:solidFill>
                <a:schemeClr val="tx1"/>
              </a:solidFill>
              <a:latin typeface="Meiryo UI" panose="020B0604030504040204" pitchFamily="50" charset="-128"/>
              <a:ea typeface="Meiryo UI" panose="020B0604030504040204" pitchFamily="50" charset="-128"/>
            </a:endParaRPr>
          </a:p>
        </p:txBody>
      </p:sp>
      <p:cxnSp>
        <p:nvCxnSpPr>
          <p:cNvPr id="13" name="カギ線コネクタ 12"/>
          <p:cNvCxnSpPr>
            <a:cxnSpLocks/>
            <a:stCxn id="7" idx="3"/>
            <a:endCxn id="12" idx="1"/>
          </p:cNvCxnSpPr>
          <p:nvPr/>
        </p:nvCxnSpPr>
        <p:spPr>
          <a:xfrm>
            <a:off x="1616711" y="3207920"/>
            <a:ext cx="633234" cy="2823153"/>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14" name="正方形/長方形 13"/>
          <p:cNvSpPr/>
          <p:nvPr/>
        </p:nvSpPr>
        <p:spPr>
          <a:xfrm>
            <a:off x="1921864" y="765766"/>
            <a:ext cx="1140368"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accent1">
                    <a:lumMod val="75000"/>
                  </a:schemeClr>
                </a:solidFill>
                <a:latin typeface="+mj-ea"/>
                <a:ea typeface="+mj-ea"/>
              </a:rPr>
              <a:t>KPI</a:t>
            </a:r>
            <a:endParaRPr kumimoji="1" lang="ja-JP" altLang="en-US" sz="2000" b="1" dirty="0">
              <a:solidFill>
                <a:schemeClr val="accent1">
                  <a:lumMod val="75000"/>
                </a:schemeClr>
              </a:solidFill>
              <a:latin typeface="+mj-ea"/>
              <a:ea typeface="+mj-ea"/>
            </a:endParaRPr>
          </a:p>
        </p:txBody>
      </p:sp>
      <p:sp>
        <p:nvSpPr>
          <p:cNvPr id="15" name="正方形/長方形 14"/>
          <p:cNvSpPr/>
          <p:nvPr/>
        </p:nvSpPr>
        <p:spPr>
          <a:xfrm>
            <a:off x="-39859" y="1789320"/>
            <a:ext cx="1140368"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accent1">
                    <a:lumMod val="75000"/>
                  </a:schemeClr>
                </a:solidFill>
                <a:latin typeface="+mj-ea"/>
                <a:ea typeface="+mj-ea"/>
              </a:rPr>
              <a:t>KGI</a:t>
            </a:r>
            <a:endParaRPr kumimoji="1" lang="ja-JP" altLang="en-US" sz="2000" b="1" dirty="0">
              <a:solidFill>
                <a:schemeClr val="accent1">
                  <a:lumMod val="75000"/>
                </a:schemeClr>
              </a:solidFill>
              <a:latin typeface="+mj-ea"/>
              <a:ea typeface="+mj-ea"/>
            </a:endParaRPr>
          </a:p>
        </p:txBody>
      </p:sp>
      <p:sp>
        <p:nvSpPr>
          <p:cNvPr id="16" name="正方形/長方形 15"/>
          <p:cNvSpPr/>
          <p:nvPr/>
        </p:nvSpPr>
        <p:spPr>
          <a:xfrm>
            <a:off x="4086597" y="2998223"/>
            <a:ext cx="1140368" cy="523875"/>
          </a:xfrm>
          <a:prstGeom prst="rect">
            <a:avLst/>
          </a:prstGeom>
          <a:solidFill>
            <a:schemeClr val="accent4">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rPr>
              <a:t>高品質で安全な</a:t>
            </a:r>
            <a:endParaRPr lang="en-US" altLang="ja-JP" sz="1100" dirty="0">
              <a:solidFill>
                <a:schemeClr val="tx1"/>
              </a:solidFill>
              <a:latin typeface="Meiryo UI" panose="020B0604030504040204" pitchFamily="50" charset="-128"/>
              <a:ea typeface="Meiryo UI" panose="020B0604030504040204" pitchFamily="50" charset="-128"/>
            </a:endParaRPr>
          </a:p>
          <a:p>
            <a:pPr algn="ctr"/>
            <a:r>
              <a:rPr lang="ja-JP" altLang="en-US" sz="1100" dirty="0">
                <a:solidFill>
                  <a:schemeClr val="tx1"/>
                </a:solidFill>
                <a:latin typeface="Meiryo UI" panose="020B0604030504040204" pitchFamily="50" charset="-128"/>
                <a:ea typeface="Meiryo UI" panose="020B0604030504040204" pitchFamily="50" charset="-128"/>
              </a:rPr>
              <a:t>適正価格の</a:t>
            </a:r>
            <a:r>
              <a:rPr lang="ja-JP" altLang="en-US" sz="1100" dirty="0">
                <a:solidFill>
                  <a:schemeClr val="tx1"/>
                </a:solidFill>
                <a:latin typeface="+mn-ea"/>
              </a:rPr>
              <a:t>商品</a:t>
            </a:r>
            <a:endParaRPr kumimoji="1" lang="en-US" altLang="ja-JP" sz="1100" dirty="0">
              <a:solidFill>
                <a:schemeClr val="tx1"/>
              </a:solidFill>
              <a:latin typeface="+mn-ea"/>
            </a:endParaRPr>
          </a:p>
        </p:txBody>
      </p:sp>
      <p:cxnSp>
        <p:nvCxnSpPr>
          <p:cNvPr id="17" name="カギ線コネクタ 16"/>
          <p:cNvCxnSpPr>
            <a:stCxn id="8" idx="3"/>
            <a:endCxn id="16" idx="1"/>
          </p:cNvCxnSpPr>
          <p:nvPr/>
        </p:nvCxnSpPr>
        <p:spPr>
          <a:xfrm>
            <a:off x="3390313" y="3254322"/>
            <a:ext cx="696284" cy="0"/>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18" name="正方形/長方形 17"/>
          <p:cNvSpPr/>
          <p:nvPr/>
        </p:nvSpPr>
        <p:spPr>
          <a:xfrm>
            <a:off x="4086597" y="4364583"/>
            <a:ext cx="1140368" cy="527278"/>
          </a:xfrm>
          <a:prstGeom prst="rect">
            <a:avLst/>
          </a:prstGeom>
          <a:solidFill>
            <a:schemeClr val="accent4">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mn-ea"/>
              </a:rPr>
              <a:t>ポイントプログラムによる</a:t>
            </a:r>
            <a:endParaRPr lang="en-US" altLang="ja-JP" sz="1100" dirty="0">
              <a:solidFill>
                <a:schemeClr val="tx1"/>
              </a:solidFill>
              <a:latin typeface="+mn-ea"/>
            </a:endParaRPr>
          </a:p>
          <a:p>
            <a:pPr algn="ctr"/>
            <a:r>
              <a:rPr lang="ja-JP" altLang="en-US" sz="1100" dirty="0">
                <a:solidFill>
                  <a:schemeClr val="tx1"/>
                </a:solidFill>
                <a:latin typeface="+mn-ea"/>
              </a:rPr>
              <a:t>価値の提案</a:t>
            </a:r>
            <a:endParaRPr kumimoji="1" lang="ja-JP" altLang="en-US" sz="1100" dirty="0">
              <a:solidFill>
                <a:schemeClr val="tx1"/>
              </a:solidFill>
              <a:latin typeface="+mn-ea"/>
            </a:endParaRPr>
          </a:p>
        </p:txBody>
      </p:sp>
      <p:cxnSp>
        <p:nvCxnSpPr>
          <p:cNvPr id="19" name="カギ線コネクタ 18"/>
          <p:cNvCxnSpPr>
            <a:cxnSpLocks/>
            <a:stCxn id="10" idx="3"/>
            <a:endCxn id="18" idx="1"/>
          </p:cNvCxnSpPr>
          <p:nvPr/>
        </p:nvCxnSpPr>
        <p:spPr>
          <a:xfrm>
            <a:off x="3390313" y="4626520"/>
            <a:ext cx="696284" cy="1702"/>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20" name="正方形/長方形 19"/>
          <p:cNvSpPr/>
          <p:nvPr/>
        </p:nvSpPr>
        <p:spPr>
          <a:xfrm>
            <a:off x="3856624" y="700847"/>
            <a:ext cx="1941786"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accent1">
                    <a:lumMod val="75000"/>
                  </a:schemeClr>
                </a:solidFill>
                <a:latin typeface="+mj-ea"/>
                <a:ea typeface="+mj-ea"/>
              </a:rPr>
              <a:t>KSF</a:t>
            </a:r>
            <a:r>
              <a:rPr kumimoji="1" lang="ja-JP" altLang="en-US" sz="2000" b="1" dirty="0">
                <a:solidFill>
                  <a:schemeClr val="accent1">
                    <a:lumMod val="75000"/>
                  </a:schemeClr>
                </a:solidFill>
                <a:latin typeface="+mj-ea"/>
                <a:ea typeface="+mj-ea"/>
              </a:rPr>
              <a:t>（戦略</a:t>
            </a:r>
            <a:r>
              <a:rPr kumimoji="1" lang="ja-JP" altLang="en-US" sz="2000" b="1" dirty="0">
                <a:ln w="0"/>
                <a:solidFill>
                  <a:schemeClr val="accent1">
                    <a:lumMod val="75000"/>
                  </a:schemeClr>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endParaRPr kumimoji="1" lang="ja-JP" altLang="en-US" sz="20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4086597" y="5769136"/>
            <a:ext cx="1168800" cy="523875"/>
          </a:xfrm>
          <a:prstGeom prst="rect">
            <a:avLst/>
          </a:prstGeom>
          <a:solidFill>
            <a:schemeClr val="accent4">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tx1"/>
                </a:solidFill>
                <a:latin typeface="+mn-ea"/>
              </a:rPr>
              <a:t>SNS</a:t>
            </a:r>
            <a:r>
              <a:rPr lang="ja-JP" altLang="en-US" sz="1100" dirty="0">
                <a:solidFill>
                  <a:schemeClr val="tx1"/>
                </a:solidFill>
                <a:latin typeface="+mn-ea"/>
              </a:rPr>
              <a:t>での情報・</a:t>
            </a:r>
            <a:endParaRPr lang="en-US" altLang="ja-JP" sz="1100" dirty="0">
              <a:solidFill>
                <a:schemeClr val="tx1"/>
              </a:solidFill>
              <a:latin typeface="+mn-ea"/>
            </a:endParaRPr>
          </a:p>
          <a:p>
            <a:pPr algn="ctr"/>
            <a:r>
              <a:rPr lang="ja-JP" altLang="en-US" sz="1100" dirty="0">
                <a:solidFill>
                  <a:schemeClr val="tx1"/>
                </a:solidFill>
                <a:latin typeface="+mn-ea"/>
              </a:rPr>
              <a:t>コンテンツ発信</a:t>
            </a:r>
            <a:endParaRPr kumimoji="1" lang="en-US" altLang="ja-JP" sz="1100" dirty="0">
              <a:solidFill>
                <a:schemeClr val="tx1"/>
              </a:solidFill>
              <a:latin typeface="+mn-ea"/>
            </a:endParaRPr>
          </a:p>
        </p:txBody>
      </p:sp>
      <p:cxnSp>
        <p:nvCxnSpPr>
          <p:cNvPr id="22" name="カギ線コネクタ 21"/>
          <p:cNvCxnSpPr>
            <a:cxnSpLocks/>
            <a:stCxn id="12" idx="3"/>
            <a:endCxn id="21" idx="1"/>
          </p:cNvCxnSpPr>
          <p:nvPr/>
        </p:nvCxnSpPr>
        <p:spPr>
          <a:xfrm>
            <a:off x="3390313" y="6031073"/>
            <a:ext cx="696284" cy="1"/>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23" name="正方形/長方形 22"/>
          <p:cNvSpPr/>
          <p:nvPr/>
        </p:nvSpPr>
        <p:spPr>
          <a:xfrm>
            <a:off x="6488898" y="2447844"/>
            <a:ext cx="1429661" cy="523875"/>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dirty="0">
                <a:solidFill>
                  <a:schemeClr val="tx1"/>
                </a:solidFill>
                <a:latin typeface="+mn-ea"/>
              </a:rPr>
              <a:t>消耗品を適正価格で提供する</a:t>
            </a:r>
            <a:endParaRPr kumimoji="1" lang="en-US" altLang="ja-JP" sz="1100" dirty="0">
              <a:solidFill>
                <a:schemeClr val="tx1"/>
              </a:solidFill>
              <a:latin typeface="+mn-ea"/>
            </a:endParaRPr>
          </a:p>
        </p:txBody>
      </p:sp>
      <p:cxnSp>
        <p:nvCxnSpPr>
          <p:cNvPr id="24" name="カギ線コネクタ 23"/>
          <p:cNvCxnSpPr>
            <a:cxnSpLocks/>
            <a:stCxn id="16" idx="3"/>
            <a:endCxn id="23" idx="1"/>
          </p:cNvCxnSpPr>
          <p:nvPr/>
        </p:nvCxnSpPr>
        <p:spPr>
          <a:xfrm flipV="1">
            <a:off x="5226965" y="2709782"/>
            <a:ext cx="1261933" cy="550379"/>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25" name="正方形/長方形 24"/>
          <p:cNvSpPr/>
          <p:nvPr/>
        </p:nvSpPr>
        <p:spPr>
          <a:xfrm>
            <a:off x="6493432" y="1881846"/>
            <a:ext cx="1429661" cy="523875"/>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dirty="0">
                <a:solidFill>
                  <a:schemeClr val="tx1"/>
                </a:solidFill>
                <a:latin typeface="+mn-ea"/>
              </a:rPr>
              <a:t>海外や地域に密着</a:t>
            </a:r>
            <a:br>
              <a:rPr lang="en-US" altLang="ja-JP" sz="1100" dirty="0">
                <a:solidFill>
                  <a:schemeClr val="tx1"/>
                </a:solidFill>
                <a:latin typeface="+mn-ea"/>
              </a:rPr>
            </a:br>
            <a:r>
              <a:rPr lang="ja-JP" altLang="en-US" sz="1100" dirty="0">
                <a:solidFill>
                  <a:schemeClr val="tx1"/>
                </a:solidFill>
                <a:latin typeface="+mn-ea"/>
              </a:rPr>
              <a:t>した呼びかけ</a:t>
            </a:r>
            <a:endParaRPr kumimoji="1" lang="ja-JP" altLang="en-US" sz="1100" dirty="0">
              <a:solidFill>
                <a:schemeClr val="tx1"/>
              </a:solidFill>
              <a:latin typeface="+mn-ea"/>
            </a:endParaRPr>
          </a:p>
        </p:txBody>
      </p:sp>
      <p:cxnSp>
        <p:nvCxnSpPr>
          <p:cNvPr id="26" name="カギ線コネクタ 25"/>
          <p:cNvCxnSpPr>
            <a:cxnSpLocks/>
            <a:stCxn id="64" idx="3"/>
            <a:endCxn id="25" idx="1"/>
          </p:cNvCxnSpPr>
          <p:nvPr/>
        </p:nvCxnSpPr>
        <p:spPr>
          <a:xfrm>
            <a:off x="5255397" y="1602144"/>
            <a:ext cx="1238035" cy="541640"/>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27" name="正方形/長方形 26"/>
          <p:cNvSpPr/>
          <p:nvPr/>
        </p:nvSpPr>
        <p:spPr>
          <a:xfrm>
            <a:off x="6486725" y="3606269"/>
            <a:ext cx="1425126" cy="523875"/>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100" dirty="0">
                <a:solidFill>
                  <a:schemeClr val="tx1"/>
                </a:solidFill>
                <a:latin typeface="+mn-ea"/>
              </a:rPr>
              <a:t>PB</a:t>
            </a:r>
            <a:r>
              <a:rPr lang="ja-JP" altLang="en-US" sz="1100" dirty="0">
                <a:solidFill>
                  <a:schemeClr val="tx1"/>
                </a:solidFill>
                <a:latin typeface="+mn-ea"/>
              </a:rPr>
              <a:t>・冷凍食品の開発</a:t>
            </a:r>
          </a:p>
        </p:txBody>
      </p:sp>
      <p:cxnSp>
        <p:nvCxnSpPr>
          <p:cNvPr id="28" name="カギ線コネクタ 27"/>
          <p:cNvCxnSpPr>
            <a:cxnSpLocks/>
            <a:stCxn id="16" idx="3"/>
            <a:endCxn id="27" idx="1"/>
          </p:cNvCxnSpPr>
          <p:nvPr/>
        </p:nvCxnSpPr>
        <p:spPr>
          <a:xfrm>
            <a:off x="5226965" y="3260161"/>
            <a:ext cx="1259760" cy="608046"/>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29" name="正方形/長方形 28"/>
          <p:cNvSpPr/>
          <p:nvPr/>
        </p:nvSpPr>
        <p:spPr>
          <a:xfrm>
            <a:off x="6453822" y="189193"/>
            <a:ext cx="1941786"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accent1">
                    <a:lumMod val="75000"/>
                  </a:schemeClr>
                </a:solidFill>
                <a:latin typeface="+mj-ea"/>
                <a:ea typeface="+mj-ea"/>
              </a:rPr>
              <a:t>施策（戦術）</a:t>
            </a:r>
          </a:p>
        </p:txBody>
      </p:sp>
      <p:sp>
        <p:nvSpPr>
          <p:cNvPr id="49" name="正方形/長方形 48"/>
          <p:cNvSpPr/>
          <p:nvPr/>
        </p:nvSpPr>
        <p:spPr>
          <a:xfrm>
            <a:off x="6488897" y="4224208"/>
            <a:ext cx="1407177" cy="523875"/>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a:solidFill>
                  <a:schemeClr val="tx1"/>
                </a:solidFill>
                <a:latin typeface="+mn-ea"/>
              </a:rPr>
              <a:t>ポイントデーの</a:t>
            </a:r>
            <a:endParaRPr kumimoji="1" lang="en-US" altLang="ja-JP" sz="1100" dirty="0">
              <a:solidFill>
                <a:schemeClr val="tx1"/>
              </a:solidFill>
              <a:latin typeface="+mn-ea"/>
            </a:endParaRPr>
          </a:p>
          <a:p>
            <a:pPr algn="ctr"/>
            <a:r>
              <a:rPr kumimoji="1" lang="ja-JP" altLang="en-US" sz="1100" dirty="0">
                <a:solidFill>
                  <a:schemeClr val="tx1"/>
                </a:solidFill>
                <a:latin typeface="+mn-ea"/>
              </a:rPr>
              <a:t>来店誘導</a:t>
            </a:r>
            <a:endParaRPr kumimoji="1" lang="en-US" altLang="ja-JP" sz="1100" dirty="0">
              <a:solidFill>
                <a:schemeClr val="tx1"/>
              </a:solidFill>
              <a:latin typeface="+mn-ea"/>
            </a:endParaRPr>
          </a:p>
        </p:txBody>
      </p:sp>
      <p:cxnSp>
        <p:nvCxnSpPr>
          <p:cNvPr id="50" name="カギ線コネクタ 49"/>
          <p:cNvCxnSpPr>
            <a:cxnSpLocks/>
          </p:cNvCxnSpPr>
          <p:nvPr/>
        </p:nvCxnSpPr>
        <p:spPr>
          <a:xfrm flipV="1">
            <a:off x="5232890" y="4401496"/>
            <a:ext cx="1256006" cy="192018"/>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51" name="正方形/長方形 50"/>
          <p:cNvSpPr/>
          <p:nvPr/>
        </p:nvSpPr>
        <p:spPr>
          <a:xfrm>
            <a:off x="6502505" y="4796463"/>
            <a:ext cx="1393569" cy="523875"/>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a:solidFill>
                  <a:schemeClr val="tx1"/>
                </a:solidFill>
                <a:latin typeface="+mn-ea"/>
              </a:rPr>
              <a:t>ユーザーの満足度を上げるクーポン</a:t>
            </a:r>
          </a:p>
        </p:txBody>
      </p:sp>
      <p:cxnSp>
        <p:nvCxnSpPr>
          <p:cNvPr id="52" name="カギ線コネクタ 51"/>
          <p:cNvCxnSpPr>
            <a:cxnSpLocks/>
          </p:cNvCxnSpPr>
          <p:nvPr/>
        </p:nvCxnSpPr>
        <p:spPr>
          <a:xfrm>
            <a:off x="5226965" y="4585814"/>
            <a:ext cx="1275540" cy="428478"/>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55" name="正方形/長方形 54"/>
          <p:cNvSpPr/>
          <p:nvPr/>
        </p:nvSpPr>
        <p:spPr>
          <a:xfrm>
            <a:off x="6502505" y="5441669"/>
            <a:ext cx="1384496" cy="523875"/>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a:solidFill>
                  <a:schemeClr val="tx1"/>
                </a:solidFill>
                <a:latin typeface="+mn-ea"/>
              </a:rPr>
              <a:t>コミュニケーションツールの設定</a:t>
            </a:r>
            <a:endParaRPr kumimoji="1" lang="en-US" altLang="ja-JP" sz="1100" dirty="0">
              <a:solidFill>
                <a:schemeClr val="tx1"/>
              </a:solidFill>
              <a:latin typeface="+mn-ea"/>
            </a:endParaRPr>
          </a:p>
        </p:txBody>
      </p:sp>
      <p:cxnSp>
        <p:nvCxnSpPr>
          <p:cNvPr id="56" name="カギ線コネクタ 55"/>
          <p:cNvCxnSpPr>
            <a:cxnSpLocks/>
            <a:stCxn id="21" idx="3"/>
            <a:endCxn id="55" idx="1"/>
          </p:cNvCxnSpPr>
          <p:nvPr/>
        </p:nvCxnSpPr>
        <p:spPr>
          <a:xfrm flipV="1">
            <a:off x="5255397" y="5703607"/>
            <a:ext cx="1247108" cy="327467"/>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57" name="正方形/長方形 56"/>
          <p:cNvSpPr/>
          <p:nvPr/>
        </p:nvSpPr>
        <p:spPr>
          <a:xfrm>
            <a:off x="6502505" y="6048318"/>
            <a:ext cx="1384496" cy="593524"/>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dirty="0">
                <a:solidFill>
                  <a:schemeClr val="tx1"/>
                </a:solidFill>
                <a:latin typeface="+mn-ea"/>
              </a:rPr>
              <a:t>バズる商品拡散</a:t>
            </a:r>
            <a:endParaRPr lang="en-US" altLang="ja-JP" sz="1100" dirty="0">
              <a:solidFill>
                <a:schemeClr val="tx1"/>
              </a:solidFill>
              <a:latin typeface="+mn-ea"/>
            </a:endParaRPr>
          </a:p>
          <a:p>
            <a:pPr algn="ctr"/>
            <a:r>
              <a:rPr kumimoji="1" lang="ja-JP" altLang="en-US" sz="1100" dirty="0">
                <a:solidFill>
                  <a:schemeClr val="tx1"/>
                </a:solidFill>
                <a:latin typeface="+mn-ea"/>
              </a:rPr>
              <a:t>への取り組み</a:t>
            </a:r>
            <a:endParaRPr kumimoji="1" lang="en-US" altLang="ja-JP" sz="1100" dirty="0">
              <a:solidFill>
                <a:schemeClr val="tx1"/>
              </a:solidFill>
              <a:latin typeface="+mn-ea"/>
            </a:endParaRPr>
          </a:p>
        </p:txBody>
      </p:sp>
      <p:sp>
        <p:nvSpPr>
          <p:cNvPr id="61" name="正方形/長方形 60">
            <a:extLst>
              <a:ext uri="{FF2B5EF4-FFF2-40B4-BE49-F238E27FC236}">
                <a16:creationId xmlns:a16="http://schemas.microsoft.com/office/drawing/2014/main" id="{D2242710-3A7B-4BCD-9B6E-3B5255D88846}"/>
              </a:ext>
            </a:extLst>
          </p:cNvPr>
          <p:cNvSpPr/>
          <p:nvPr/>
        </p:nvSpPr>
        <p:spPr>
          <a:xfrm>
            <a:off x="6475386" y="3016006"/>
            <a:ext cx="1429660" cy="523875"/>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dirty="0">
                <a:solidFill>
                  <a:schemeClr val="tx1"/>
                </a:solidFill>
                <a:latin typeface="+mn-ea"/>
              </a:rPr>
              <a:t>安全で美味しい</a:t>
            </a:r>
            <a:endParaRPr lang="en-US" altLang="ja-JP" sz="1100" dirty="0">
              <a:solidFill>
                <a:schemeClr val="tx1"/>
              </a:solidFill>
              <a:latin typeface="+mn-ea"/>
            </a:endParaRPr>
          </a:p>
          <a:p>
            <a:pPr algn="ctr"/>
            <a:r>
              <a:rPr lang="ja-JP" altLang="en-US" sz="1100" dirty="0">
                <a:solidFill>
                  <a:schemeClr val="tx1"/>
                </a:solidFill>
                <a:latin typeface="+mn-ea"/>
              </a:rPr>
              <a:t>豊富な総菜</a:t>
            </a:r>
          </a:p>
        </p:txBody>
      </p:sp>
      <p:cxnSp>
        <p:nvCxnSpPr>
          <p:cNvPr id="62" name="カギ線コネクタ 25">
            <a:extLst>
              <a:ext uri="{FF2B5EF4-FFF2-40B4-BE49-F238E27FC236}">
                <a16:creationId xmlns:a16="http://schemas.microsoft.com/office/drawing/2014/main" id="{E2D3ACF8-BC69-40C5-9E36-1FD1E131971F}"/>
              </a:ext>
            </a:extLst>
          </p:cNvPr>
          <p:cNvCxnSpPr>
            <a:cxnSpLocks/>
          </p:cNvCxnSpPr>
          <p:nvPr/>
        </p:nvCxnSpPr>
        <p:spPr>
          <a:xfrm>
            <a:off x="5235937" y="3251789"/>
            <a:ext cx="1239449" cy="67560"/>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63" name="正方形/長方形 62">
            <a:extLst>
              <a:ext uri="{FF2B5EF4-FFF2-40B4-BE49-F238E27FC236}">
                <a16:creationId xmlns:a16="http://schemas.microsoft.com/office/drawing/2014/main" id="{0A2DC7F9-6D25-4038-8D1D-A9C8B3473618}"/>
              </a:ext>
            </a:extLst>
          </p:cNvPr>
          <p:cNvSpPr/>
          <p:nvPr/>
        </p:nvSpPr>
        <p:spPr>
          <a:xfrm>
            <a:off x="2249944" y="1338073"/>
            <a:ext cx="1140368" cy="523875"/>
          </a:xfrm>
          <a:prstGeom prst="rect">
            <a:avLst/>
          </a:prstGeom>
          <a:solidFill>
            <a:schemeClr val="accent6">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購買金額の</a:t>
            </a:r>
            <a:r>
              <a:rPr kumimoji="1" lang="en-US" altLang="ja-JP" sz="1100" dirty="0">
                <a:solidFill>
                  <a:schemeClr val="tx1"/>
                </a:solidFill>
                <a:latin typeface="Meiryo UI" panose="020B0604030504040204" pitchFamily="50" charset="-128"/>
                <a:ea typeface="Meiryo UI" panose="020B0604030504040204" pitchFamily="50" charset="-128"/>
              </a:rPr>
              <a:t>UP</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2766EA52-A43A-462B-9884-0B65CC00020B}"/>
              </a:ext>
            </a:extLst>
          </p:cNvPr>
          <p:cNvSpPr/>
          <p:nvPr/>
        </p:nvSpPr>
        <p:spPr>
          <a:xfrm>
            <a:off x="4051358" y="1340206"/>
            <a:ext cx="1204039" cy="523875"/>
          </a:xfrm>
          <a:prstGeom prst="rect">
            <a:avLst/>
          </a:prstGeom>
          <a:solidFill>
            <a:schemeClr val="accent4">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n-ea"/>
              </a:rPr>
              <a:t>ライフスタイル</a:t>
            </a:r>
            <a:endParaRPr kumimoji="1" lang="en-US" altLang="ja-JP" sz="1100" dirty="0">
              <a:solidFill>
                <a:schemeClr val="tx1"/>
              </a:solidFill>
              <a:latin typeface="+mn-ea"/>
            </a:endParaRPr>
          </a:p>
          <a:p>
            <a:pPr algn="ctr"/>
            <a:r>
              <a:rPr kumimoji="1" lang="ja-JP" altLang="en-US" sz="1100" dirty="0">
                <a:solidFill>
                  <a:schemeClr val="tx1"/>
                </a:solidFill>
                <a:latin typeface="+mn-ea"/>
              </a:rPr>
              <a:t>全般の提案</a:t>
            </a:r>
          </a:p>
        </p:txBody>
      </p:sp>
      <p:cxnSp>
        <p:nvCxnSpPr>
          <p:cNvPr id="65" name="カギ線コネクタ 16">
            <a:extLst>
              <a:ext uri="{FF2B5EF4-FFF2-40B4-BE49-F238E27FC236}">
                <a16:creationId xmlns:a16="http://schemas.microsoft.com/office/drawing/2014/main" id="{0629C071-DC00-47E5-8239-B52A49B155F2}"/>
              </a:ext>
            </a:extLst>
          </p:cNvPr>
          <p:cNvCxnSpPr>
            <a:cxnSpLocks/>
            <a:stCxn id="63" idx="3"/>
            <a:endCxn id="64" idx="1"/>
          </p:cNvCxnSpPr>
          <p:nvPr/>
        </p:nvCxnSpPr>
        <p:spPr>
          <a:xfrm>
            <a:off x="3390312" y="1600011"/>
            <a:ext cx="661046" cy="2133"/>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cxnSp>
        <p:nvCxnSpPr>
          <p:cNvPr id="66" name="カギ線コネクタ 8">
            <a:extLst>
              <a:ext uri="{FF2B5EF4-FFF2-40B4-BE49-F238E27FC236}">
                <a16:creationId xmlns:a16="http://schemas.microsoft.com/office/drawing/2014/main" id="{4BC3D0BB-6B3E-4DDE-B921-2CEA04C5A7BD}"/>
              </a:ext>
            </a:extLst>
          </p:cNvPr>
          <p:cNvCxnSpPr>
            <a:cxnSpLocks/>
          </p:cNvCxnSpPr>
          <p:nvPr/>
        </p:nvCxnSpPr>
        <p:spPr>
          <a:xfrm flipV="1">
            <a:off x="1624791" y="1592921"/>
            <a:ext cx="633233" cy="1607909"/>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67" name="正方形/長方形 66">
            <a:extLst>
              <a:ext uri="{FF2B5EF4-FFF2-40B4-BE49-F238E27FC236}">
                <a16:creationId xmlns:a16="http://schemas.microsoft.com/office/drawing/2014/main" id="{46056434-B0BA-4557-8FA0-F34F115869FB}"/>
              </a:ext>
            </a:extLst>
          </p:cNvPr>
          <p:cNvSpPr/>
          <p:nvPr/>
        </p:nvSpPr>
        <p:spPr>
          <a:xfrm>
            <a:off x="6482190" y="1323147"/>
            <a:ext cx="1434197" cy="523875"/>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dirty="0">
                <a:solidFill>
                  <a:schemeClr val="tx1"/>
                </a:solidFill>
                <a:latin typeface="+mn-ea"/>
              </a:rPr>
              <a:t>売り場の雰囲気で</a:t>
            </a:r>
            <a:br>
              <a:rPr lang="en-US" altLang="ja-JP" sz="1100" dirty="0">
                <a:solidFill>
                  <a:schemeClr val="tx1"/>
                </a:solidFill>
                <a:latin typeface="+mn-ea"/>
              </a:rPr>
            </a:br>
            <a:r>
              <a:rPr lang="ja-JP" altLang="en-US" sz="1100" dirty="0">
                <a:solidFill>
                  <a:schemeClr val="tx1"/>
                </a:solidFill>
                <a:latin typeface="+mn-ea"/>
              </a:rPr>
              <a:t>価値観を</a:t>
            </a:r>
            <a:r>
              <a:rPr lang="en-US" altLang="ja-JP" sz="1100" dirty="0">
                <a:solidFill>
                  <a:schemeClr val="tx1"/>
                </a:solidFill>
                <a:latin typeface="+mn-ea"/>
              </a:rPr>
              <a:t>UP</a:t>
            </a:r>
            <a:r>
              <a:rPr lang="ja-JP" altLang="en-US" sz="1100" dirty="0">
                <a:solidFill>
                  <a:schemeClr val="tx1"/>
                </a:solidFill>
                <a:latin typeface="+mn-ea"/>
              </a:rPr>
              <a:t>する</a:t>
            </a:r>
            <a:endParaRPr kumimoji="1" lang="en-US" altLang="ja-JP" sz="1100" dirty="0">
              <a:solidFill>
                <a:schemeClr val="tx1"/>
              </a:solidFill>
              <a:latin typeface="+mn-ea"/>
            </a:endParaRPr>
          </a:p>
        </p:txBody>
      </p:sp>
      <p:cxnSp>
        <p:nvCxnSpPr>
          <p:cNvPr id="68" name="カギ線コネクタ 25">
            <a:extLst>
              <a:ext uri="{FF2B5EF4-FFF2-40B4-BE49-F238E27FC236}">
                <a16:creationId xmlns:a16="http://schemas.microsoft.com/office/drawing/2014/main" id="{80B86656-6A7F-4DBD-A863-B6BB95F40BD2}"/>
              </a:ext>
            </a:extLst>
          </p:cNvPr>
          <p:cNvCxnSpPr>
            <a:cxnSpLocks/>
          </p:cNvCxnSpPr>
          <p:nvPr/>
        </p:nvCxnSpPr>
        <p:spPr>
          <a:xfrm flipV="1">
            <a:off x="5242264" y="1592921"/>
            <a:ext cx="1226793" cy="17059"/>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sp>
        <p:nvSpPr>
          <p:cNvPr id="70" name="正方形/長方形 69">
            <a:extLst>
              <a:ext uri="{FF2B5EF4-FFF2-40B4-BE49-F238E27FC236}">
                <a16:creationId xmlns:a16="http://schemas.microsoft.com/office/drawing/2014/main" id="{4FE9BF40-5AA9-43F9-AABB-C7DEB9837EFB}"/>
              </a:ext>
            </a:extLst>
          </p:cNvPr>
          <p:cNvSpPr/>
          <p:nvPr/>
        </p:nvSpPr>
        <p:spPr>
          <a:xfrm>
            <a:off x="6488896" y="773734"/>
            <a:ext cx="1434197" cy="496916"/>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dirty="0">
                <a:solidFill>
                  <a:schemeClr val="tx1"/>
                </a:solidFill>
                <a:latin typeface="+mn-ea"/>
              </a:rPr>
              <a:t>ユーザーごとに</a:t>
            </a:r>
            <a:br>
              <a:rPr lang="en-US" altLang="ja-JP" sz="1100" dirty="0">
                <a:solidFill>
                  <a:schemeClr val="tx1"/>
                </a:solidFill>
                <a:latin typeface="+mn-ea"/>
              </a:rPr>
            </a:br>
            <a:r>
              <a:rPr lang="ja-JP" altLang="en-US" sz="1100" dirty="0">
                <a:solidFill>
                  <a:schemeClr val="tx1"/>
                </a:solidFill>
                <a:latin typeface="+mn-ea"/>
              </a:rPr>
              <a:t>合わせた提案</a:t>
            </a:r>
            <a:endParaRPr kumimoji="1" lang="en-US" altLang="ja-JP" sz="1100" dirty="0">
              <a:solidFill>
                <a:schemeClr val="tx1"/>
              </a:solidFill>
              <a:latin typeface="+mn-ea"/>
            </a:endParaRPr>
          </a:p>
        </p:txBody>
      </p:sp>
      <p:cxnSp>
        <p:nvCxnSpPr>
          <p:cNvPr id="71" name="カギ線コネクタ 25">
            <a:extLst>
              <a:ext uri="{FF2B5EF4-FFF2-40B4-BE49-F238E27FC236}">
                <a16:creationId xmlns:a16="http://schemas.microsoft.com/office/drawing/2014/main" id="{E53A6CD6-EBE4-4A38-85A6-C2C102EB6DC6}"/>
              </a:ext>
            </a:extLst>
          </p:cNvPr>
          <p:cNvCxnSpPr>
            <a:cxnSpLocks/>
          </p:cNvCxnSpPr>
          <p:nvPr/>
        </p:nvCxnSpPr>
        <p:spPr>
          <a:xfrm flipV="1">
            <a:off x="5238636" y="1009317"/>
            <a:ext cx="1274130" cy="584297"/>
          </a:xfrm>
          <a:prstGeom prst="bentConnector3">
            <a:avLst>
              <a:gd name="adj1" fmla="val 50000"/>
            </a:avLst>
          </a:prstGeom>
          <a:ln/>
        </p:spPr>
        <p:style>
          <a:lnRef idx="3">
            <a:schemeClr val="accent5"/>
          </a:lnRef>
          <a:fillRef idx="0">
            <a:schemeClr val="accent5"/>
          </a:fillRef>
          <a:effectRef idx="2">
            <a:schemeClr val="accent5"/>
          </a:effectRef>
          <a:fontRef idx="minor">
            <a:schemeClr val="tx1"/>
          </a:fontRef>
        </p:style>
      </p:cxnSp>
      <p:pic>
        <p:nvPicPr>
          <p:cNvPr id="81" name="図 80">
            <a:extLst>
              <a:ext uri="{FF2B5EF4-FFF2-40B4-BE49-F238E27FC236}">
                <a16:creationId xmlns:a16="http://schemas.microsoft.com/office/drawing/2014/main" id="{5CAAADAC-795C-DCF8-1A38-0B90430DC7B1}"/>
              </a:ext>
            </a:extLst>
          </p:cNvPr>
          <p:cNvPicPr>
            <a:picLocks noChangeAspect="1"/>
          </p:cNvPicPr>
          <p:nvPr/>
        </p:nvPicPr>
        <p:blipFill>
          <a:blip r:embed="rId2"/>
          <a:stretch>
            <a:fillRect/>
          </a:stretch>
        </p:blipFill>
        <p:spPr>
          <a:xfrm>
            <a:off x="5238592" y="6039332"/>
            <a:ext cx="1274174" cy="317019"/>
          </a:xfrm>
          <a:prstGeom prst="rect">
            <a:avLst/>
          </a:prstGeom>
        </p:spPr>
      </p:pic>
    </p:spTree>
    <p:extLst>
      <p:ext uri="{BB962C8B-B14F-4D97-AF65-F5344CB8AC3E}">
        <p14:creationId xmlns:p14="http://schemas.microsoft.com/office/powerpoint/2010/main" val="3940496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6ECEB9E-734E-7504-FA0C-598369D3A771}"/>
              </a:ext>
            </a:extLst>
          </p:cNvPr>
          <p:cNvSpPr>
            <a:spLocks noGrp="1"/>
          </p:cNvSpPr>
          <p:nvPr>
            <p:ph type="sldNum" sz="quarter" idx="12"/>
          </p:nvPr>
        </p:nvSpPr>
        <p:spPr/>
        <p:txBody>
          <a:bodyPr/>
          <a:lstStyle/>
          <a:p>
            <a:fld id="{A7CC7473-CE00-46BF-999B-63F831026EDD}" type="slidenum">
              <a:rPr kumimoji="1" lang="ja-JP" altLang="en-US" smtClean="0"/>
              <a:t>31</a:t>
            </a:fld>
            <a:endParaRPr kumimoji="1" lang="ja-JP" altLang="en-US"/>
          </a:p>
        </p:txBody>
      </p:sp>
      <p:sp>
        <p:nvSpPr>
          <p:cNvPr id="5" name="タイトル 1">
            <a:extLst>
              <a:ext uri="{FF2B5EF4-FFF2-40B4-BE49-F238E27FC236}">
                <a16:creationId xmlns:a16="http://schemas.microsoft.com/office/drawing/2014/main" id="{9F21053C-174F-42DD-4339-A3A7F34A8ED9}"/>
              </a:ext>
            </a:extLst>
          </p:cNvPr>
          <p:cNvSpPr txBox="1">
            <a:spLocks/>
          </p:cNvSpPr>
          <p:nvPr/>
        </p:nvSpPr>
        <p:spPr>
          <a:xfrm>
            <a:off x="1410572" y="-310437"/>
            <a:ext cx="8055162" cy="1654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n w="0"/>
                <a:solidFill>
                  <a:schemeClr val="accent5">
                    <a:lumMod val="75000"/>
                  </a:schemeClr>
                </a:solidFill>
                <a:effectLst>
                  <a:outerShdw blurRad="38100" dist="25400" dir="5400000" algn="ctr" rotWithShape="0">
                    <a:srgbClr val="6E747A">
                      <a:alpha val="43000"/>
                    </a:srgbClr>
                  </a:outerShdw>
                </a:effectLst>
              </a:rPr>
              <a:t>イトーヨーカドーマーケティングレポートのまとめ</a:t>
            </a:r>
            <a:br>
              <a:rPr lang="en-US" altLang="ja-JP" sz="2800" dirty="0"/>
            </a:br>
            <a:endParaRPr lang="en-US" altLang="ja-JP" sz="2800" dirty="0"/>
          </a:p>
        </p:txBody>
      </p:sp>
      <p:graphicFrame>
        <p:nvGraphicFramePr>
          <p:cNvPr id="3" name="図表 2">
            <a:extLst>
              <a:ext uri="{FF2B5EF4-FFF2-40B4-BE49-F238E27FC236}">
                <a16:creationId xmlns:a16="http://schemas.microsoft.com/office/drawing/2014/main" id="{F0C4115D-17B7-A5D4-85C6-530BE00B6B20}"/>
              </a:ext>
            </a:extLst>
          </p:cNvPr>
          <p:cNvGraphicFramePr/>
          <p:nvPr>
            <p:extLst>
              <p:ext uri="{D42A27DB-BD31-4B8C-83A1-F6EECF244321}">
                <p14:modId xmlns:p14="http://schemas.microsoft.com/office/powerpoint/2010/main" val="2159426436"/>
              </p:ext>
            </p:extLst>
          </p:nvPr>
        </p:nvGraphicFramePr>
        <p:xfrm>
          <a:off x="488951" y="4842619"/>
          <a:ext cx="8227484" cy="1577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テキスト ボックス 7">
            <a:extLst>
              <a:ext uri="{FF2B5EF4-FFF2-40B4-BE49-F238E27FC236}">
                <a16:creationId xmlns:a16="http://schemas.microsoft.com/office/drawing/2014/main" id="{769CD3A7-CB02-CF46-4456-ED5550F9BBFF}"/>
              </a:ext>
            </a:extLst>
          </p:cNvPr>
          <p:cNvSpPr txBox="1"/>
          <p:nvPr/>
        </p:nvSpPr>
        <p:spPr>
          <a:xfrm>
            <a:off x="168274" y="1841717"/>
            <a:ext cx="6588126" cy="369332"/>
          </a:xfrm>
          <a:prstGeom prst="rect">
            <a:avLst/>
          </a:prstGeom>
          <a:noFill/>
        </p:spPr>
        <p:txBody>
          <a:bodyPr wrap="square">
            <a:spAutoFit/>
          </a:bodyPr>
          <a:lstStyle/>
          <a:p>
            <a:r>
              <a:rPr lang="ja-JP" altLang="en-US" dirty="0"/>
              <a:t>■首都圏・大都市圏への集中と食の</a:t>
            </a:r>
            <a:r>
              <a:rPr lang="en-US" altLang="ja-JP" dirty="0"/>
              <a:t>SPA</a:t>
            </a:r>
            <a:r>
              <a:rPr lang="ja-JP" altLang="en-US" dirty="0"/>
              <a:t>化戦略に注力</a:t>
            </a:r>
          </a:p>
        </p:txBody>
      </p:sp>
      <p:graphicFrame>
        <p:nvGraphicFramePr>
          <p:cNvPr id="24" name="図表 23">
            <a:extLst>
              <a:ext uri="{FF2B5EF4-FFF2-40B4-BE49-F238E27FC236}">
                <a16:creationId xmlns:a16="http://schemas.microsoft.com/office/drawing/2014/main" id="{EF1BD6D3-F048-A0F0-5ABE-DC5FA6A222B1}"/>
              </a:ext>
            </a:extLst>
          </p:cNvPr>
          <p:cNvGraphicFramePr/>
          <p:nvPr>
            <p:extLst>
              <p:ext uri="{D42A27DB-BD31-4B8C-83A1-F6EECF244321}">
                <p14:modId xmlns:p14="http://schemas.microsoft.com/office/powerpoint/2010/main" val="2579691185"/>
              </p:ext>
            </p:extLst>
          </p:nvPr>
        </p:nvGraphicFramePr>
        <p:xfrm>
          <a:off x="229660" y="538052"/>
          <a:ext cx="8746066" cy="9136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テキスト ボックス 12">
            <a:extLst>
              <a:ext uri="{FF2B5EF4-FFF2-40B4-BE49-F238E27FC236}">
                <a16:creationId xmlns:a16="http://schemas.microsoft.com/office/drawing/2014/main" id="{8BD3B87E-A78C-1654-5A80-8BE81FD465FE}"/>
              </a:ext>
            </a:extLst>
          </p:cNvPr>
          <p:cNvSpPr txBox="1"/>
          <p:nvPr/>
        </p:nvSpPr>
        <p:spPr>
          <a:xfrm>
            <a:off x="168274" y="1411082"/>
            <a:ext cx="9558866" cy="369332"/>
          </a:xfrm>
          <a:prstGeom prst="rect">
            <a:avLst/>
          </a:prstGeom>
          <a:noFill/>
        </p:spPr>
        <p:txBody>
          <a:bodyPr wrap="square">
            <a:spAutoFit/>
          </a:bodyPr>
          <a:lstStyle/>
          <a:p>
            <a:r>
              <a:rPr lang="ja-JP" altLang="en-US" dirty="0"/>
              <a:t>■商品調達・商品開発を通じたグループの企業価値向上</a:t>
            </a:r>
          </a:p>
        </p:txBody>
      </p:sp>
      <p:sp>
        <p:nvSpPr>
          <p:cNvPr id="15" name="テキスト ボックス 14">
            <a:extLst>
              <a:ext uri="{FF2B5EF4-FFF2-40B4-BE49-F238E27FC236}">
                <a16:creationId xmlns:a16="http://schemas.microsoft.com/office/drawing/2014/main" id="{DEDAE41B-DE6C-F2B4-4C72-B175644C612B}"/>
              </a:ext>
            </a:extLst>
          </p:cNvPr>
          <p:cNvSpPr txBox="1"/>
          <p:nvPr/>
        </p:nvSpPr>
        <p:spPr>
          <a:xfrm>
            <a:off x="168274" y="2259572"/>
            <a:ext cx="8746066" cy="369332"/>
          </a:xfrm>
          <a:prstGeom prst="rect">
            <a:avLst/>
          </a:prstGeom>
          <a:noFill/>
        </p:spPr>
        <p:txBody>
          <a:bodyPr wrap="square">
            <a:spAutoFit/>
          </a:bodyPr>
          <a:lstStyle/>
          <a:p>
            <a:r>
              <a:rPr lang="ja-JP" altLang="en-US" dirty="0"/>
              <a:t>■生鮮品の加工・配送を行うプロセスセンター開設・増設</a:t>
            </a:r>
          </a:p>
        </p:txBody>
      </p:sp>
      <p:sp>
        <p:nvSpPr>
          <p:cNvPr id="17" name="テキスト ボックス 16">
            <a:extLst>
              <a:ext uri="{FF2B5EF4-FFF2-40B4-BE49-F238E27FC236}">
                <a16:creationId xmlns:a16="http://schemas.microsoft.com/office/drawing/2014/main" id="{1CC021BC-7518-914D-C7CA-CDC75949E708}"/>
              </a:ext>
            </a:extLst>
          </p:cNvPr>
          <p:cNvSpPr txBox="1"/>
          <p:nvPr/>
        </p:nvSpPr>
        <p:spPr>
          <a:xfrm>
            <a:off x="168274" y="2677427"/>
            <a:ext cx="7886700" cy="369332"/>
          </a:xfrm>
          <a:prstGeom prst="rect">
            <a:avLst/>
          </a:prstGeom>
          <a:noFill/>
        </p:spPr>
        <p:txBody>
          <a:bodyPr wrap="square">
            <a:spAutoFit/>
          </a:bodyPr>
          <a:lstStyle/>
          <a:p>
            <a:r>
              <a:rPr lang="ja-JP" altLang="en-US" dirty="0"/>
              <a:t>■総菜の調理加工を集中化するセントラルキッチンの開設・増築</a:t>
            </a:r>
          </a:p>
        </p:txBody>
      </p:sp>
      <p:sp>
        <p:nvSpPr>
          <p:cNvPr id="21" name="テキスト ボックス 20">
            <a:extLst>
              <a:ext uri="{FF2B5EF4-FFF2-40B4-BE49-F238E27FC236}">
                <a16:creationId xmlns:a16="http://schemas.microsoft.com/office/drawing/2014/main" id="{B73B18D2-1CCB-727C-9C79-0482BDBEE999}"/>
              </a:ext>
            </a:extLst>
          </p:cNvPr>
          <p:cNvSpPr txBox="1"/>
          <p:nvPr/>
        </p:nvSpPr>
        <p:spPr>
          <a:xfrm>
            <a:off x="168274" y="3108062"/>
            <a:ext cx="3124200" cy="369332"/>
          </a:xfrm>
          <a:prstGeom prst="rect">
            <a:avLst/>
          </a:prstGeom>
          <a:noFill/>
        </p:spPr>
        <p:txBody>
          <a:bodyPr wrap="square" rtlCol="0">
            <a:spAutoFit/>
          </a:bodyPr>
          <a:lstStyle/>
          <a:p>
            <a:r>
              <a:rPr kumimoji="1" lang="ja-JP" altLang="en-US" dirty="0"/>
              <a:t>■配送専用センター開設</a:t>
            </a:r>
          </a:p>
        </p:txBody>
      </p:sp>
      <p:sp>
        <p:nvSpPr>
          <p:cNvPr id="23" name="テキスト ボックス 22">
            <a:extLst>
              <a:ext uri="{FF2B5EF4-FFF2-40B4-BE49-F238E27FC236}">
                <a16:creationId xmlns:a16="http://schemas.microsoft.com/office/drawing/2014/main" id="{4629439B-2BAE-44DE-5046-F740A405C18A}"/>
              </a:ext>
            </a:extLst>
          </p:cNvPr>
          <p:cNvSpPr txBox="1"/>
          <p:nvPr/>
        </p:nvSpPr>
        <p:spPr>
          <a:xfrm>
            <a:off x="168274" y="3526835"/>
            <a:ext cx="8923865" cy="923330"/>
          </a:xfrm>
          <a:prstGeom prst="rect">
            <a:avLst/>
          </a:prstGeom>
          <a:noFill/>
        </p:spPr>
        <p:txBody>
          <a:bodyPr wrap="square">
            <a:spAutoFit/>
          </a:bodyPr>
          <a:lstStyle/>
          <a:p>
            <a:r>
              <a:rPr lang="ja-JP" altLang="en-US" dirty="0"/>
              <a:t>■テナントミックスでの売場活性化、在庫削減、生鮮・総菜強化、不採算店舗の閉鎖</a:t>
            </a:r>
            <a:endParaRPr lang="en-US" altLang="ja-JP" dirty="0"/>
          </a:p>
          <a:p>
            <a:endParaRPr lang="en-US" altLang="ja-JP" dirty="0"/>
          </a:p>
          <a:p>
            <a:endParaRPr lang="ja-JP" altLang="en-US" dirty="0"/>
          </a:p>
        </p:txBody>
      </p:sp>
      <p:sp>
        <p:nvSpPr>
          <p:cNvPr id="26" name="テキスト ボックス 25">
            <a:extLst>
              <a:ext uri="{FF2B5EF4-FFF2-40B4-BE49-F238E27FC236}">
                <a16:creationId xmlns:a16="http://schemas.microsoft.com/office/drawing/2014/main" id="{C7A28870-5F8B-3D42-A479-0392EDADD2C5}"/>
              </a:ext>
            </a:extLst>
          </p:cNvPr>
          <p:cNvSpPr txBox="1"/>
          <p:nvPr/>
        </p:nvSpPr>
        <p:spPr>
          <a:xfrm>
            <a:off x="168274" y="3988500"/>
            <a:ext cx="9712139" cy="646331"/>
          </a:xfrm>
          <a:prstGeom prst="rect">
            <a:avLst/>
          </a:prstGeom>
          <a:noFill/>
        </p:spPr>
        <p:txBody>
          <a:bodyPr wrap="square">
            <a:spAutoFit/>
          </a:bodyPr>
          <a:lstStyle/>
          <a:p>
            <a:r>
              <a:rPr lang="ja-JP" altLang="en-US" dirty="0"/>
              <a:t>■社内取締役を</a:t>
            </a:r>
            <a:r>
              <a:rPr lang="en-US" altLang="ja-JP" dirty="0"/>
              <a:t>2</a:t>
            </a:r>
            <a:r>
              <a:rPr lang="ja-JP" altLang="en-US" dirty="0"/>
              <a:t>名減：</a:t>
            </a:r>
            <a:r>
              <a:rPr lang="en-US" altLang="ja-JP" dirty="0"/>
              <a:t>6</a:t>
            </a:r>
            <a:r>
              <a:rPr lang="ja-JP" altLang="en-US" dirty="0"/>
              <a:t>名へ変更予定</a:t>
            </a:r>
            <a:endParaRPr lang="en-US" altLang="ja-JP" dirty="0"/>
          </a:p>
          <a:p>
            <a:r>
              <a:rPr lang="ja-JP" altLang="en-US" dirty="0"/>
              <a:t>　社外取締役：</a:t>
            </a:r>
            <a:r>
              <a:rPr lang="en-US" altLang="ja-JP" dirty="0"/>
              <a:t>8</a:t>
            </a:r>
            <a:r>
              <a:rPr lang="ja-JP" altLang="en-US" dirty="0"/>
              <a:t>名</a:t>
            </a:r>
            <a:r>
              <a:rPr lang="en-US" altLang="ja-JP" dirty="0"/>
              <a:t>(</a:t>
            </a:r>
            <a:r>
              <a:rPr lang="ja-JP" altLang="en-US" dirty="0"/>
              <a:t>女性、外国人増</a:t>
            </a:r>
            <a:r>
              <a:rPr lang="en-US" altLang="ja-JP" dirty="0"/>
              <a:t>)</a:t>
            </a:r>
            <a:r>
              <a:rPr lang="ja-JP" altLang="en-US" dirty="0"/>
              <a:t>にし社外役員が過半を超える体制へ移行予定</a:t>
            </a:r>
          </a:p>
        </p:txBody>
      </p:sp>
    </p:spTree>
    <p:extLst>
      <p:ext uri="{BB962C8B-B14F-4D97-AF65-F5344CB8AC3E}">
        <p14:creationId xmlns:p14="http://schemas.microsoft.com/office/powerpoint/2010/main" val="109094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B013001-A108-8B49-9A71-04C9348BB105}"/>
              </a:ext>
            </a:extLst>
          </p:cNvPr>
          <p:cNvSpPr>
            <a:spLocks noGrp="1"/>
          </p:cNvSpPr>
          <p:nvPr>
            <p:ph type="sldNum" sz="quarter" idx="12"/>
          </p:nvPr>
        </p:nvSpPr>
        <p:spPr/>
        <p:txBody>
          <a:bodyPr/>
          <a:lstStyle/>
          <a:p>
            <a:fld id="{A7CC7473-CE00-46BF-999B-63F831026EDD}" type="slidenum">
              <a:rPr kumimoji="1" lang="ja-JP" altLang="en-US" smtClean="0"/>
              <a:t>3</a:t>
            </a:fld>
            <a:endParaRPr kumimoji="1" lang="ja-JP" altLang="en-US"/>
          </a:p>
        </p:txBody>
      </p:sp>
      <p:sp>
        <p:nvSpPr>
          <p:cNvPr id="11" name="テキスト ボックス 10">
            <a:extLst>
              <a:ext uri="{FF2B5EF4-FFF2-40B4-BE49-F238E27FC236}">
                <a16:creationId xmlns:a16="http://schemas.microsoft.com/office/drawing/2014/main" id="{B7FD878F-9DA0-479F-73DB-9EC979B80ECA}"/>
              </a:ext>
            </a:extLst>
          </p:cNvPr>
          <p:cNvSpPr txBox="1"/>
          <p:nvPr/>
        </p:nvSpPr>
        <p:spPr>
          <a:xfrm>
            <a:off x="1605156" y="176998"/>
            <a:ext cx="7299565" cy="400110"/>
          </a:xfrm>
          <a:prstGeom prst="rect">
            <a:avLst/>
          </a:prstGeom>
          <a:noFill/>
        </p:spPr>
        <p:txBody>
          <a:bodyPr wrap="square" rtlCol="0">
            <a:spAutoFit/>
          </a:bodyPr>
          <a:lstStyle/>
          <a:p>
            <a:r>
              <a:rPr kumimoji="1"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想定されるイトーヨーカドーの</a:t>
            </a:r>
            <a:r>
              <a:rPr kumimoji="1"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KGI</a:t>
            </a:r>
            <a:r>
              <a:rPr kumimoji="1"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a:t>
            </a:r>
            <a:r>
              <a:rPr kumimoji="1" lang="en-US" altLang="ja-JP"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KPI</a:t>
            </a:r>
            <a:endParaRPr kumimoji="1"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endParaRPr>
          </a:p>
        </p:txBody>
      </p:sp>
      <p:sp>
        <p:nvSpPr>
          <p:cNvPr id="16" name="テキスト ボックス 15">
            <a:extLst>
              <a:ext uri="{FF2B5EF4-FFF2-40B4-BE49-F238E27FC236}">
                <a16:creationId xmlns:a16="http://schemas.microsoft.com/office/drawing/2014/main" id="{482BFCAD-A368-2F68-E9AD-F3B919F97EB2}"/>
              </a:ext>
            </a:extLst>
          </p:cNvPr>
          <p:cNvSpPr txBox="1"/>
          <p:nvPr/>
        </p:nvSpPr>
        <p:spPr>
          <a:xfrm>
            <a:off x="7308339" y="2051401"/>
            <a:ext cx="641612" cy="369332"/>
          </a:xfrm>
          <a:prstGeom prst="rect">
            <a:avLst/>
          </a:prstGeom>
          <a:noFill/>
        </p:spPr>
        <p:txBody>
          <a:bodyPr wrap="square" rtlCol="0">
            <a:spAutoFit/>
          </a:bodyPr>
          <a:lstStyle/>
          <a:p>
            <a:r>
              <a:rPr kumimoji="1" lang="en-US" altLang="ja-JP" b="1" dirty="0">
                <a:ln w="0"/>
                <a:solidFill>
                  <a:schemeClr val="accent1"/>
                </a:solidFill>
                <a:effectLst>
                  <a:outerShdw blurRad="38100" dist="25400" dir="5400000" algn="ctr" rotWithShape="0">
                    <a:srgbClr val="6E747A">
                      <a:alpha val="43000"/>
                    </a:srgbClr>
                  </a:outerShdw>
                </a:effectLst>
                <a:latin typeface="+mj-ea"/>
                <a:ea typeface="+mj-ea"/>
              </a:rPr>
              <a:t>KPI</a:t>
            </a:r>
            <a:endParaRPr kumimoji="1" lang="ja-JP" altLang="en-US" b="1" dirty="0">
              <a:ln w="0"/>
              <a:solidFill>
                <a:schemeClr val="accent1"/>
              </a:solidFill>
              <a:effectLst>
                <a:outerShdw blurRad="38100" dist="25400" dir="5400000" algn="ctr" rotWithShape="0">
                  <a:srgbClr val="6E747A">
                    <a:alpha val="43000"/>
                  </a:srgbClr>
                </a:outerShdw>
              </a:effectLst>
              <a:latin typeface="+mj-ea"/>
              <a:ea typeface="+mj-ea"/>
            </a:endParaRPr>
          </a:p>
        </p:txBody>
      </p:sp>
      <p:graphicFrame>
        <p:nvGraphicFramePr>
          <p:cNvPr id="24" name="図表 23">
            <a:extLst>
              <a:ext uri="{FF2B5EF4-FFF2-40B4-BE49-F238E27FC236}">
                <a16:creationId xmlns:a16="http://schemas.microsoft.com/office/drawing/2014/main" id="{22EBF779-CFE4-5B68-3B43-3E38F2D8C0B9}"/>
              </a:ext>
            </a:extLst>
          </p:cNvPr>
          <p:cNvGraphicFramePr/>
          <p:nvPr>
            <p:extLst>
              <p:ext uri="{D42A27DB-BD31-4B8C-83A1-F6EECF244321}">
                <p14:modId xmlns:p14="http://schemas.microsoft.com/office/powerpoint/2010/main" val="2741765894"/>
              </p:ext>
            </p:extLst>
          </p:nvPr>
        </p:nvGraphicFramePr>
        <p:xfrm>
          <a:off x="239278" y="716815"/>
          <a:ext cx="8665443" cy="1055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図表 12">
            <a:extLst>
              <a:ext uri="{FF2B5EF4-FFF2-40B4-BE49-F238E27FC236}">
                <a16:creationId xmlns:a16="http://schemas.microsoft.com/office/drawing/2014/main" id="{35AAA577-34CF-048B-E69C-717DFA04AED9}"/>
              </a:ext>
            </a:extLst>
          </p:cNvPr>
          <p:cNvGraphicFramePr/>
          <p:nvPr>
            <p:extLst>
              <p:ext uri="{D42A27DB-BD31-4B8C-83A1-F6EECF244321}">
                <p14:modId xmlns:p14="http://schemas.microsoft.com/office/powerpoint/2010/main" val="3991450283"/>
              </p:ext>
            </p:extLst>
          </p:nvPr>
        </p:nvGraphicFramePr>
        <p:xfrm>
          <a:off x="3419554" y="2648626"/>
          <a:ext cx="6975085" cy="35939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テキスト ボックス 26">
            <a:extLst>
              <a:ext uri="{FF2B5EF4-FFF2-40B4-BE49-F238E27FC236}">
                <a16:creationId xmlns:a16="http://schemas.microsoft.com/office/drawing/2014/main" id="{257523CE-3CFA-A8B8-9062-CE017FF44BB0}"/>
              </a:ext>
            </a:extLst>
          </p:cNvPr>
          <p:cNvSpPr txBox="1"/>
          <p:nvPr/>
        </p:nvSpPr>
        <p:spPr>
          <a:xfrm>
            <a:off x="4786413" y="6271464"/>
            <a:ext cx="4391385" cy="246221"/>
          </a:xfrm>
          <a:prstGeom prst="rect">
            <a:avLst/>
          </a:prstGeom>
          <a:noFill/>
        </p:spPr>
        <p:txBody>
          <a:bodyPr wrap="square" rtlCol="0">
            <a:spAutoFit/>
          </a:bodyPr>
          <a:lstStyle/>
          <a:p>
            <a:r>
              <a:rPr kumimoji="1" lang="zh-CN" altLang="en-US" sz="1000" dirty="0">
                <a:solidFill>
                  <a:schemeClr val="bg2">
                    <a:lumMod val="50000"/>
                  </a:schemeClr>
                </a:solidFill>
              </a:rPr>
              <a:t>（参考</a:t>
            </a:r>
            <a:r>
              <a:rPr kumimoji="1" lang="en-US" altLang="zh-CN" sz="1000" dirty="0">
                <a:solidFill>
                  <a:schemeClr val="bg2">
                    <a:lumMod val="50000"/>
                  </a:schemeClr>
                </a:solidFill>
              </a:rPr>
              <a:t>URL</a:t>
            </a:r>
            <a:r>
              <a:rPr kumimoji="1" lang="zh-CN" altLang="en-US" sz="1000" dirty="0">
                <a:solidFill>
                  <a:schemeClr val="bg2">
                    <a:lumMod val="50000"/>
                  </a:schemeClr>
                </a:solidFill>
              </a:rPr>
              <a:t>） </a:t>
            </a:r>
            <a:r>
              <a:rPr kumimoji="1" lang="en-US" altLang="zh-CN" sz="1000" dirty="0">
                <a:solidFill>
                  <a:schemeClr val="bg2">
                    <a:lumMod val="50000"/>
                  </a:schemeClr>
                </a:solidFill>
              </a:rPr>
              <a:t>https://www.emotion-tech.co.jp/case/2021/seven-and-i-holdings</a:t>
            </a:r>
            <a:endParaRPr kumimoji="1" lang="ja-JP" altLang="en-US" sz="1000" dirty="0">
              <a:solidFill>
                <a:schemeClr val="bg2">
                  <a:lumMod val="50000"/>
                </a:schemeClr>
              </a:solidFill>
            </a:endParaRPr>
          </a:p>
        </p:txBody>
      </p:sp>
      <p:sp>
        <p:nvSpPr>
          <p:cNvPr id="2" name="正方形/長方形 1">
            <a:extLst>
              <a:ext uri="{FF2B5EF4-FFF2-40B4-BE49-F238E27FC236}">
                <a16:creationId xmlns:a16="http://schemas.microsoft.com/office/drawing/2014/main" id="{0F5ABD84-9455-7B00-65EA-CEDA46CCE658}"/>
              </a:ext>
            </a:extLst>
          </p:cNvPr>
          <p:cNvSpPr/>
          <p:nvPr/>
        </p:nvSpPr>
        <p:spPr>
          <a:xfrm>
            <a:off x="3763478" y="6517685"/>
            <a:ext cx="1376413"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868E43C8-004A-A74F-6165-97BC9C4F8A23}"/>
              </a:ext>
            </a:extLst>
          </p:cNvPr>
          <p:cNvPicPr>
            <a:picLocks noChangeAspect="1"/>
          </p:cNvPicPr>
          <p:nvPr/>
        </p:nvPicPr>
        <p:blipFill>
          <a:blip r:embed="rId12"/>
          <a:stretch>
            <a:fillRect/>
          </a:stretch>
        </p:blipFill>
        <p:spPr>
          <a:xfrm>
            <a:off x="5155585" y="1832612"/>
            <a:ext cx="1652159" cy="1365622"/>
          </a:xfrm>
          <a:prstGeom prst="rect">
            <a:avLst/>
          </a:prstGeom>
        </p:spPr>
      </p:pic>
      <p:sp>
        <p:nvSpPr>
          <p:cNvPr id="15" name="テキスト ボックス 14">
            <a:extLst>
              <a:ext uri="{FF2B5EF4-FFF2-40B4-BE49-F238E27FC236}">
                <a16:creationId xmlns:a16="http://schemas.microsoft.com/office/drawing/2014/main" id="{388A369C-A4D5-7ACA-43FA-C4DE7C9A230A}"/>
              </a:ext>
            </a:extLst>
          </p:cNvPr>
          <p:cNvSpPr txBox="1"/>
          <p:nvPr/>
        </p:nvSpPr>
        <p:spPr>
          <a:xfrm>
            <a:off x="4991660" y="3312056"/>
            <a:ext cx="840125" cy="369332"/>
          </a:xfrm>
          <a:prstGeom prst="rect">
            <a:avLst/>
          </a:prstGeom>
          <a:noFill/>
        </p:spPr>
        <p:txBody>
          <a:bodyPr wrap="square" rtlCol="0">
            <a:spAutoFit/>
          </a:bodyPr>
          <a:lstStyle/>
          <a:p>
            <a:r>
              <a:rPr kumimoji="1" lang="en-US" altLang="ja-JP" b="1" dirty="0">
                <a:ln w="0"/>
                <a:solidFill>
                  <a:schemeClr val="accent1"/>
                </a:solidFill>
                <a:effectLst>
                  <a:outerShdw blurRad="38100" dist="25400" dir="5400000" algn="ctr" rotWithShape="0">
                    <a:srgbClr val="6E747A">
                      <a:alpha val="43000"/>
                    </a:srgbClr>
                  </a:outerShdw>
                </a:effectLst>
                <a:latin typeface="+mj-ea"/>
                <a:ea typeface="+mj-ea"/>
              </a:rPr>
              <a:t>KGI</a:t>
            </a:r>
            <a:endParaRPr kumimoji="1" lang="ja-JP" altLang="en-US" b="1" dirty="0">
              <a:ln w="0"/>
              <a:solidFill>
                <a:schemeClr val="accent1"/>
              </a:solidFill>
              <a:effectLst>
                <a:outerShdw blurRad="38100" dist="25400" dir="5400000" algn="ctr" rotWithShape="0">
                  <a:srgbClr val="6E747A">
                    <a:alpha val="43000"/>
                  </a:srgbClr>
                </a:outerShdw>
              </a:effectLst>
              <a:latin typeface="+mj-ea"/>
              <a:ea typeface="+mj-ea"/>
            </a:endParaRPr>
          </a:p>
        </p:txBody>
      </p:sp>
      <p:pic>
        <p:nvPicPr>
          <p:cNvPr id="9" name="図 8">
            <a:extLst>
              <a:ext uri="{FF2B5EF4-FFF2-40B4-BE49-F238E27FC236}">
                <a16:creationId xmlns:a16="http://schemas.microsoft.com/office/drawing/2014/main" id="{DAE55F8F-C037-B380-7B11-7F4D4BF1DD13}"/>
              </a:ext>
            </a:extLst>
          </p:cNvPr>
          <p:cNvPicPr>
            <a:picLocks noChangeAspect="1"/>
          </p:cNvPicPr>
          <p:nvPr/>
        </p:nvPicPr>
        <p:blipFill>
          <a:blip r:embed="rId13"/>
          <a:stretch>
            <a:fillRect/>
          </a:stretch>
        </p:blipFill>
        <p:spPr>
          <a:xfrm>
            <a:off x="147133" y="4142950"/>
            <a:ext cx="4580138" cy="1879987"/>
          </a:xfrm>
          <a:prstGeom prst="rect">
            <a:avLst/>
          </a:prstGeom>
        </p:spPr>
      </p:pic>
      <p:pic>
        <p:nvPicPr>
          <p:cNvPr id="12" name="図 11">
            <a:extLst>
              <a:ext uri="{FF2B5EF4-FFF2-40B4-BE49-F238E27FC236}">
                <a16:creationId xmlns:a16="http://schemas.microsoft.com/office/drawing/2014/main" id="{29E5AE39-5453-3AE1-80C4-DC8FD63DE479}"/>
              </a:ext>
            </a:extLst>
          </p:cNvPr>
          <p:cNvPicPr>
            <a:picLocks noChangeAspect="1"/>
          </p:cNvPicPr>
          <p:nvPr/>
        </p:nvPicPr>
        <p:blipFill>
          <a:blip r:embed="rId14"/>
          <a:stretch>
            <a:fillRect/>
          </a:stretch>
        </p:blipFill>
        <p:spPr>
          <a:xfrm>
            <a:off x="168971" y="2113387"/>
            <a:ext cx="4572392" cy="1688163"/>
          </a:xfrm>
          <a:prstGeom prst="rect">
            <a:avLst/>
          </a:prstGeom>
        </p:spPr>
      </p:pic>
    </p:spTree>
    <p:extLst>
      <p:ext uri="{BB962C8B-B14F-4D97-AF65-F5344CB8AC3E}">
        <p14:creationId xmlns:p14="http://schemas.microsoft.com/office/powerpoint/2010/main" val="140355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Rectangle 131"/>
          <p:cNvSpPr>
            <a:spLocks noChangeArrowheads="1"/>
          </p:cNvSpPr>
          <p:nvPr/>
        </p:nvSpPr>
        <p:spPr bwMode="auto">
          <a:xfrm>
            <a:off x="2420491" y="141895"/>
            <a:ext cx="48013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イトーヨーカドーのユーザー分析</a:t>
            </a:r>
            <a:r>
              <a:rPr lang="en-US" altLang="ja-JP" sz="2000" dirty="0">
                <a:latin typeface="Meiryo UI" panose="020B0604030504040204" pitchFamily="50" charset="-128"/>
                <a:ea typeface="Meiryo UI" panose="020B0604030504040204" pitchFamily="50" charset="-128"/>
              </a:rPr>
              <a:t>	</a:t>
            </a:r>
            <a:endParaRPr lang="ja-JP" altLang="en-US" sz="2000" dirty="0">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7F043B86-D782-A7B1-785C-D9A0ED91B391}"/>
              </a:ext>
            </a:extLst>
          </p:cNvPr>
          <p:cNvSpPr>
            <a:spLocks noGrp="1"/>
          </p:cNvSpPr>
          <p:nvPr>
            <p:ph type="sldNum" sz="quarter" idx="12"/>
          </p:nvPr>
        </p:nvSpPr>
        <p:spPr/>
        <p:txBody>
          <a:bodyPr/>
          <a:lstStyle/>
          <a:p>
            <a:fld id="{A7CC7473-CE00-46BF-999B-63F831026EDD}" type="slidenum">
              <a:rPr kumimoji="1" lang="ja-JP" altLang="en-US" smtClean="0"/>
              <a:t>4</a:t>
            </a:fld>
            <a:endParaRPr kumimoji="1" lang="ja-JP" altLang="en-US" dirty="0"/>
          </a:p>
        </p:txBody>
      </p:sp>
      <p:graphicFrame>
        <p:nvGraphicFramePr>
          <p:cNvPr id="9" name="表 9">
            <a:extLst>
              <a:ext uri="{FF2B5EF4-FFF2-40B4-BE49-F238E27FC236}">
                <a16:creationId xmlns:a16="http://schemas.microsoft.com/office/drawing/2014/main" id="{C3FF1EF6-5FE5-873B-2579-3607E4F7C07E}"/>
              </a:ext>
            </a:extLst>
          </p:cNvPr>
          <p:cNvGraphicFramePr>
            <a:graphicFrameLocks noGrp="1"/>
          </p:cNvGraphicFramePr>
          <p:nvPr>
            <p:extLst>
              <p:ext uri="{D42A27DB-BD31-4B8C-83A1-F6EECF244321}">
                <p14:modId xmlns:p14="http://schemas.microsoft.com/office/powerpoint/2010/main" val="3835562278"/>
              </p:ext>
            </p:extLst>
          </p:nvPr>
        </p:nvGraphicFramePr>
        <p:xfrm>
          <a:off x="262465" y="639763"/>
          <a:ext cx="8619070" cy="2317198"/>
        </p:xfrm>
        <a:graphic>
          <a:graphicData uri="http://schemas.openxmlformats.org/drawingml/2006/table">
            <a:tbl>
              <a:tblPr firstRow="1" bandRow="1">
                <a:tableStyleId>{3B4B98B0-60AC-42C2-AFA5-B58CD77FA1E5}</a:tableStyleId>
              </a:tblPr>
              <a:tblGrid>
                <a:gridCol w="3171106">
                  <a:extLst>
                    <a:ext uri="{9D8B030D-6E8A-4147-A177-3AD203B41FA5}">
                      <a16:colId xmlns:a16="http://schemas.microsoft.com/office/drawing/2014/main" val="418890907"/>
                    </a:ext>
                  </a:extLst>
                </a:gridCol>
                <a:gridCol w="5447964">
                  <a:extLst>
                    <a:ext uri="{9D8B030D-6E8A-4147-A177-3AD203B41FA5}">
                      <a16:colId xmlns:a16="http://schemas.microsoft.com/office/drawing/2014/main" val="651517858"/>
                    </a:ext>
                  </a:extLst>
                </a:gridCol>
              </a:tblGrid>
              <a:tr h="564598">
                <a:tc gridSpan="2">
                  <a:txBody>
                    <a:bodyPr/>
                    <a:lstStyle/>
                    <a:p>
                      <a:r>
                        <a:rPr kumimoji="1" lang="ja-JP" altLang="en-US" sz="2000" b="0" dirty="0"/>
                        <a:t>ユーザー層</a:t>
                      </a:r>
                      <a:r>
                        <a:rPr kumimoji="1" lang="ja-JP" altLang="en-US" sz="2000" b="1" dirty="0"/>
                        <a:t>　</a:t>
                      </a:r>
                      <a:r>
                        <a:rPr kumimoji="1" lang="ja-JP" altLang="en-US" sz="1800" b="0" dirty="0"/>
                        <a:t>　　　　　　　　　　　　　　　　　　　　　　　　</a:t>
                      </a:r>
                      <a:endParaRPr kumimoji="1" lang="ja-JP" altLang="en-US" sz="1800" b="1" dirty="0">
                        <a:latin typeface="+mn-ea"/>
                        <a:ea typeface="+mn-ea"/>
                      </a:endParaRPr>
                    </a:p>
                  </a:txBody>
                  <a:tcPr>
                    <a:solidFill>
                      <a:schemeClr val="accent1">
                        <a:lumMod val="60000"/>
                        <a:lumOff val="40000"/>
                      </a:schemeClr>
                    </a:solidFill>
                  </a:tcPr>
                </a:tc>
                <a:tc hMerge="1">
                  <a:txBody>
                    <a:bodyPr/>
                    <a:lstStyle/>
                    <a:p>
                      <a:endParaRPr kumimoji="1" lang="ja-JP" altLang="en-US" dirty="0"/>
                    </a:p>
                  </a:txBody>
                  <a:tcPr/>
                </a:tc>
                <a:extLst>
                  <a:ext uri="{0D108BD9-81ED-4DB2-BD59-A6C34878D82A}">
                    <a16:rowId xmlns:a16="http://schemas.microsoft.com/office/drawing/2014/main" val="1614541275"/>
                  </a:ext>
                </a:extLst>
              </a:tr>
              <a:tr h="370840">
                <a:tc>
                  <a:txBody>
                    <a:bodyPr/>
                    <a:lstStyle/>
                    <a:p>
                      <a:r>
                        <a:rPr kumimoji="1" lang="ja-JP" altLang="en-US" sz="1800" b="0" strike="noStrike" kern="1200" cap="none" spc="0" normalizeH="0" baseline="0" noProof="0" dirty="0">
                          <a:ln>
                            <a:noFill/>
                          </a:ln>
                          <a:solidFill>
                            <a:prstClr val="black"/>
                          </a:solidFill>
                          <a:effectLst/>
                          <a:uLnTx/>
                          <a:uFillTx/>
                        </a:rPr>
                        <a:t>客層</a:t>
                      </a:r>
                      <a:endParaRPr kumimoji="1" lang="ja-JP" altLang="en-US" dirty="0">
                        <a:latin typeface="+mj-ea"/>
                        <a:ea typeface="+mj-ea"/>
                      </a:endParaRPr>
                    </a:p>
                  </a:txBody>
                  <a:tcPr/>
                </a:tc>
                <a:tc>
                  <a:txBody>
                    <a:bodyPr/>
                    <a:lstStyle/>
                    <a:p>
                      <a:r>
                        <a:rPr kumimoji="1" lang="ja-JP" altLang="en-US" sz="1800" b="0" u="none" strike="noStrike" kern="1200" cap="none" spc="0" normalizeH="0" baseline="0" noProof="0" dirty="0">
                          <a:ln>
                            <a:noFill/>
                          </a:ln>
                          <a:solidFill>
                            <a:prstClr val="black"/>
                          </a:solidFill>
                          <a:effectLst/>
                          <a:uLnTx/>
                          <a:uFillTx/>
                        </a:rPr>
                        <a:t>北海道から近畿地区にかけての</a:t>
                      </a:r>
                      <a:r>
                        <a:rPr kumimoji="1" lang="en-US" altLang="ja-JP" sz="1800" b="0" u="none" strike="noStrike" kern="1200" cap="none" spc="0" normalizeH="0" baseline="0" noProof="0" dirty="0">
                          <a:ln>
                            <a:noFill/>
                          </a:ln>
                          <a:solidFill>
                            <a:prstClr val="black"/>
                          </a:solidFill>
                          <a:effectLst/>
                          <a:uLnTx/>
                          <a:uFillTx/>
                        </a:rPr>
                        <a:t>35</a:t>
                      </a:r>
                      <a:r>
                        <a:rPr kumimoji="1" lang="ja-JP" altLang="en-US" sz="1800" b="0" u="none" strike="noStrike" kern="1200" cap="none" spc="0" normalizeH="0" baseline="0" noProof="0" dirty="0">
                          <a:ln>
                            <a:noFill/>
                          </a:ln>
                          <a:solidFill>
                            <a:prstClr val="black"/>
                          </a:solidFill>
                          <a:effectLst/>
                          <a:uLnTx/>
                          <a:uFillTx/>
                        </a:rPr>
                        <a:t>歳～</a:t>
                      </a:r>
                      <a:r>
                        <a:rPr kumimoji="1" lang="en-US" altLang="ja-JP" sz="1800" b="0" u="none" strike="noStrike" kern="1200" cap="none" spc="0" normalizeH="0" baseline="0" noProof="0" dirty="0">
                          <a:ln>
                            <a:noFill/>
                          </a:ln>
                          <a:solidFill>
                            <a:prstClr val="black"/>
                          </a:solidFill>
                          <a:effectLst/>
                          <a:uLnTx/>
                          <a:uFillTx/>
                        </a:rPr>
                        <a:t>70</a:t>
                      </a:r>
                      <a:r>
                        <a:rPr kumimoji="1" lang="ja-JP" altLang="en-US" sz="1800" b="0" u="none" strike="noStrike" kern="1200" cap="none" spc="0" normalizeH="0" baseline="0" noProof="0" dirty="0">
                          <a:ln>
                            <a:noFill/>
                          </a:ln>
                          <a:solidFill>
                            <a:prstClr val="black"/>
                          </a:solidFill>
                          <a:effectLst/>
                          <a:uLnTx/>
                          <a:uFillTx/>
                        </a:rPr>
                        <a:t>歳代男女　</a:t>
                      </a:r>
                      <a:endParaRPr kumimoji="1" lang="ja-JP" altLang="en-US" dirty="0">
                        <a:latin typeface="+mj-ea"/>
                        <a:ea typeface="+mj-ea"/>
                      </a:endParaRPr>
                    </a:p>
                  </a:txBody>
                  <a:tcPr/>
                </a:tc>
                <a:extLst>
                  <a:ext uri="{0D108BD9-81ED-4DB2-BD59-A6C34878D82A}">
                    <a16:rowId xmlns:a16="http://schemas.microsoft.com/office/drawing/2014/main" val="2520254904"/>
                  </a:ext>
                </a:extLst>
              </a:tr>
              <a:tr h="370840">
                <a:tc>
                  <a:txBody>
                    <a:bodyPr/>
                    <a:lstStyle/>
                    <a:p>
                      <a:r>
                        <a:rPr kumimoji="1" lang="ja-JP" altLang="en-US" sz="1800" b="0" strike="noStrike" kern="1200" cap="none" spc="0" normalizeH="0" baseline="0" noProof="0" dirty="0">
                          <a:ln>
                            <a:noFill/>
                          </a:ln>
                          <a:solidFill>
                            <a:prstClr val="black"/>
                          </a:solidFill>
                          <a:effectLst/>
                          <a:uLnTx/>
                          <a:uFillTx/>
                        </a:rPr>
                        <a:t>利用時間帯</a:t>
                      </a:r>
                      <a:endParaRPr kumimoji="1" lang="ja-JP" altLang="en-US" dirty="0">
                        <a:latin typeface="+mj-ea"/>
                        <a:ea typeface="+mj-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u="none" strike="noStrike" kern="1200" cap="none" spc="0" normalizeH="0" baseline="0" noProof="0" dirty="0">
                          <a:ln>
                            <a:noFill/>
                          </a:ln>
                          <a:solidFill>
                            <a:prstClr val="black"/>
                          </a:solidFill>
                          <a:effectLst/>
                          <a:uLnTx/>
                          <a:uFillTx/>
                        </a:rPr>
                        <a:t>9</a:t>
                      </a:r>
                      <a:r>
                        <a:rPr kumimoji="1" lang="ja-JP" altLang="en-US" sz="1800" b="0" u="none" strike="noStrike" kern="1200" cap="none" spc="0" normalizeH="0" baseline="0" noProof="0" dirty="0">
                          <a:ln>
                            <a:noFill/>
                          </a:ln>
                          <a:solidFill>
                            <a:prstClr val="black"/>
                          </a:solidFill>
                          <a:effectLst/>
                          <a:uLnTx/>
                          <a:uFillTx/>
                        </a:rPr>
                        <a:t>時</a:t>
                      </a:r>
                      <a:r>
                        <a:rPr kumimoji="1" lang="en-US" altLang="ja-JP" sz="1800" b="0" u="none" strike="noStrike" kern="1200" cap="none" spc="0" normalizeH="0" baseline="0" noProof="0" dirty="0">
                          <a:ln>
                            <a:noFill/>
                          </a:ln>
                          <a:solidFill>
                            <a:prstClr val="black"/>
                          </a:solidFill>
                          <a:effectLst/>
                          <a:uLnTx/>
                          <a:uFillTx/>
                        </a:rPr>
                        <a:t>~23</a:t>
                      </a:r>
                      <a:r>
                        <a:rPr kumimoji="1" lang="ja-JP" altLang="en-US" sz="1800" b="0" u="none" strike="noStrike" kern="1200" cap="none" spc="0" normalizeH="0" baseline="0" noProof="0" dirty="0">
                          <a:ln>
                            <a:noFill/>
                          </a:ln>
                          <a:solidFill>
                            <a:prstClr val="black"/>
                          </a:solidFill>
                          <a:effectLst/>
                          <a:uLnTx/>
                          <a:uFillTx/>
                        </a:rPr>
                        <a:t>時</a:t>
                      </a:r>
                      <a:endParaRPr kumimoji="1" lang="en-US" altLang="ja-JP" sz="1800" b="0" i="0" u="none" strike="noStrike" kern="1200" cap="none" spc="0" normalizeH="0" baseline="0" noProof="0" dirty="0">
                        <a:ln>
                          <a:noFill/>
                        </a:ln>
                        <a:solidFill>
                          <a:prstClr val="black"/>
                        </a:solidFill>
                        <a:effectLst/>
                        <a:uLnTx/>
                        <a:uFillTx/>
                        <a:latin typeface="+mj-ea"/>
                        <a:ea typeface="+mj-ea"/>
                        <a:cs typeface="+mn-cs"/>
                      </a:endParaRPr>
                    </a:p>
                  </a:txBody>
                  <a:tcPr/>
                </a:tc>
                <a:extLst>
                  <a:ext uri="{0D108BD9-81ED-4DB2-BD59-A6C34878D82A}">
                    <a16:rowId xmlns:a16="http://schemas.microsoft.com/office/drawing/2014/main" val="732671180"/>
                  </a:ext>
                </a:extLst>
              </a:tr>
              <a:tr h="370840">
                <a:tc>
                  <a:txBody>
                    <a:bodyPr/>
                    <a:lstStyle/>
                    <a:p>
                      <a:r>
                        <a:rPr kumimoji="1" lang="ja-JP" altLang="en-US" sz="1800" b="0" strike="noStrike" kern="1200" cap="none" spc="0" normalizeH="0" baseline="0" noProof="0" dirty="0">
                          <a:ln>
                            <a:noFill/>
                          </a:ln>
                          <a:solidFill>
                            <a:prstClr val="black"/>
                          </a:solidFill>
                          <a:effectLst/>
                          <a:uLnTx/>
                          <a:uFillTx/>
                        </a:rPr>
                        <a:t>アクティブ（口コミをする）</a:t>
                      </a:r>
                      <a:br>
                        <a:rPr kumimoji="1" lang="en-US" altLang="ja-JP" sz="1800" b="0" strike="noStrike" kern="1200" cap="none" spc="0" normalizeH="0" baseline="0" noProof="0" dirty="0">
                          <a:ln>
                            <a:noFill/>
                          </a:ln>
                          <a:solidFill>
                            <a:prstClr val="black"/>
                          </a:solidFill>
                          <a:effectLst/>
                          <a:uLnTx/>
                          <a:uFillTx/>
                        </a:rPr>
                      </a:br>
                      <a:r>
                        <a:rPr kumimoji="1" lang="ja-JP" altLang="en-US" sz="1800" b="0" strike="noStrike" kern="1200" cap="none" spc="0" normalizeH="0" baseline="0" noProof="0" dirty="0">
                          <a:ln>
                            <a:noFill/>
                          </a:ln>
                          <a:solidFill>
                            <a:prstClr val="black"/>
                          </a:solidFill>
                          <a:effectLst/>
                          <a:uLnTx/>
                          <a:uFillTx/>
                        </a:rPr>
                        <a:t>ユーザー層</a:t>
                      </a:r>
                      <a:endParaRPr kumimoji="1" lang="ja-JP" altLang="en-US" dirty="0">
                        <a:latin typeface="+mj-ea"/>
                        <a:ea typeface="+mj-ea"/>
                      </a:endParaRPr>
                    </a:p>
                  </a:txBody>
                  <a:tcPr/>
                </a:tc>
                <a:tc>
                  <a:txBody>
                    <a:bodyPr/>
                    <a:lstStyle/>
                    <a:p>
                      <a:r>
                        <a:rPr kumimoji="1" lang="en-US" altLang="ja-JP" dirty="0"/>
                        <a:t>30</a:t>
                      </a:r>
                      <a:r>
                        <a:rPr kumimoji="1" lang="ja-JP" altLang="en-US" dirty="0"/>
                        <a:t>～</a:t>
                      </a:r>
                      <a:r>
                        <a:rPr kumimoji="1" lang="en-US" altLang="ja-JP" dirty="0"/>
                        <a:t>50</a:t>
                      </a:r>
                      <a:r>
                        <a:rPr kumimoji="1" lang="ja-JP" altLang="en-US" dirty="0"/>
                        <a:t>代女性　（食べログ：</a:t>
                      </a:r>
                      <a:r>
                        <a:rPr kumimoji="1" lang="en-US" altLang="ja-JP" dirty="0"/>
                        <a:t>50</a:t>
                      </a:r>
                      <a:r>
                        <a:rPr kumimoji="1" lang="ja-JP" altLang="en-US" dirty="0"/>
                        <a:t>代男性）</a:t>
                      </a:r>
                    </a:p>
                    <a:p>
                      <a:endParaRPr kumimoji="1" lang="ja-JP" altLang="en-US" dirty="0">
                        <a:latin typeface="+mj-ea"/>
                        <a:ea typeface="+mj-ea"/>
                      </a:endParaRPr>
                    </a:p>
                  </a:txBody>
                  <a:tcPr anchor="ctr"/>
                </a:tc>
                <a:extLst>
                  <a:ext uri="{0D108BD9-81ED-4DB2-BD59-A6C34878D82A}">
                    <a16:rowId xmlns:a16="http://schemas.microsoft.com/office/drawing/2014/main" val="145336912"/>
                  </a:ext>
                </a:extLst>
              </a:tr>
              <a:tr h="370840">
                <a:tc>
                  <a:txBody>
                    <a:bodyPr/>
                    <a:lstStyle/>
                    <a:p>
                      <a:r>
                        <a:rPr kumimoji="1" lang="ja-JP" altLang="en-US" dirty="0"/>
                        <a:t>アクティブユーザーの所在地</a:t>
                      </a:r>
                      <a:endParaRPr kumimoji="1" lang="ja-JP" altLang="en-US" dirty="0">
                        <a:latin typeface="+mj-ea"/>
                        <a:ea typeface="+mj-ea"/>
                      </a:endParaRPr>
                    </a:p>
                  </a:txBody>
                  <a:tcPr/>
                </a:tc>
                <a:tc>
                  <a:txBody>
                    <a:bodyPr/>
                    <a:lstStyle/>
                    <a:p>
                      <a:r>
                        <a:rPr kumimoji="1" lang="ja-JP" altLang="en-US" dirty="0"/>
                        <a:t>関東近郊</a:t>
                      </a:r>
                      <a:endParaRPr kumimoji="1" lang="en-US" altLang="ja-JP" dirty="0">
                        <a:latin typeface="+mj-ea"/>
                        <a:ea typeface="+mj-ea"/>
                      </a:endParaRPr>
                    </a:p>
                  </a:txBody>
                  <a:tcPr/>
                </a:tc>
                <a:extLst>
                  <a:ext uri="{0D108BD9-81ED-4DB2-BD59-A6C34878D82A}">
                    <a16:rowId xmlns:a16="http://schemas.microsoft.com/office/drawing/2014/main" val="628597814"/>
                  </a:ext>
                </a:extLst>
              </a:tr>
            </a:tbl>
          </a:graphicData>
        </a:graphic>
      </p:graphicFrame>
      <p:pic>
        <p:nvPicPr>
          <p:cNvPr id="5" name="図 4">
            <a:extLst>
              <a:ext uri="{FF2B5EF4-FFF2-40B4-BE49-F238E27FC236}">
                <a16:creationId xmlns:a16="http://schemas.microsoft.com/office/drawing/2014/main" id="{19DE0190-1A14-7211-E580-56C9FC28B654}"/>
              </a:ext>
            </a:extLst>
          </p:cNvPr>
          <p:cNvPicPr>
            <a:picLocks noChangeAspect="1"/>
          </p:cNvPicPr>
          <p:nvPr/>
        </p:nvPicPr>
        <p:blipFill>
          <a:blip r:embed="rId2"/>
          <a:stretch>
            <a:fillRect/>
          </a:stretch>
        </p:blipFill>
        <p:spPr>
          <a:xfrm>
            <a:off x="402556" y="3091458"/>
            <a:ext cx="3694420" cy="1676818"/>
          </a:xfrm>
          <a:prstGeom prst="rect">
            <a:avLst/>
          </a:prstGeom>
        </p:spPr>
      </p:pic>
      <p:sp>
        <p:nvSpPr>
          <p:cNvPr id="3" name="正方形/長方形 2">
            <a:extLst>
              <a:ext uri="{FF2B5EF4-FFF2-40B4-BE49-F238E27FC236}">
                <a16:creationId xmlns:a16="http://schemas.microsoft.com/office/drawing/2014/main" id="{D780C6D0-1AB8-B1AA-0E39-C03D7E715724}"/>
              </a:ext>
            </a:extLst>
          </p:cNvPr>
          <p:cNvSpPr/>
          <p:nvPr/>
        </p:nvSpPr>
        <p:spPr>
          <a:xfrm>
            <a:off x="3609474" y="6570454"/>
            <a:ext cx="1530417" cy="15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200EEAB2-B264-D399-BAD8-C40A6F1B9E86}"/>
              </a:ext>
            </a:extLst>
          </p:cNvPr>
          <p:cNvPicPr>
            <a:picLocks noChangeAspect="1"/>
          </p:cNvPicPr>
          <p:nvPr/>
        </p:nvPicPr>
        <p:blipFill>
          <a:blip r:embed="rId3"/>
          <a:stretch>
            <a:fillRect/>
          </a:stretch>
        </p:blipFill>
        <p:spPr>
          <a:xfrm>
            <a:off x="4572000" y="3105022"/>
            <a:ext cx="3511104" cy="1465422"/>
          </a:xfrm>
          <a:prstGeom prst="rect">
            <a:avLst/>
          </a:prstGeom>
        </p:spPr>
      </p:pic>
      <p:pic>
        <p:nvPicPr>
          <p:cNvPr id="4" name="図 3">
            <a:extLst>
              <a:ext uri="{FF2B5EF4-FFF2-40B4-BE49-F238E27FC236}">
                <a16:creationId xmlns:a16="http://schemas.microsoft.com/office/drawing/2014/main" id="{B7286D78-D117-9589-CE2D-5A757E90247B}"/>
              </a:ext>
            </a:extLst>
          </p:cNvPr>
          <p:cNvPicPr>
            <a:picLocks noChangeAspect="1"/>
          </p:cNvPicPr>
          <p:nvPr/>
        </p:nvPicPr>
        <p:blipFill>
          <a:blip r:embed="rId4"/>
          <a:stretch>
            <a:fillRect/>
          </a:stretch>
        </p:blipFill>
        <p:spPr>
          <a:xfrm>
            <a:off x="211639" y="4772144"/>
            <a:ext cx="3694420" cy="2096113"/>
          </a:xfrm>
          <a:prstGeom prst="rect">
            <a:avLst/>
          </a:prstGeom>
        </p:spPr>
      </p:pic>
      <p:sp>
        <p:nvSpPr>
          <p:cNvPr id="10" name="テキスト ボックス 9">
            <a:extLst>
              <a:ext uri="{FF2B5EF4-FFF2-40B4-BE49-F238E27FC236}">
                <a16:creationId xmlns:a16="http://schemas.microsoft.com/office/drawing/2014/main" id="{C26999EB-6FC5-36F4-A047-65877898A634}"/>
              </a:ext>
            </a:extLst>
          </p:cNvPr>
          <p:cNvSpPr txBox="1"/>
          <p:nvPr/>
        </p:nvSpPr>
        <p:spPr>
          <a:xfrm>
            <a:off x="4616516" y="4884499"/>
            <a:ext cx="3502081" cy="1756463"/>
          </a:xfrm>
          <a:prstGeom prst="rect">
            <a:avLst/>
          </a:prstGeom>
          <a:noFill/>
          <a:ln>
            <a:solidFill>
              <a:srgbClr val="FF0000"/>
            </a:solidFill>
          </a:ln>
        </p:spPr>
        <p:txBody>
          <a:bodyPr wrap="square" rtlCol="0">
            <a:spAutoFit/>
          </a:bodyPr>
          <a:lstStyle/>
          <a:p>
            <a:pPr algn="ctr"/>
            <a:r>
              <a:rPr kumimoji="1" lang="ja-JP" altLang="en-US" dirty="0">
                <a:ln w="0"/>
                <a:effectLst>
                  <a:outerShdw blurRad="38100" dist="25400" dir="5400000" algn="ctr" rotWithShape="0">
                    <a:srgbClr val="6E747A">
                      <a:alpha val="43000"/>
                    </a:srgbClr>
                  </a:outerShdw>
                </a:effectLst>
              </a:rPr>
              <a:t>最頻利用スーパーが</a:t>
            </a:r>
          </a:p>
          <a:p>
            <a:pPr algn="ctr"/>
            <a:r>
              <a:rPr kumimoji="1" lang="en-US" altLang="ja-JP" dirty="0">
                <a:ln w="0"/>
                <a:effectLst>
                  <a:outerShdw blurRad="38100" dist="25400" dir="5400000" algn="ctr" rotWithShape="0">
                    <a:srgbClr val="6E747A">
                      <a:alpha val="43000"/>
                    </a:srgbClr>
                  </a:outerShdw>
                </a:effectLst>
              </a:rPr>
              <a:t>『</a:t>
            </a:r>
            <a:r>
              <a:rPr kumimoji="1" lang="ja-JP" altLang="en-US" dirty="0">
                <a:ln w="0"/>
                <a:effectLst>
                  <a:outerShdw blurRad="38100" dist="25400" dir="5400000" algn="ctr" rotWithShape="0">
                    <a:srgbClr val="6E747A">
                      <a:alpha val="43000"/>
                    </a:srgbClr>
                  </a:outerShdw>
                </a:effectLst>
              </a:rPr>
              <a:t>最も品質がよい</a:t>
            </a:r>
            <a:r>
              <a:rPr kumimoji="1" lang="en-US" altLang="ja-JP" dirty="0">
                <a:ln w="0"/>
                <a:effectLst>
                  <a:outerShdw blurRad="38100" dist="25400" dir="5400000" algn="ctr" rotWithShape="0">
                    <a:srgbClr val="6E747A">
                      <a:alpha val="43000"/>
                    </a:srgbClr>
                  </a:outerShdw>
                </a:effectLst>
              </a:rPr>
              <a:t>』</a:t>
            </a:r>
          </a:p>
          <a:p>
            <a:pPr algn="ctr"/>
            <a:r>
              <a:rPr kumimoji="1" lang="ja-JP" altLang="en-US" dirty="0">
                <a:ln w="0"/>
                <a:effectLst>
                  <a:outerShdw blurRad="38100" dist="25400" dir="5400000" algn="ctr" rotWithShape="0">
                    <a:srgbClr val="6E747A">
                      <a:alpha val="43000"/>
                    </a:srgbClr>
                  </a:outerShdw>
                </a:effectLst>
              </a:rPr>
              <a:t>と回答した人の比率は</a:t>
            </a:r>
          </a:p>
          <a:p>
            <a:pPr algn="ctr"/>
            <a:r>
              <a:rPr kumimoji="1" lang="ja-JP" altLang="en-US" dirty="0">
                <a:ln w="0"/>
                <a:effectLst>
                  <a:outerShdw blurRad="38100" dist="25400" dir="5400000" algn="ctr" rotWithShape="0">
                    <a:srgbClr val="6E747A">
                      <a:alpha val="43000"/>
                    </a:srgbClr>
                  </a:outerShdw>
                </a:effectLst>
              </a:rPr>
              <a:t>「イトーヨーカドー」</a:t>
            </a:r>
          </a:p>
          <a:p>
            <a:pPr algn="ctr"/>
            <a:r>
              <a:rPr kumimoji="1" lang="ja-JP" altLang="en-US" dirty="0">
                <a:ln w="0"/>
                <a:effectLst>
                  <a:outerShdw blurRad="38100" dist="25400" dir="5400000" algn="ctr" rotWithShape="0">
                    <a:srgbClr val="6E747A">
                      <a:alpha val="43000"/>
                    </a:srgbClr>
                  </a:outerShdw>
                </a:effectLst>
              </a:rPr>
              <a:t>が他の層より高い</a:t>
            </a:r>
          </a:p>
          <a:p>
            <a:pPr algn="ctr"/>
            <a:r>
              <a:rPr kumimoji="1" lang="ja-JP" altLang="en-US" dirty="0">
                <a:ln w="0"/>
                <a:effectLst>
                  <a:outerShdw blurRad="38100" dist="25400" dir="5400000" algn="ctr" rotWithShape="0">
                    <a:srgbClr val="6E747A">
                      <a:alpha val="43000"/>
                    </a:srgbClr>
                  </a:outerShdw>
                </a:effectLst>
              </a:rPr>
              <a:t>（関東では１位を獲得）</a:t>
            </a:r>
          </a:p>
        </p:txBody>
      </p:sp>
    </p:spTree>
    <p:extLst>
      <p:ext uri="{BB962C8B-B14F-4D97-AF65-F5344CB8AC3E}">
        <p14:creationId xmlns:p14="http://schemas.microsoft.com/office/powerpoint/2010/main" val="339055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37C581-D7F6-9C61-5233-F6D12CFC6C03}"/>
              </a:ext>
            </a:extLst>
          </p:cNvPr>
          <p:cNvSpPr>
            <a:spLocks noGrp="1"/>
          </p:cNvSpPr>
          <p:nvPr>
            <p:ph type="sldNum" sz="quarter" idx="12"/>
          </p:nvPr>
        </p:nvSpPr>
        <p:spPr/>
        <p:txBody>
          <a:bodyPr/>
          <a:lstStyle/>
          <a:p>
            <a:fld id="{A7CC7473-CE00-46BF-999B-63F831026EDD}" type="slidenum">
              <a:rPr kumimoji="1" lang="ja-JP" altLang="en-US" smtClean="0"/>
              <a:t>5</a:t>
            </a:fld>
            <a:endParaRPr kumimoji="1" lang="ja-JP" altLang="en-US"/>
          </a:p>
        </p:txBody>
      </p:sp>
      <p:graphicFrame>
        <p:nvGraphicFramePr>
          <p:cNvPr id="5" name="図表 4">
            <a:extLst>
              <a:ext uri="{FF2B5EF4-FFF2-40B4-BE49-F238E27FC236}">
                <a16:creationId xmlns:a16="http://schemas.microsoft.com/office/drawing/2014/main" id="{B61273E3-EA3A-6BC8-CDEC-20FD8947FEFA}"/>
              </a:ext>
            </a:extLst>
          </p:cNvPr>
          <p:cNvGraphicFramePr/>
          <p:nvPr>
            <p:extLst>
              <p:ext uri="{D42A27DB-BD31-4B8C-83A1-F6EECF244321}">
                <p14:modId xmlns:p14="http://schemas.microsoft.com/office/powerpoint/2010/main" val="3964249553"/>
              </p:ext>
            </p:extLst>
          </p:nvPr>
        </p:nvGraphicFramePr>
        <p:xfrm>
          <a:off x="-1791640" y="1259209"/>
          <a:ext cx="8409009" cy="4446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図表 11">
            <a:extLst>
              <a:ext uri="{FF2B5EF4-FFF2-40B4-BE49-F238E27FC236}">
                <a16:creationId xmlns:a16="http://schemas.microsoft.com/office/drawing/2014/main" id="{CC5E9C5A-9554-CFED-357D-FA5091E241A1}"/>
              </a:ext>
            </a:extLst>
          </p:cNvPr>
          <p:cNvGraphicFramePr/>
          <p:nvPr>
            <p:extLst>
              <p:ext uri="{D42A27DB-BD31-4B8C-83A1-F6EECF244321}">
                <p14:modId xmlns:p14="http://schemas.microsoft.com/office/powerpoint/2010/main" val="1794347910"/>
              </p:ext>
            </p:extLst>
          </p:nvPr>
        </p:nvGraphicFramePr>
        <p:xfrm>
          <a:off x="2106592" y="1304925"/>
          <a:ext cx="11401061" cy="4355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テキスト ボックス 15">
            <a:extLst>
              <a:ext uri="{FF2B5EF4-FFF2-40B4-BE49-F238E27FC236}">
                <a16:creationId xmlns:a16="http://schemas.microsoft.com/office/drawing/2014/main" id="{C4406E02-1506-1C6A-7672-9AA2FFC5B807}"/>
              </a:ext>
            </a:extLst>
          </p:cNvPr>
          <p:cNvSpPr txBox="1"/>
          <p:nvPr/>
        </p:nvSpPr>
        <p:spPr>
          <a:xfrm>
            <a:off x="1270322" y="782931"/>
            <a:ext cx="7645078" cy="369332"/>
          </a:xfrm>
          <a:prstGeom prst="rect">
            <a:avLst/>
          </a:prstGeom>
          <a:noFill/>
        </p:spPr>
        <p:txBody>
          <a:bodyPr wrap="square">
            <a:spAutoFit/>
          </a:bodyPr>
          <a:lstStyle/>
          <a:p>
            <a:r>
              <a:rPr lang="ja-JP" altLang="en-US" b="1" dirty="0">
                <a:ln w="0"/>
                <a:solidFill>
                  <a:schemeClr val="accent1">
                    <a:lumMod val="75000"/>
                  </a:schemeClr>
                </a:solidFill>
                <a:effectLst>
                  <a:outerShdw blurRad="38100" dist="25400" dir="5400000" algn="ctr" rotWithShape="0">
                    <a:srgbClr val="6E747A">
                      <a:alpha val="43000"/>
                    </a:srgbClr>
                  </a:outerShdw>
                </a:effectLst>
              </a:rPr>
              <a:t>ユーザーのニーズ</a:t>
            </a:r>
          </a:p>
        </p:txBody>
      </p:sp>
      <p:sp>
        <p:nvSpPr>
          <p:cNvPr id="18" name="テキスト ボックス 17">
            <a:extLst>
              <a:ext uri="{FF2B5EF4-FFF2-40B4-BE49-F238E27FC236}">
                <a16:creationId xmlns:a16="http://schemas.microsoft.com/office/drawing/2014/main" id="{100CF87F-C14F-A2EF-DC77-D66CC40354B1}"/>
              </a:ext>
            </a:extLst>
          </p:cNvPr>
          <p:cNvSpPr txBox="1"/>
          <p:nvPr/>
        </p:nvSpPr>
        <p:spPr>
          <a:xfrm>
            <a:off x="6138012" y="805789"/>
            <a:ext cx="7645078" cy="369332"/>
          </a:xfrm>
          <a:prstGeom prst="rect">
            <a:avLst/>
          </a:prstGeom>
          <a:noFill/>
        </p:spPr>
        <p:txBody>
          <a:bodyPr wrap="square">
            <a:spAutoFit/>
          </a:bodyPr>
          <a:lstStyle/>
          <a:p>
            <a:r>
              <a:rPr lang="ja-JP" altLang="en-US" b="1" dirty="0">
                <a:ln w="0"/>
                <a:solidFill>
                  <a:schemeClr val="accent1">
                    <a:lumMod val="75000"/>
                  </a:schemeClr>
                </a:solidFill>
                <a:effectLst>
                  <a:outerShdw blurRad="38100" dist="25400" dir="5400000" algn="ctr" rotWithShape="0">
                    <a:srgbClr val="6E747A">
                      <a:alpha val="43000"/>
                    </a:srgbClr>
                  </a:outerShdw>
                </a:effectLst>
              </a:rPr>
              <a:t>自社の強み</a:t>
            </a:r>
          </a:p>
        </p:txBody>
      </p:sp>
      <p:sp>
        <p:nvSpPr>
          <p:cNvPr id="3" name="正方形/長方形 2">
            <a:extLst>
              <a:ext uri="{FF2B5EF4-FFF2-40B4-BE49-F238E27FC236}">
                <a16:creationId xmlns:a16="http://schemas.microsoft.com/office/drawing/2014/main" id="{A4D83D22-D1E1-7EA0-2227-6B073869F099}"/>
              </a:ext>
            </a:extLst>
          </p:cNvPr>
          <p:cNvSpPr/>
          <p:nvPr/>
        </p:nvSpPr>
        <p:spPr>
          <a:xfrm>
            <a:off x="3388093" y="6356351"/>
            <a:ext cx="2057400" cy="501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A9745B3-3113-037A-18E8-6B32B0423C94}"/>
              </a:ext>
            </a:extLst>
          </p:cNvPr>
          <p:cNvSpPr txBox="1"/>
          <p:nvPr/>
        </p:nvSpPr>
        <p:spPr>
          <a:xfrm>
            <a:off x="3075217" y="182766"/>
            <a:ext cx="4035287" cy="400110"/>
          </a:xfrm>
          <a:prstGeom prst="rect">
            <a:avLst/>
          </a:prstGeom>
          <a:noFill/>
        </p:spPr>
        <p:txBody>
          <a:bodyPr wrap="square" rtlCol="0">
            <a:spAutoFit/>
          </a:bodyPr>
          <a:lstStyle/>
          <a:p>
            <a:r>
              <a:rPr kumimoji="1" lang="ja-JP" altLang="en-US" sz="2000" b="1" dirty="0">
                <a:ln w="0"/>
                <a:solidFill>
                  <a:schemeClr val="accent5">
                    <a:lumMod val="75000"/>
                  </a:schemeClr>
                </a:solidFill>
                <a:effectLst>
                  <a:outerShdw blurRad="38100" dist="25400" dir="5400000" algn="ctr" rotWithShape="0">
                    <a:srgbClr val="6E747A">
                      <a:alpha val="43000"/>
                    </a:srgbClr>
                  </a:outerShdw>
                </a:effectLst>
              </a:rPr>
              <a:t>イトーヨーカドーのニーズ</a:t>
            </a:r>
          </a:p>
        </p:txBody>
      </p:sp>
    </p:spTree>
    <p:extLst>
      <p:ext uri="{BB962C8B-B14F-4D97-AF65-F5344CB8AC3E}">
        <p14:creationId xmlns:p14="http://schemas.microsoft.com/office/powerpoint/2010/main" val="19102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19FB262-3900-8778-5F0E-422895E56AE3}"/>
              </a:ext>
            </a:extLst>
          </p:cNvPr>
          <p:cNvSpPr>
            <a:spLocks noGrp="1"/>
          </p:cNvSpPr>
          <p:nvPr>
            <p:ph type="sldNum" sz="quarter" idx="12"/>
          </p:nvPr>
        </p:nvSpPr>
        <p:spPr/>
        <p:txBody>
          <a:bodyPr/>
          <a:lstStyle/>
          <a:p>
            <a:fld id="{A7CC7473-CE00-46BF-999B-63F831026EDD}" type="slidenum">
              <a:rPr kumimoji="1" lang="ja-JP" altLang="en-US" smtClean="0"/>
              <a:t>6</a:t>
            </a:fld>
            <a:endParaRPr kumimoji="1" lang="ja-JP" altLang="en-US"/>
          </a:p>
        </p:txBody>
      </p:sp>
      <p:graphicFrame>
        <p:nvGraphicFramePr>
          <p:cNvPr id="8" name="図表 7">
            <a:extLst>
              <a:ext uri="{FF2B5EF4-FFF2-40B4-BE49-F238E27FC236}">
                <a16:creationId xmlns:a16="http://schemas.microsoft.com/office/drawing/2014/main" id="{CCF3B5D7-9F0D-449A-888B-36B8903BE478}"/>
              </a:ext>
            </a:extLst>
          </p:cNvPr>
          <p:cNvGraphicFramePr/>
          <p:nvPr>
            <p:extLst>
              <p:ext uri="{D42A27DB-BD31-4B8C-83A1-F6EECF244321}">
                <p14:modId xmlns:p14="http://schemas.microsoft.com/office/powerpoint/2010/main" val="2404543545"/>
              </p:ext>
            </p:extLst>
          </p:nvPr>
        </p:nvGraphicFramePr>
        <p:xfrm>
          <a:off x="215900" y="727224"/>
          <a:ext cx="8831482" cy="648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正方形/長方形 3">
            <a:extLst>
              <a:ext uri="{FF2B5EF4-FFF2-40B4-BE49-F238E27FC236}">
                <a16:creationId xmlns:a16="http://schemas.microsoft.com/office/drawing/2014/main" id="{8B855E70-AF3B-9E78-611C-0416A0B96E16}"/>
              </a:ext>
            </a:extLst>
          </p:cNvPr>
          <p:cNvSpPr/>
          <p:nvPr/>
        </p:nvSpPr>
        <p:spPr>
          <a:xfrm>
            <a:off x="3705726" y="6554804"/>
            <a:ext cx="1478288" cy="16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2A9855F7-838C-7166-9D23-4BE41ACB7C95}"/>
              </a:ext>
            </a:extLst>
          </p:cNvPr>
          <p:cNvGrpSpPr/>
          <p:nvPr/>
        </p:nvGrpSpPr>
        <p:grpSpPr>
          <a:xfrm>
            <a:off x="5507381" y="2326587"/>
            <a:ext cx="3219036" cy="3876761"/>
            <a:chOff x="5685181" y="1375407"/>
            <a:chExt cx="3219036" cy="3876761"/>
          </a:xfrm>
        </p:grpSpPr>
        <p:graphicFrame>
          <p:nvGraphicFramePr>
            <p:cNvPr id="13" name="図表 12">
              <a:extLst>
                <a:ext uri="{FF2B5EF4-FFF2-40B4-BE49-F238E27FC236}">
                  <a16:creationId xmlns:a16="http://schemas.microsoft.com/office/drawing/2014/main" id="{F9BB00EB-810D-2458-4E48-3CAA53A60931}"/>
                </a:ext>
              </a:extLst>
            </p:cNvPr>
            <p:cNvGraphicFramePr/>
            <p:nvPr>
              <p:extLst>
                <p:ext uri="{D42A27DB-BD31-4B8C-83A1-F6EECF244321}">
                  <p14:modId xmlns:p14="http://schemas.microsoft.com/office/powerpoint/2010/main" val="279005839"/>
                </p:ext>
              </p:extLst>
            </p:nvPr>
          </p:nvGraphicFramePr>
          <p:xfrm>
            <a:off x="5914225" y="1375407"/>
            <a:ext cx="2989992" cy="14919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図表 13">
              <a:extLst>
                <a:ext uri="{FF2B5EF4-FFF2-40B4-BE49-F238E27FC236}">
                  <a16:creationId xmlns:a16="http://schemas.microsoft.com/office/drawing/2014/main" id="{9D68B121-727A-FA32-5DED-AB1EA4426239}"/>
                </a:ext>
              </a:extLst>
            </p:cNvPr>
            <p:cNvGraphicFramePr/>
            <p:nvPr>
              <p:extLst>
                <p:ext uri="{D42A27DB-BD31-4B8C-83A1-F6EECF244321}">
                  <p14:modId xmlns:p14="http://schemas.microsoft.com/office/powerpoint/2010/main" val="478992157"/>
                </p:ext>
              </p:extLst>
            </p:nvPr>
          </p:nvGraphicFramePr>
          <p:xfrm>
            <a:off x="5685181" y="3760219"/>
            <a:ext cx="3219036" cy="14919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5" name="矢印: 下 14">
              <a:extLst>
                <a:ext uri="{FF2B5EF4-FFF2-40B4-BE49-F238E27FC236}">
                  <a16:creationId xmlns:a16="http://schemas.microsoft.com/office/drawing/2014/main" id="{A4508577-182B-952C-4645-5D6348B0C952}"/>
                </a:ext>
              </a:extLst>
            </p:cNvPr>
            <p:cNvSpPr/>
            <p:nvPr/>
          </p:nvSpPr>
          <p:spPr>
            <a:xfrm>
              <a:off x="7169482" y="2901325"/>
              <a:ext cx="553222" cy="1066490"/>
            </a:xfrm>
            <a:prstGeom prst="downArrow">
              <a:avLst/>
            </a:prstGeom>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B81AA2F2-0314-7B19-2FE6-7618072DD2F3}"/>
              </a:ext>
            </a:extLst>
          </p:cNvPr>
          <p:cNvSpPr txBox="1"/>
          <p:nvPr/>
        </p:nvSpPr>
        <p:spPr>
          <a:xfrm>
            <a:off x="3024188" y="196502"/>
            <a:ext cx="4601817" cy="400110"/>
          </a:xfrm>
          <a:prstGeom prst="rect">
            <a:avLst/>
          </a:prstGeom>
          <a:noFill/>
        </p:spPr>
        <p:txBody>
          <a:bodyPr wrap="square" rtlCol="0">
            <a:spAutoFit/>
          </a:bodyPr>
          <a:lstStyle/>
          <a:p>
            <a:r>
              <a:rPr kumimoji="1" lang="ja-JP" altLang="en-US" sz="2000" b="1" dirty="0">
                <a:ln w="0"/>
                <a:solidFill>
                  <a:schemeClr val="accent5">
                    <a:lumMod val="75000"/>
                  </a:schemeClr>
                </a:solidFill>
                <a:effectLst>
                  <a:outerShdw blurRad="38100" dist="25400" dir="5400000" algn="ctr" rotWithShape="0">
                    <a:srgbClr val="6E747A">
                      <a:alpha val="43000"/>
                    </a:srgbClr>
                  </a:outerShdw>
                </a:effectLst>
              </a:rPr>
              <a:t>イトーヨーカドーの価値</a:t>
            </a:r>
          </a:p>
        </p:txBody>
      </p:sp>
      <p:grpSp>
        <p:nvGrpSpPr>
          <p:cNvPr id="29" name="グループ化 28">
            <a:extLst>
              <a:ext uri="{FF2B5EF4-FFF2-40B4-BE49-F238E27FC236}">
                <a16:creationId xmlns:a16="http://schemas.microsoft.com/office/drawing/2014/main" id="{2732E152-08FF-C203-4192-73EC9C1DEE80}"/>
              </a:ext>
            </a:extLst>
          </p:cNvPr>
          <p:cNvGrpSpPr/>
          <p:nvPr/>
        </p:nvGrpSpPr>
        <p:grpSpPr>
          <a:xfrm>
            <a:off x="239783" y="1576219"/>
            <a:ext cx="9237132" cy="930555"/>
            <a:chOff x="3705726" y="5578658"/>
            <a:chExt cx="9237132" cy="1077848"/>
          </a:xfrm>
        </p:grpSpPr>
        <p:sp>
          <p:nvSpPr>
            <p:cNvPr id="23" name="テキスト ボックス 22">
              <a:extLst>
                <a:ext uri="{FF2B5EF4-FFF2-40B4-BE49-F238E27FC236}">
                  <a16:creationId xmlns:a16="http://schemas.microsoft.com/office/drawing/2014/main" id="{1C00C2C4-4603-F390-7B8D-4C0B9CA3D400}"/>
                </a:ext>
              </a:extLst>
            </p:cNvPr>
            <p:cNvSpPr txBox="1"/>
            <p:nvPr/>
          </p:nvSpPr>
          <p:spPr>
            <a:xfrm>
              <a:off x="3705726" y="5578658"/>
              <a:ext cx="7476066" cy="338554"/>
            </a:xfrm>
            <a:prstGeom prst="rect">
              <a:avLst/>
            </a:prstGeom>
            <a:noFill/>
          </p:spPr>
          <p:txBody>
            <a:bodyPr wrap="square">
              <a:spAutoFit/>
            </a:bodyPr>
            <a:lstStyle/>
            <a:p>
              <a:r>
                <a:rPr lang="ja-JP" altLang="en-US" sz="1600" b="0" i="0" dirty="0">
                  <a:solidFill>
                    <a:srgbClr val="000000"/>
                  </a:solidFill>
                  <a:effectLst/>
                  <a:latin typeface="+mn-ea"/>
                </a:rPr>
                <a:t>■旬や季節を感じられる品揃えと売場づくり</a:t>
              </a:r>
              <a:endParaRPr lang="ja-JP" altLang="en-US" sz="1600" dirty="0">
                <a:latin typeface="+mn-ea"/>
              </a:endParaRPr>
            </a:p>
          </p:txBody>
        </p:sp>
        <p:sp>
          <p:nvSpPr>
            <p:cNvPr id="25" name="テキスト ボックス 24">
              <a:extLst>
                <a:ext uri="{FF2B5EF4-FFF2-40B4-BE49-F238E27FC236}">
                  <a16:creationId xmlns:a16="http://schemas.microsoft.com/office/drawing/2014/main" id="{EAF543FE-F10C-99A7-B79F-2A67BFFC5E65}"/>
                </a:ext>
              </a:extLst>
            </p:cNvPr>
            <p:cNvSpPr txBox="1"/>
            <p:nvPr/>
          </p:nvSpPr>
          <p:spPr>
            <a:xfrm>
              <a:off x="3705726" y="5937326"/>
              <a:ext cx="8957732" cy="338554"/>
            </a:xfrm>
            <a:prstGeom prst="rect">
              <a:avLst/>
            </a:prstGeom>
            <a:noFill/>
          </p:spPr>
          <p:txBody>
            <a:bodyPr wrap="square">
              <a:spAutoFit/>
            </a:bodyPr>
            <a:lstStyle/>
            <a:p>
              <a:r>
                <a:rPr lang="ja-JP" altLang="en-US" sz="1600" dirty="0">
                  <a:latin typeface="+mn-ea"/>
                </a:rPr>
                <a:t>■消費者が今欲しい商品をいつでも値ごろな価格で提供</a:t>
              </a:r>
            </a:p>
          </p:txBody>
        </p:sp>
        <p:sp>
          <p:nvSpPr>
            <p:cNvPr id="27" name="テキスト ボックス 26">
              <a:extLst>
                <a:ext uri="{FF2B5EF4-FFF2-40B4-BE49-F238E27FC236}">
                  <a16:creationId xmlns:a16="http://schemas.microsoft.com/office/drawing/2014/main" id="{334AF89A-1433-C5D2-C634-19E506FFE0E9}"/>
                </a:ext>
              </a:extLst>
            </p:cNvPr>
            <p:cNvSpPr txBox="1"/>
            <p:nvPr/>
          </p:nvSpPr>
          <p:spPr>
            <a:xfrm>
              <a:off x="3705726" y="6317952"/>
              <a:ext cx="9237132" cy="338554"/>
            </a:xfrm>
            <a:prstGeom prst="rect">
              <a:avLst/>
            </a:prstGeom>
            <a:noFill/>
          </p:spPr>
          <p:txBody>
            <a:bodyPr wrap="square">
              <a:spAutoFit/>
            </a:bodyPr>
            <a:lstStyle/>
            <a:p>
              <a:r>
                <a:rPr lang="ja-JP" altLang="en-US" sz="1600" dirty="0">
                  <a:latin typeface="+mn-ea"/>
                </a:rPr>
                <a:t>■消費者の不満や不便の解消</a:t>
              </a:r>
            </a:p>
          </p:txBody>
        </p:sp>
      </p:grpSp>
      <p:graphicFrame>
        <p:nvGraphicFramePr>
          <p:cNvPr id="28" name="図表 27">
            <a:extLst>
              <a:ext uri="{FF2B5EF4-FFF2-40B4-BE49-F238E27FC236}">
                <a16:creationId xmlns:a16="http://schemas.microsoft.com/office/drawing/2014/main" id="{B28AD9F8-77F3-3212-1BB8-6539C28EF282}"/>
              </a:ext>
            </a:extLst>
          </p:cNvPr>
          <p:cNvGraphicFramePr/>
          <p:nvPr>
            <p:extLst>
              <p:ext uri="{D42A27DB-BD31-4B8C-83A1-F6EECF244321}">
                <p14:modId xmlns:p14="http://schemas.microsoft.com/office/powerpoint/2010/main" val="2901575598"/>
              </p:ext>
            </p:extLst>
          </p:nvPr>
        </p:nvGraphicFramePr>
        <p:xfrm>
          <a:off x="127093" y="2520348"/>
          <a:ext cx="6096000" cy="4064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342921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Rectangle 131"/>
          <p:cNvSpPr>
            <a:spLocks noChangeArrowheads="1"/>
          </p:cNvSpPr>
          <p:nvPr/>
        </p:nvSpPr>
        <p:spPr bwMode="auto">
          <a:xfrm>
            <a:off x="1844167" y="136524"/>
            <a:ext cx="57246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ja-JP" altLang="en-US" sz="2000" b="1" dirty="0">
                <a:ln w="0"/>
                <a:solidFill>
                  <a:schemeClr val="accent5">
                    <a:lumMod val="75000"/>
                  </a:schemeClr>
                </a:solidFill>
                <a:effectLst>
                  <a:outerShdw blurRad="38100" dist="25400" dir="5400000" algn="ctr" rotWithShape="0">
                    <a:srgbClr val="6E747A">
                      <a:alpha val="43000"/>
                    </a:srgbClr>
                  </a:outerShdw>
                </a:effectLst>
                <a:latin typeface="+mj-ea"/>
                <a:ea typeface="+mj-ea"/>
              </a:rPr>
              <a:t>競合分析  イオン　 ビジネスモデルキャンバス</a:t>
            </a:r>
            <a:r>
              <a:rPr lang="en-US" altLang="ja-JP"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graphicFrame>
        <p:nvGraphicFramePr>
          <p:cNvPr id="6" name="表 12">
            <a:extLst>
              <a:ext uri="{FF2B5EF4-FFF2-40B4-BE49-F238E27FC236}">
                <a16:creationId xmlns:a16="http://schemas.microsoft.com/office/drawing/2014/main" id="{0C4E28C6-5818-4904-A7E3-8BA091813F15}"/>
              </a:ext>
            </a:extLst>
          </p:cNvPr>
          <p:cNvGraphicFramePr>
            <a:graphicFrameLocks noGrp="1"/>
          </p:cNvGraphicFramePr>
          <p:nvPr>
            <p:extLst>
              <p:ext uri="{D42A27DB-BD31-4B8C-83A1-F6EECF244321}">
                <p14:modId xmlns:p14="http://schemas.microsoft.com/office/powerpoint/2010/main" val="687896080"/>
              </p:ext>
            </p:extLst>
          </p:nvPr>
        </p:nvGraphicFramePr>
        <p:xfrm>
          <a:off x="215900" y="595631"/>
          <a:ext cx="8642351" cy="5760720"/>
        </p:xfrm>
        <a:graphic>
          <a:graphicData uri="http://schemas.openxmlformats.org/drawingml/2006/table">
            <a:tbl>
              <a:tblPr firstRow="1" bandRow="1">
                <a:tableStyleId>{BC89EF96-8CEA-46FF-86C4-4CE0E7609802}</a:tableStyleId>
              </a:tblPr>
              <a:tblGrid>
                <a:gridCol w="1716303">
                  <a:extLst>
                    <a:ext uri="{9D8B030D-6E8A-4147-A177-3AD203B41FA5}">
                      <a16:colId xmlns:a16="http://schemas.microsoft.com/office/drawing/2014/main" val="322064176"/>
                    </a:ext>
                  </a:extLst>
                </a:gridCol>
                <a:gridCol w="1733793">
                  <a:extLst>
                    <a:ext uri="{9D8B030D-6E8A-4147-A177-3AD203B41FA5}">
                      <a16:colId xmlns:a16="http://schemas.microsoft.com/office/drawing/2014/main" val="1149876942"/>
                    </a:ext>
                  </a:extLst>
                </a:gridCol>
                <a:gridCol w="860623">
                  <a:extLst>
                    <a:ext uri="{9D8B030D-6E8A-4147-A177-3AD203B41FA5}">
                      <a16:colId xmlns:a16="http://schemas.microsoft.com/office/drawing/2014/main" val="810469418"/>
                    </a:ext>
                  </a:extLst>
                </a:gridCol>
                <a:gridCol w="873171">
                  <a:extLst>
                    <a:ext uri="{9D8B030D-6E8A-4147-A177-3AD203B41FA5}">
                      <a16:colId xmlns:a16="http://schemas.microsoft.com/office/drawing/2014/main" val="3729696045"/>
                    </a:ext>
                  </a:extLst>
                </a:gridCol>
                <a:gridCol w="1998537">
                  <a:extLst>
                    <a:ext uri="{9D8B030D-6E8A-4147-A177-3AD203B41FA5}">
                      <a16:colId xmlns:a16="http://schemas.microsoft.com/office/drawing/2014/main" val="2896420946"/>
                    </a:ext>
                  </a:extLst>
                </a:gridCol>
                <a:gridCol w="1459924">
                  <a:extLst>
                    <a:ext uri="{9D8B030D-6E8A-4147-A177-3AD203B41FA5}">
                      <a16:colId xmlns:a16="http://schemas.microsoft.com/office/drawing/2014/main" val="3399392207"/>
                    </a:ext>
                  </a:extLst>
                </a:gridCol>
              </a:tblGrid>
              <a:tr h="1157973">
                <a:tc rowSpan="3">
                  <a:txBody>
                    <a:bodyPr/>
                    <a:lstStyle/>
                    <a:p>
                      <a:r>
                        <a:rPr kumimoji="1" lang="ja-JP" altLang="en-US" sz="1200" b="1" dirty="0">
                          <a:solidFill>
                            <a:schemeClr val="accent1">
                              <a:lumMod val="75000"/>
                            </a:schemeClr>
                          </a:solidFill>
                        </a:rPr>
                        <a:t>キーパートナー</a:t>
                      </a:r>
                      <a:br>
                        <a:rPr kumimoji="1" lang="en-US" altLang="ja-JP" sz="1200" b="1" dirty="0">
                          <a:solidFill>
                            <a:schemeClr val="tx1"/>
                          </a:solidFill>
                        </a:rPr>
                      </a:br>
                      <a:r>
                        <a:rPr kumimoji="1" lang="ja-JP" altLang="en-US" sz="1200" b="0" dirty="0">
                          <a:solidFill>
                            <a:schemeClr val="tx1"/>
                          </a:solidFill>
                        </a:rPr>
                        <a:t>パートナーは誰か</a:t>
                      </a:r>
                      <a:br>
                        <a:rPr kumimoji="1" lang="en-US" altLang="ja-JP" sz="1200" b="0" dirty="0">
                          <a:solidFill>
                            <a:schemeClr val="tx1"/>
                          </a:solidFill>
                        </a:rPr>
                      </a:br>
                      <a:endParaRPr kumimoji="1" lang="en-US" altLang="ja-JP" sz="1200" b="0" dirty="0">
                        <a:solidFill>
                          <a:schemeClr val="tx1"/>
                        </a:solidFill>
                      </a:endParaRPr>
                    </a:p>
                    <a:p>
                      <a:r>
                        <a:rPr kumimoji="1" lang="ja-JP" altLang="en-US" sz="1200" b="0" dirty="0">
                          <a:solidFill>
                            <a:schemeClr val="tx1"/>
                          </a:solidFill>
                        </a:rPr>
                        <a:t>取引先</a:t>
                      </a:r>
                      <a:endParaRPr kumimoji="1" lang="en-US" altLang="ja-JP" sz="1200" b="0" dirty="0">
                        <a:solidFill>
                          <a:schemeClr val="tx1"/>
                        </a:solidFill>
                      </a:endParaRPr>
                    </a:p>
                    <a:p>
                      <a:r>
                        <a:rPr kumimoji="1" lang="ja-JP" altLang="en-US" sz="1200" b="0" dirty="0">
                          <a:solidFill>
                            <a:schemeClr val="tx1"/>
                          </a:solidFill>
                        </a:rPr>
                        <a:t>仕入れ先</a:t>
                      </a:r>
                      <a:endParaRPr kumimoji="1" lang="en-US" altLang="ja-JP" sz="1200" b="0" dirty="0">
                        <a:solidFill>
                          <a:schemeClr val="tx1"/>
                        </a:solidFill>
                      </a:endParaRPr>
                    </a:p>
                    <a:p>
                      <a:r>
                        <a:rPr kumimoji="1" lang="ja-JP" altLang="en-US" sz="1200" b="0" dirty="0">
                          <a:solidFill>
                            <a:schemeClr val="tx1"/>
                          </a:solidFill>
                        </a:rPr>
                        <a:t>小売店</a:t>
                      </a:r>
                      <a:endParaRPr kumimoji="1" lang="en-US" altLang="ja-JP" sz="1200" b="0" dirty="0">
                        <a:solidFill>
                          <a:schemeClr val="tx1"/>
                        </a:solidFill>
                      </a:endParaRPr>
                    </a:p>
                    <a:p>
                      <a:r>
                        <a:rPr kumimoji="1" lang="ja-JP" altLang="en-US" sz="1200" b="0" dirty="0">
                          <a:solidFill>
                            <a:schemeClr val="tx1"/>
                          </a:solidFill>
                        </a:rPr>
                        <a:t>グループ会社</a:t>
                      </a:r>
                      <a:endParaRPr kumimoji="1" lang="en-US" altLang="ja-JP" sz="1200" b="0" dirty="0">
                        <a:solidFill>
                          <a:schemeClr val="tx1"/>
                        </a:solidFill>
                      </a:endParaRPr>
                    </a:p>
                    <a:p>
                      <a:r>
                        <a:rPr kumimoji="1" lang="ja-JP" altLang="en-US" sz="1200" b="1" dirty="0">
                          <a:solidFill>
                            <a:srgbClr val="FF0000"/>
                          </a:solidFill>
                        </a:rPr>
                        <a:t>地域社会</a:t>
                      </a:r>
                      <a:endParaRPr kumimoji="1" lang="en-US" altLang="ja-JP" sz="1200" b="1" dirty="0">
                        <a:solidFill>
                          <a:srgbClr val="FF0000"/>
                        </a:solidFill>
                      </a:endParaRPr>
                    </a:p>
                    <a:p>
                      <a:endParaRPr kumimoji="1" lang="en-US" altLang="ja-JP" sz="1200" b="0" dirty="0">
                        <a:solidFill>
                          <a:schemeClr val="tx1"/>
                        </a:solidFill>
                      </a:endParaRPr>
                    </a:p>
                    <a:p>
                      <a:endParaRPr kumimoji="1" lang="en-US" altLang="ja-JP" sz="1200" b="0" dirty="0">
                        <a:solidFill>
                          <a:schemeClr val="tx1"/>
                        </a:solidFill>
                        <a:latin typeface="+mj-ea"/>
                        <a:ea typeface="+mj-ea"/>
                      </a:endParaRPr>
                    </a:p>
                  </a:txBody>
                  <a:tcPr marL="0" marR="0">
                    <a:solidFill>
                      <a:schemeClr val="bg1"/>
                    </a:solidFill>
                  </a:tcPr>
                </a:tc>
                <a:tc rowSpan="2">
                  <a:txBody>
                    <a:bodyPr/>
                    <a:lstStyle/>
                    <a:p>
                      <a:r>
                        <a:rPr kumimoji="1" lang="ja-JP" altLang="en-US" sz="1200" b="1" dirty="0">
                          <a:solidFill>
                            <a:schemeClr val="accent1">
                              <a:lumMod val="75000"/>
                            </a:schemeClr>
                          </a:solidFill>
                        </a:rPr>
                        <a:t>主要活動</a:t>
                      </a:r>
                      <a:br>
                        <a:rPr kumimoji="1" lang="en-US" altLang="ja-JP" sz="1200" b="1" dirty="0">
                          <a:solidFill>
                            <a:schemeClr val="tx1"/>
                          </a:solidFill>
                        </a:rPr>
                      </a:br>
                      <a:r>
                        <a:rPr kumimoji="1" lang="ja-JP" altLang="en-US" sz="1200" b="0" dirty="0">
                          <a:solidFill>
                            <a:schemeClr val="tx1"/>
                          </a:solidFill>
                        </a:rPr>
                        <a:t>事業内容</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総合スーパー</a:t>
                      </a:r>
                      <a:endParaRPr kumimoji="1" lang="en-US" altLang="ja-JP" sz="1200" b="0" dirty="0">
                        <a:solidFill>
                          <a:schemeClr val="tx1"/>
                        </a:solidFill>
                      </a:endParaRPr>
                    </a:p>
                    <a:p>
                      <a:r>
                        <a:rPr kumimoji="1" lang="ja-JP" altLang="en-US" sz="1200" b="0" dirty="0">
                          <a:solidFill>
                            <a:schemeClr val="tx1"/>
                          </a:solidFill>
                        </a:rPr>
                        <a:t>スーパー</a:t>
                      </a:r>
                      <a:endParaRPr kumimoji="1" lang="en-US" altLang="ja-JP" sz="1200" b="0" dirty="0">
                        <a:solidFill>
                          <a:schemeClr val="tx1"/>
                        </a:solidFill>
                      </a:endParaRPr>
                    </a:p>
                    <a:p>
                      <a:r>
                        <a:rPr kumimoji="1" lang="ja-JP" altLang="en-US" sz="1200" b="0" dirty="0">
                          <a:solidFill>
                            <a:schemeClr val="tx1"/>
                          </a:solidFill>
                        </a:rPr>
                        <a:t>金融</a:t>
                      </a:r>
                      <a:endParaRPr kumimoji="1" lang="en-US" altLang="ja-JP" sz="1200" b="0" dirty="0">
                        <a:solidFill>
                          <a:schemeClr val="tx1"/>
                        </a:solidFill>
                      </a:endParaRPr>
                    </a:p>
                    <a:p>
                      <a:r>
                        <a:rPr kumimoji="1" lang="ja-JP" altLang="en-US" sz="1200" b="0" dirty="0">
                          <a:solidFill>
                            <a:schemeClr val="tx1"/>
                          </a:solidFill>
                        </a:rPr>
                        <a:t>サービス</a:t>
                      </a:r>
                      <a:endParaRPr kumimoji="1" lang="en-US" altLang="ja-JP" sz="1200" b="0" dirty="0">
                        <a:solidFill>
                          <a:schemeClr val="tx1"/>
                        </a:solidFill>
                      </a:endParaRPr>
                    </a:p>
                    <a:p>
                      <a:r>
                        <a:rPr kumimoji="1" lang="ja-JP" altLang="en-US" sz="1200" b="0" dirty="0">
                          <a:solidFill>
                            <a:schemeClr val="tx1"/>
                          </a:solidFill>
                        </a:rPr>
                        <a:t>国際事業</a:t>
                      </a:r>
                      <a:endParaRPr kumimoji="1" lang="en-US" altLang="ja-JP" sz="1200" b="0" dirty="0">
                        <a:solidFill>
                          <a:schemeClr val="tx1"/>
                        </a:solidFill>
                      </a:endParaRPr>
                    </a:p>
                    <a:p>
                      <a:r>
                        <a:rPr kumimoji="1" lang="ja-JP" altLang="en-US" sz="1200" b="1" dirty="0">
                          <a:solidFill>
                            <a:srgbClr val="FF0000"/>
                          </a:solidFill>
                        </a:rPr>
                        <a:t>デベロッパー（不動産）</a:t>
                      </a:r>
                      <a:endParaRPr kumimoji="1" lang="en-US" altLang="ja-JP" sz="1200" b="1" dirty="0">
                        <a:solidFill>
                          <a:srgbClr val="FF0000"/>
                        </a:solidFill>
                      </a:endParaRPr>
                    </a:p>
                    <a:p>
                      <a:endParaRPr kumimoji="1" lang="ja-JP" altLang="en-US" sz="1200" b="0" dirty="0">
                        <a:solidFill>
                          <a:schemeClr val="tx1"/>
                        </a:solidFill>
                        <a:latin typeface="+mj-ea"/>
                        <a:ea typeface="+mj-ea"/>
                      </a:endParaRPr>
                    </a:p>
                  </a:txBody>
                  <a:tcPr marL="0" marR="0">
                    <a:solidFill>
                      <a:schemeClr val="bg1"/>
                    </a:solidFill>
                  </a:tcPr>
                </a:tc>
                <a:tc rowSpan="3" gridSpan="2">
                  <a:txBody>
                    <a:bodyPr/>
                    <a:lstStyle/>
                    <a:p>
                      <a:r>
                        <a:rPr kumimoji="1" lang="ja-JP" altLang="en-US" sz="1200" b="1" dirty="0">
                          <a:solidFill>
                            <a:schemeClr val="accent1">
                              <a:lumMod val="75000"/>
                            </a:schemeClr>
                          </a:solidFill>
                        </a:rPr>
                        <a:t>価値提案</a:t>
                      </a:r>
                      <a:br>
                        <a:rPr kumimoji="1" lang="en-US" altLang="ja-JP" sz="1200" b="1" dirty="0">
                          <a:solidFill>
                            <a:schemeClr val="tx1"/>
                          </a:solidFill>
                        </a:rPr>
                      </a:br>
                      <a:r>
                        <a:rPr kumimoji="1" lang="ja-JP" altLang="en-US" sz="1200" b="0" dirty="0">
                          <a:solidFill>
                            <a:schemeClr val="tx1"/>
                          </a:solidFill>
                        </a:rPr>
                        <a:t>顧客に何を提供するか</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1" dirty="0">
                          <a:solidFill>
                            <a:srgbClr val="FF0000"/>
                          </a:solidFill>
                        </a:rPr>
                        <a:t>地域の暮らしに根差し、連携することで、共に成長・発展を目指す。</a:t>
                      </a:r>
                      <a:endParaRPr kumimoji="1" lang="en-US" altLang="ja-JP" sz="1200" b="1" dirty="0">
                        <a:solidFill>
                          <a:srgbClr val="FF0000"/>
                        </a:solidFill>
                      </a:endParaRPr>
                    </a:p>
                    <a:p>
                      <a:endParaRPr kumimoji="1" lang="en-US" altLang="ja-JP" sz="1200" b="1" dirty="0">
                        <a:solidFill>
                          <a:srgbClr val="FF0000"/>
                        </a:solidFill>
                      </a:endParaRPr>
                    </a:p>
                    <a:p>
                      <a:r>
                        <a:rPr kumimoji="1" lang="ja-JP" altLang="en-US" sz="1200" b="0" dirty="0">
                          <a:solidFill>
                            <a:schemeClr val="tx1"/>
                          </a:solidFill>
                        </a:rPr>
                        <a:t>より便利で豊かな暮らし持続可能な社会</a:t>
                      </a:r>
                      <a:br>
                        <a:rPr kumimoji="1" lang="en-US" altLang="ja-JP" sz="1200" b="0" dirty="0">
                          <a:solidFill>
                            <a:schemeClr val="tx1"/>
                          </a:solidFill>
                        </a:rPr>
                      </a:br>
                      <a:r>
                        <a:rPr kumimoji="1" lang="ja-JP" altLang="en-US" sz="1200" b="0" dirty="0">
                          <a:solidFill>
                            <a:schemeClr val="tx1"/>
                          </a:solidFill>
                        </a:rPr>
                        <a:t>グループの成長」の実現。</a:t>
                      </a:r>
                      <a:endParaRPr kumimoji="1" lang="en-US" altLang="ja-JP" sz="1200" b="1" dirty="0">
                        <a:solidFill>
                          <a:srgbClr val="FF0000"/>
                        </a:solidFill>
                      </a:endParaRPr>
                    </a:p>
                    <a:p>
                      <a:endParaRPr kumimoji="1" lang="ja-JP" altLang="en-US" sz="1200" b="1" dirty="0">
                        <a:solidFill>
                          <a:srgbClr val="FF0000"/>
                        </a:solidFill>
                        <a:latin typeface="+mj-ea"/>
                        <a:ea typeface="+mj-ea"/>
                      </a:endParaRPr>
                    </a:p>
                  </a:txBody>
                  <a:tcPr marL="0" marR="0">
                    <a:solidFill>
                      <a:schemeClr val="bg1"/>
                    </a:solidFill>
                  </a:tcPr>
                </a:tc>
                <a:tc rowSpan="3"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1" dirty="0">
                          <a:solidFill>
                            <a:schemeClr val="accent1">
                              <a:lumMod val="75000"/>
                            </a:schemeClr>
                          </a:solidFill>
                        </a:rPr>
                        <a:t>顧客との関係性</a:t>
                      </a:r>
                      <a:endParaRPr kumimoji="1" lang="en-US" altLang="ja-JP" sz="1200" b="1" dirty="0">
                        <a:solidFill>
                          <a:schemeClr val="accent1">
                            <a:lumMod val="75000"/>
                          </a:schemeClr>
                        </a:solidFill>
                      </a:endParaRPr>
                    </a:p>
                    <a:p>
                      <a:r>
                        <a:rPr kumimoji="1" lang="ja-JP" altLang="en-US" sz="1200" b="0" dirty="0">
                          <a:solidFill>
                            <a:schemeClr val="tx1"/>
                          </a:solidFill>
                        </a:rPr>
                        <a:t>顧客とのつながり</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対面</a:t>
                      </a:r>
                      <a:endParaRPr kumimoji="1" lang="en-US" altLang="ja-JP" sz="1200" b="0" dirty="0">
                        <a:solidFill>
                          <a:schemeClr val="tx1"/>
                        </a:solidFill>
                      </a:endParaRPr>
                    </a:p>
                    <a:p>
                      <a:r>
                        <a:rPr kumimoji="1" lang="ja-JP" altLang="en-US" sz="1200" b="0" dirty="0">
                          <a:solidFill>
                            <a:schemeClr val="tx1"/>
                          </a:solidFill>
                        </a:rPr>
                        <a:t>アプリ</a:t>
                      </a:r>
                      <a:endParaRPr kumimoji="1" lang="en-US" altLang="ja-JP" sz="1200" b="0" dirty="0">
                        <a:solidFill>
                          <a:schemeClr val="tx1"/>
                        </a:solidFill>
                      </a:endParaRPr>
                    </a:p>
                    <a:p>
                      <a:r>
                        <a:rPr kumimoji="1" lang="ja-JP" altLang="en-US" sz="1200" b="1" dirty="0">
                          <a:solidFill>
                            <a:srgbClr val="FF0000"/>
                          </a:solidFill>
                        </a:rPr>
                        <a:t>地域密着型</a:t>
                      </a:r>
                      <a:endParaRPr kumimoji="1" lang="en-US" altLang="ja-JP" sz="1200" b="1" dirty="0">
                        <a:solidFill>
                          <a:srgbClr val="FF0000"/>
                        </a:solidFill>
                      </a:endParaRPr>
                    </a:p>
                    <a:p>
                      <a:r>
                        <a:rPr kumimoji="1" lang="ja-JP" altLang="en-US" sz="1200" b="1" dirty="0">
                          <a:solidFill>
                            <a:srgbClr val="FF0000"/>
                          </a:solidFill>
                        </a:rPr>
                        <a:t>かゆいところに手が届く企業</a:t>
                      </a:r>
                      <a:endParaRPr kumimoji="1" lang="en-US" altLang="ja-JP" sz="1200" b="1" dirty="0">
                        <a:solidFill>
                          <a:srgbClr val="FF0000"/>
                        </a:solidFill>
                      </a:endParaRPr>
                    </a:p>
                    <a:p>
                      <a:endParaRPr kumimoji="1" lang="en-US" altLang="ja-JP" sz="1200" b="0" dirty="0">
                        <a:solidFill>
                          <a:schemeClr val="tx1"/>
                        </a:solidFill>
                        <a:latin typeface="+mj-ea"/>
                        <a:ea typeface="+mj-ea"/>
                      </a:endParaRPr>
                    </a:p>
                  </a:txBody>
                  <a:tcPr marL="0" marR="0">
                    <a:solidFill>
                      <a:schemeClr val="bg1"/>
                    </a:solidFill>
                  </a:tcPr>
                </a:tc>
                <a:tc rowSpan="3">
                  <a:txBody>
                    <a:bodyPr/>
                    <a:lstStyle/>
                    <a:p>
                      <a:r>
                        <a:rPr kumimoji="1" lang="ja-JP" altLang="en-US" sz="1200" b="1" dirty="0">
                          <a:solidFill>
                            <a:schemeClr val="accent1">
                              <a:lumMod val="75000"/>
                            </a:schemeClr>
                          </a:solidFill>
                        </a:rPr>
                        <a:t>顧客セグメント</a:t>
                      </a:r>
                      <a:endParaRPr kumimoji="1" lang="en-US" altLang="ja-JP" sz="1200" b="1" dirty="0">
                        <a:solidFill>
                          <a:schemeClr val="accent1">
                            <a:lumMod val="75000"/>
                          </a:schemeClr>
                        </a:solidFill>
                      </a:endParaRPr>
                    </a:p>
                    <a:p>
                      <a:r>
                        <a:rPr kumimoji="1" lang="ja-JP" altLang="en-US" sz="1200" b="0" dirty="0">
                          <a:solidFill>
                            <a:schemeClr val="tx1"/>
                          </a:solidFill>
                        </a:rPr>
                        <a:t>顧客の素性</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利用ユーザー：</a:t>
                      </a:r>
                      <a:r>
                        <a:rPr kumimoji="1" lang="en-US" altLang="ja-JP" sz="1200" b="0" dirty="0">
                          <a:solidFill>
                            <a:schemeClr val="tx1"/>
                          </a:solidFill>
                        </a:rPr>
                        <a:t>20~70</a:t>
                      </a:r>
                      <a:r>
                        <a:rPr kumimoji="1" lang="ja-JP" altLang="en-US" sz="1200" b="0" dirty="0">
                          <a:solidFill>
                            <a:schemeClr val="tx1"/>
                          </a:solidFill>
                        </a:rPr>
                        <a:t>代男女</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1" dirty="0">
                          <a:solidFill>
                            <a:srgbClr val="FF0000"/>
                          </a:solidFill>
                        </a:rPr>
                        <a:t>アクティブユーザー：</a:t>
                      </a:r>
                      <a:r>
                        <a:rPr kumimoji="1" lang="en-US" altLang="ja-JP" sz="1200" b="1" dirty="0">
                          <a:solidFill>
                            <a:srgbClr val="FF0000"/>
                          </a:solidFill>
                        </a:rPr>
                        <a:t>50</a:t>
                      </a:r>
                      <a:r>
                        <a:rPr kumimoji="1" lang="ja-JP" altLang="en-US" sz="1200" b="1" dirty="0">
                          <a:solidFill>
                            <a:srgbClr val="FF0000"/>
                          </a:solidFill>
                        </a:rPr>
                        <a:t>代～男女をターゲットに設定している</a:t>
                      </a:r>
                      <a:endParaRPr kumimoji="1" lang="en-US" altLang="ja-JP" sz="1200" b="1" dirty="0">
                        <a:solidFill>
                          <a:srgbClr val="FF0000"/>
                        </a:solidFill>
                      </a:endParaRPr>
                    </a:p>
                    <a:p>
                      <a:r>
                        <a:rPr kumimoji="1" lang="en-US" altLang="ja-JP" sz="1200" b="1" dirty="0">
                          <a:solidFill>
                            <a:srgbClr val="FF0000"/>
                          </a:solidFill>
                        </a:rPr>
                        <a:t>(</a:t>
                      </a:r>
                      <a:r>
                        <a:rPr kumimoji="1" lang="ja-JP" altLang="en-US" sz="1200" b="1" dirty="0">
                          <a:solidFill>
                            <a:srgbClr val="FF0000"/>
                          </a:solidFill>
                        </a:rPr>
                        <a:t>グランドジェネレーション）</a:t>
                      </a:r>
                      <a:endParaRPr kumimoji="1" lang="ja-JP" altLang="en-US" sz="1200" b="1" dirty="0">
                        <a:solidFill>
                          <a:srgbClr val="FF0000"/>
                        </a:solidFill>
                        <a:latin typeface="+mj-ea"/>
                        <a:ea typeface="+mj-ea"/>
                      </a:endParaRPr>
                    </a:p>
                  </a:txBody>
                  <a:tcPr marL="0" marR="0">
                    <a:solidFill>
                      <a:schemeClr val="bg1"/>
                    </a:solidFill>
                  </a:tcPr>
                </a:tc>
                <a:extLst>
                  <a:ext uri="{0D108BD9-81ED-4DB2-BD59-A6C34878D82A}">
                    <a16:rowId xmlns:a16="http://schemas.microsoft.com/office/drawing/2014/main" val="3815911744"/>
                  </a:ext>
                </a:extLst>
              </a:tr>
              <a:tr h="325879">
                <a:tc vMerge="1">
                  <a:txBody>
                    <a:bodyPr/>
                    <a:lstStyle/>
                    <a:p>
                      <a:endParaRPr kumimoji="1" lang="ja-JP" altLang="en-US"/>
                    </a:p>
                  </a:txBody>
                  <a:tcPr/>
                </a:tc>
                <a:tc vMerge="1">
                  <a:txBody>
                    <a:bodyPr/>
                    <a:lstStyle/>
                    <a:p>
                      <a:endParaRPr kumimoji="1" lang="ja-JP" altLang="en-US" sz="1400" b="0" dirty="0">
                        <a:solidFill>
                          <a:schemeClr val="tx1"/>
                        </a:solidFill>
                        <a:latin typeface="游ゴシック" panose="020B0400000000000000" pitchFamily="50" charset="-128"/>
                        <a:ea typeface="游ゴシック" panose="020B0400000000000000" pitchFamily="50" charset="-128"/>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kumimoji="1" lang="ja-JP" altLang="en-US"/>
                    </a:p>
                  </a:txBody>
                  <a:tcPr/>
                </a:tc>
                <a:tc hMerge="1" vMerge="1">
                  <a:txBody>
                    <a:bodyPr/>
                    <a:lstStyle/>
                    <a:p>
                      <a:endParaRPr kumimoji="1" lang="ja-JP" altLang="en-US"/>
                    </a:p>
                  </a:txBody>
                  <a:tcPr/>
                </a:tc>
                <a:tc rowSpan="2">
                  <a:txBody>
                    <a:bodyPr/>
                    <a:lstStyle/>
                    <a:p>
                      <a:r>
                        <a:rPr kumimoji="1" lang="ja-JP" altLang="en-US" sz="1200" b="1" dirty="0">
                          <a:solidFill>
                            <a:schemeClr val="accent1">
                              <a:lumMod val="75000"/>
                            </a:schemeClr>
                          </a:solidFill>
                        </a:rPr>
                        <a:t>チャネル</a:t>
                      </a:r>
                      <a:br>
                        <a:rPr kumimoji="1" lang="en-US" altLang="ja-JP" sz="1200" b="1" dirty="0">
                          <a:solidFill>
                            <a:schemeClr val="tx1"/>
                          </a:solidFill>
                        </a:rPr>
                      </a:br>
                      <a:r>
                        <a:rPr kumimoji="1" lang="ja-JP" altLang="en-US" sz="1200" b="0" dirty="0">
                          <a:solidFill>
                            <a:schemeClr val="tx1"/>
                          </a:solidFill>
                        </a:rPr>
                        <a:t>価値をどのように提供するか</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・スーパー（ネットショップも含む）</a:t>
                      </a:r>
                      <a:endParaRPr kumimoji="1" lang="en-US" altLang="ja-JP" sz="1200" b="0" dirty="0">
                        <a:solidFill>
                          <a:schemeClr val="tx1"/>
                        </a:solidFill>
                      </a:endParaRPr>
                    </a:p>
                    <a:p>
                      <a:r>
                        <a:rPr kumimoji="1" lang="ja-JP" altLang="en-US" sz="1200" b="0" dirty="0">
                          <a:solidFill>
                            <a:schemeClr val="tx1"/>
                          </a:solidFill>
                        </a:rPr>
                        <a:t>・ショッピングモール</a:t>
                      </a:r>
                      <a:endParaRPr kumimoji="1" lang="en-US" altLang="ja-JP" sz="1200" b="0" dirty="0">
                        <a:solidFill>
                          <a:schemeClr val="tx1"/>
                        </a:solidFill>
                      </a:endParaRPr>
                    </a:p>
                    <a:p>
                      <a:r>
                        <a:rPr kumimoji="1" lang="ja-JP" altLang="en-US" sz="1200" b="0" dirty="0">
                          <a:solidFill>
                            <a:schemeClr val="tx1"/>
                          </a:solidFill>
                        </a:rPr>
                        <a:t>・ドラッグストアー</a:t>
                      </a:r>
                      <a:endParaRPr kumimoji="1" lang="en-US" altLang="ja-JP" sz="1200" b="0" dirty="0">
                        <a:solidFill>
                          <a:schemeClr val="tx1"/>
                        </a:solidFill>
                      </a:endParaRPr>
                    </a:p>
                    <a:p>
                      <a:r>
                        <a:rPr kumimoji="1" lang="ja-JP" altLang="en-US" sz="1200" b="0" dirty="0">
                          <a:solidFill>
                            <a:schemeClr val="tx1"/>
                          </a:solidFill>
                        </a:rPr>
                        <a:t>・総合金融（クレジットカード</a:t>
                      </a:r>
                      <a:r>
                        <a:rPr kumimoji="1" lang="en-US" altLang="ja-JP" sz="1200" b="0" dirty="0">
                          <a:solidFill>
                            <a:schemeClr val="tx1"/>
                          </a:solidFill>
                        </a:rPr>
                        <a:t>)/</a:t>
                      </a:r>
                      <a:r>
                        <a:rPr kumimoji="1" lang="ja-JP" altLang="en-US" sz="1200" b="0" dirty="0">
                          <a:solidFill>
                            <a:schemeClr val="tx1"/>
                          </a:solidFill>
                        </a:rPr>
                        <a:t>保険</a:t>
                      </a:r>
                      <a:r>
                        <a:rPr kumimoji="1" lang="en-US" altLang="ja-JP" sz="1200" b="0" dirty="0">
                          <a:solidFill>
                            <a:schemeClr val="tx1"/>
                          </a:solidFill>
                        </a:rPr>
                        <a:t>/</a:t>
                      </a:r>
                      <a:r>
                        <a:rPr kumimoji="1" lang="ja-JP" altLang="en-US" sz="1200" b="0" dirty="0">
                          <a:solidFill>
                            <a:schemeClr val="tx1"/>
                          </a:solidFill>
                        </a:rPr>
                        <a:t>電子マネー</a:t>
                      </a:r>
                      <a:endParaRPr kumimoji="1" lang="en-US" altLang="ja-JP" sz="1200" b="0" dirty="0">
                        <a:solidFill>
                          <a:schemeClr val="tx1"/>
                        </a:solidFill>
                      </a:endParaRPr>
                    </a:p>
                    <a:p>
                      <a:r>
                        <a:rPr kumimoji="1" lang="ja-JP" altLang="en-US" sz="1200" b="0" dirty="0">
                          <a:solidFill>
                            <a:schemeClr val="tx1"/>
                          </a:solidFill>
                        </a:rPr>
                        <a:t>・アプリ</a:t>
                      </a:r>
                      <a:endParaRPr kumimoji="1" lang="en-US" altLang="ja-JP" sz="1200" b="0" dirty="0">
                        <a:solidFill>
                          <a:schemeClr val="tx1"/>
                        </a:solidFill>
                      </a:endParaRPr>
                    </a:p>
                    <a:p>
                      <a:r>
                        <a:rPr kumimoji="1" lang="ja-JP" altLang="en-US" sz="1200" b="0" dirty="0">
                          <a:solidFill>
                            <a:schemeClr val="tx1"/>
                          </a:solidFill>
                        </a:rPr>
                        <a:t>・配送サービス</a:t>
                      </a:r>
                      <a:endParaRPr kumimoji="1" lang="en-US" altLang="ja-JP" sz="1200" b="0" dirty="0">
                        <a:solidFill>
                          <a:schemeClr val="tx1"/>
                        </a:solidFill>
                      </a:endParaRPr>
                    </a:p>
                    <a:p>
                      <a:endParaRPr kumimoji="1" lang="en-US" altLang="ja-JP" sz="1200" b="0" dirty="0">
                        <a:solidFill>
                          <a:schemeClr val="tx1"/>
                        </a:solidFill>
                        <a:latin typeface="+mj-ea"/>
                        <a:ea typeface="+mj-ea"/>
                      </a:endParaRPr>
                    </a:p>
                  </a:txBody>
                  <a:tcPr marL="0" marR="0">
                    <a:solidFill>
                      <a:schemeClr val="bg1"/>
                    </a:solidFill>
                  </a:tcPr>
                </a:tc>
                <a:tc vMerge="1">
                  <a:txBody>
                    <a:bodyPr/>
                    <a:lstStyle/>
                    <a:p>
                      <a:endParaRPr kumimoji="1" lang="ja-JP" altLang="en-US"/>
                    </a:p>
                  </a:txBody>
                  <a:tcPr/>
                </a:tc>
                <a:extLst>
                  <a:ext uri="{0D108BD9-81ED-4DB2-BD59-A6C34878D82A}">
                    <a16:rowId xmlns:a16="http://schemas.microsoft.com/office/drawing/2014/main" val="3529216283"/>
                  </a:ext>
                </a:extLst>
              </a:tr>
              <a:tr h="1777241">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1" dirty="0">
                          <a:solidFill>
                            <a:schemeClr val="accent1">
                              <a:lumMod val="75000"/>
                            </a:schemeClr>
                          </a:solidFill>
                        </a:rPr>
                        <a:t>キーリソース</a:t>
                      </a:r>
                      <a:endParaRPr kumimoji="1" lang="en-US" altLang="ja-JP" sz="1200" b="1" dirty="0">
                        <a:solidFill>
                          <a:schemeClr val="accent1">
                            <a:lumMod val="75000"/>
                          </a:schemeClr>
                        </a:solidFill>
                      </a:endParaRPr>
                    </a:p>
                    <a:p>
                      <a:br>
                        <a:rPr kumimoji="1" lang="en-US" altLang="ja-JP" sz="1200" b="1" dirty="0">
                          <a:solidFill>
                            <a:schemeClr val="tx1"/>
                          </a:solidFill>
                        </a:rPr>
                      </a:br>
                      <a:r>
                        <a:rPr kumimoji="1" lang="ja-JP" altLang="en-US" sz="1200" b="0" dirty="0">
                          <a:solidFill>
                            <a:schemeClr val="tx1"/>
                          </a:solidFill>
                        </a:rPr>
                        <a:t>店舗・施設</a:t>
                      </a:r>
                      <a:endParaRPr kumimoji="1" lang="en-US" altLang="ja-JP" sz="1200" b="0" dirty="0">
                        <a:solidFill>
                          <a:schemeClr val="tx1"/>
                        </a:solidFill>
                      </a:endParaRPr>
                    </a:p>
                    <a:p>
                      <a:r>
                        <a:rPr kumimoji="1" lang="ja-JP" altLang="en-US" sz="1200" b="1" dirty="0">
                          <a:solidFill>
                            <a:srgbClr val="FF0000"/>
                          </a:solidFill>
                        </a:rPr>
                        <a:t>施設開発・運営ノウハウ</a:t>
                      </a:r>
                      <a:endParaRPr kumimoji="1" lang="en-US" altLang="ja-JP" sz="1200" b="1" dirty="0">
                        <a:solidFill>
                          <a:srgbClr val="FF0000"/>
                        </a:solidFill>
                        <a:latin typeface="+mj-ea"/>
                        <a:ea typeface="+mj-ea"/>
                      </a:endParaRPr>
                    </a:p>
                  </a:txBody>
                  <a:tcPr marL="0" marR="0">
                    <a:solidFill>
                      <a:schemeClr val="bg1"/>
                    </a:solidFill>
                  </a:tcPr>
                </a:tc>
                <a:tc gridSpan="2"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r>
                        <a:rPr kumimoji="1" lang="ja-JP" altLang="en-US" sz="1800" b="1" dirty="0">
                          <a:solidFill>
                            <a:schemeClr val="tx1"/>
                          </a:solidFill>
                          <a:latin typeface="游ゴシック" panose="020B0400000000000000" pitchFamily="50" charset="-128"/>
                          <a:ea typeface="游ゴシック" panose="020B0400000000000000" pitchFamily="50" charset="-128"/>
                        </a:rPr>
                        <a:t>チャネル</a:t>
                      </a:r>
                      <a:br>
                        <a:rPr kumimoji="1" lang="en-US" altLang="ja-JP" sz="1800" b="1" dirty="0">
                          <a:solidFill>
                            <a:schemeClr val="tx1"/>
                          </a:solidFill>
                          <a:latin typeface="游ゴシック" panose="020B0400000000000000" pitchFamily="50" charset="-128"/>
                          <a:ea typeface="游ゴシック" panose="020B0400000000000000" pitchFamily="50" charset="-128"/>
                        </a:rPr>
                      </a:br>
                      <a:r>
                        <a:rPr kumimoji="1" lang="ja-JP" altLang="en-US" sz="1400" b="0" dirty="0">
                          <a:solidFill>
                            <a:schemeClr val="tx1"/>
                          </a:solidFill>
                          <a:latin typeface="游ゴシック" panose="020B0400000000000000" pitchFamily="50" charset="-128"/>
                          <a:ea typeface="游ゴシック" panose="020B0400000000000000" pitchFamily="50" charset="-128"/>
                        </a:rPr>
                        <a:t>価値をどのように提供するか</a:t>
                      </a:r>
                      <a:endParaRPr kumimoji="1" lang="en-US" altLang="ja-JP" sz="1400" b="0" dirty="0">
                        <a:solidFill>
                          <a:schemeClr val="tx1"/>
                        </a:solidFill>
                        <a:latin typeface="游ゴシック" panose="020B0400000000000000" pitchFamily="50" charset="-128"/>
                        <a:ea typeface="游ゴシック" panose="020B0400000000000000" pitchFamily="50" charset="-128"/>
                      </a:endParaRPr>
                    </a:p>
                    <a:p>
                      <a:r>
                        <a:rPr kumimoji="1" lang="ja-JP" altLang="en-US" sz="1400" b="0" dirty="0">
                          <a:solidFill>
                            <a:schemeClr val="tx1"/>
                          </a:solidFill>
                          <a:latin typeface="游ゴシック" panose="020B0400000000000000" pitchFamily="50" charset="-128"/>
                          <a:ea typeface="游ゴシック" panose="020B0400000000000000" pitchFamily="50" charset="-128"/>
                        </a:rPr>
                        <a:t>・スーパー（ネットショップも含む）</a:t>
                      </a:r>
                      <a:endParaRPr kumimoji="1" lang="en-US" altLang="ja-JP" sz="1400" b="0" dirty="0">
                        <a:solidFill>
                          <a:schemeClr val="tx1"/>
                        </a:solidFill>
                        <a:latin typeface="游ゴシック" panose="020B0400000000000000" pitchFamily="50" charset="-128"/>
                        <a:ea typeface="游ゴシック" panose="020B0400000000000000" pitchFamily="50" charset="-128"/>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392298"/>
                  </a:ext>
                </a:extLst>
              </a:tr>
              <a:tr h="1450446">
                <a:tc gridSpan="3">
                  <a:txBody>
                    <a:bodyPr/>
                    <a:lstStyle/>
                    <a:p>
                      <a:r>
                        <a:rPr kumimoji="1" lang="ja-JP" altLang="en-US" sz="1200" b="1" dirty="0">
                          <a:solidFill>
                            <a:schemeClr val="accent1">
                              <a:lumMod val="75000"/>
                            </a:schemeClr>
                          </a:solidFill>
                        </a:rPr>
                        <a:t>コスト構造</a:t>
                      </a:r>
                      <a:br>
                        <a:rPr kumimoji="1" lang="en-US" altLang="ja-JP" sz="1200" b="1" dirty="0">
                          <a:solidFill>
                            <a:schemeClr val="tx1"/>
                          </a:solidFill>
                        </a:rPr>
                      </a:br>
                      <a:r>
                        <a:rPr kumimoji="1" lang="ja-JP" altLang="en-US" sz="1200" b="0" dirty="0">
                          <a:solidFill>
                            <a:schemeClr val="tx1"/>
                          </a:solidFill>
                        </a:rPr>
                        <a:t>どのようなコストが発生しているか</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家賃・人件費・光熱費・宣伝費・仕入原価・輸送費</a:t>
                      </a:r>
                      <a:endParaRPr kumimoji="1" lang="en-US" altLang="ja-JP" sz="1200" b="0" dirty="0">
                        <a:solidFill>
                          <a:schemeClr val="tx1"/>
                        </a:solidFill>
                      </a:endParaRPr>
                    </a:p>
                    <a:p>
                      <a:r>
                        <a:rPr kumimoji="1" lang="ja-JP" altLang="en-US" sz="1200" b="0" dirty="0">
                          <a:solidFill>
                            <a:schemeClr val="tx1"/>
                          </a:solidFill>
                        </a:rPr>
                        <a:t>消耗品費</a:t>
                      </a: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dirty="0">
                        <a:solidFill>
                          <a:schemeClr val="tx1"/>
                        </a:solidFill>
                      </a:endParaRPr>
                    </a:p>
                    <a:p>
                      <a:endParaRPr kumimoji="1" lang="ja-JP" altLang="en-US" sz="1200" b="0" dirty="0">
                        <a:solidFill>
                          <a:schemeClr val="tx1"/>
                        </a:solidFill>
                        <a:latin typeface="+mj-ea"/>
                        <a:ea typeface="+mj-ea"/>
                      </a:endParaRPr>
                    </a:p>
                  </a:txBody>
                  <a:tcPr marL="0" marR="0">
                    <a:solidFill>
                      <a:schemeClr val="bg1"/>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kumimoji="1" lang="ja-JP" altLang="en-US" sz="1200" b="1" dirty="0">
                          <a:solidFill>
                            <a:schemeClr val="accent1">
                              <a:lumMod val="75000"/>
                            </a:schemeClr>
                          </a:solidFill>
                        </a:rPr>
                        <a:t>収益の流れ</a:t>
                      </a:r>
                      <a:br>
                        <a:rPr kumimoji="1" lang="en-US" altLang="ja-JP" sz="1200" b="1" dirty="0">
                          <a:solidFill>
                            <a:schemeClr val="tx1"/>
                          </a:solidFill>
                        </a:rPr>
                      </a:br>
                      <a:r>
                        <a:rPr kumimoji="1" lang="ja-JP" altLang="en-US" sz="1200" b="0" dirty="0">
                          <a:solidFill>
                            <a:schemeClr val="tx1"/>
                          </a:solidFill>
                        </a:rPr>
                        <a:t>提供した価値に対するリターン、どのような流れか</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sz="1200" b="0" dirty="0">
                          <a:solidFill>
                            <a:schemeClr val="tx1"/>
                          </a:solidFill>
                        </a:rPr>
                        <a:t>・総合金融</a:t>
                      </a:r>
                      <a:endParaRPr kumimoji="1" lang="en-US" altLang="ja-JP" sz="1200" b="0" dirty="0">
                        <a:solidFill>
                          <a:schemeClr val="tx1"/>
                        </a:solidFill>
                      </a:endParaRPr>
                    </a:p>
                    <a:p>
                      <a:r>
                        <a:rPr kumimoji="1" lang="ja-JP" altLang="en-US" sz="1200" b="1" dirty="0">
                          <a:solidFill>
                            <a:srgbClr val="FF0000"/>
                          </a:solidFill>
                        </a:rPr>
                        <a:t>・ヘルスケア</a:t>
                      </a:r>
                      <a:endParaRPr kumimoji="1" lang="en-US" altLang="ja-JP" sz="1200" b="1" dirty="0">
                        <a:solidFill>
                          <a:srgbClr val="FF0000"/>
                        </a:solidFill>
                      </a:endParaRPr>
                    </a:p>
                    <a:p>
                      <a:r>
                        <a:rPr kumimoji="1" lang="ja-JP" altLang="en-US" sz="1200" b="0" dirty="0">
                          <a:solidFill>
                            <a:schemeClr val="tx1"/>
                          </a:solidFill>
                        </a:rPr>
                        <a:t>小売で集客→金融事業への誘導とアプリ・自社サービスへの勧誘</a:t>
                      </a:r>
                      <a:endParaRPr kumimoji="1" lang="en-US" altLang="ja-JP" sz="1200" b="1" dirty="0">
                        <a:solidFill>
                          <a:schemeClr val="tx1"/>
                        </a:solidFill>
                      </a:endParaRPr>
                    </a:p>
                    <a:p>
                      <a:r>
                        <a:rPr kumimoji="1" lang="ja-JP" altLang="en-US" sz="1200" b="1" dirty="0">
                          <a:solidFill>
                            <a:srgbClr val="FF0000"/>
                          </a:solidFill>
                        </a:rPr>
                        <a:t>・デベロッパー（不動産）</a:t>
                      </a:r>
                      <a:endParaRPr kumimoji="1" lang="en-US" altLang="ja-JP" sz="1200" b="1" dirty="0">
                        <a:solidFill>
                          <a:srgbClr val="FF0000"/>
                        </a:solidFill>
                      </a:endParaRPr>
                    </a:p>
                    <a:p>
                      <a:r>
                        <a:rPr kumimoji="1" lang="ja-JP" altLang="en-US" sz="1200" b="1" dirty="0">
                          <a:solidFill>
                            <a:srgbClr val="FF0000"/>
                          </a:solidFill>
                        </a:rPr>
                        <a:t>商業施設などを建設し、利益率の低いものでの集客から利益率の高いものへの誘導をする流れができている</a:t>
                      </a:r>
                      <a:endParaRPr kumimoji="1" lang="en-US" altLang="ja-JP" sz="1200" b="1" dirty="0">
                        <a:solidFill>
                          <a:srgbClr val="FF0000"/>
                        </a:solidFill>
                        <a:latin typeface="+mj-ea"/>
                        <a:ea typeface="+mj-ea"/>
                      </a:endParaRPr>
                    </a:p>
                  </a:txBody>
                  <a:tcPr marL="0" marR="0">
                    <a:solidFill>
                      <a:schemeClr val="bg1"/>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7848625"/>
                  </a:ext>
                </a:extLst>
              </a:tr>
            </a:tbl>
          </a:graphicData>
        </a:graphic>
      </p:graphicFrame>
      <p:sp>
        <p:nvSpPr>
          <p:cNvPr id="2" name="スライド番号プレースホルダー 1">
            <a:extLst>
              <a:ext uri="{FF2B5EF4-FFF2-40B4-BE49-F238E27FC236}">
                <a16:creationId xmlns:a16="http://schemas.microsoft.com/office/drawing/2014/main" id="{F5C23757-A10C-0C29-D62F-27D8EBAB83FD}"/>
              </a:ext>
            </a:extLst>
          </p:cNvPr>
          <p:cNvSpPr>
            <a:spLocks noGrp="1"/>
          </p:cNvSpPr>
          <p:nvPr>
            <p:ph type="sldNum" sz="quarter" idx="12"/>
          </p:nvPr>
        </p:nvSpPr>
        <p:spPr/>
        <p:txBody>
          <a:bodyPr/>
          <a:lstStyle/>
          <a:p>
            <a:fld id="{A7CC7473-CE00-46BF-999B-63F831026EDD}" type="slidenum">
              <a:rPr kumimoji="1" lang="ja-JP" altLang="en-US" smtClean="0"/>
              <a:t>7</a:t>
            </a:fld>
            <a:endParaRPr kumimoji="1" lang="ja-JP" altLang="en-US"/>
          </a:p>
        </p:txBody>
      </p:sp>
      <p:sp>
        <p:nvSpPr>
          <p:cNvPr id="3" name="正方形/長方形 2">
            <a:extLst>
              <a:ext uri="{FF2B5EF4-FFF2-40B4-BE49-F238E27FC236}">
                <a16:creationId xmlns:a16="http://schemas.microsoft.com/office/drawing/2014/main" id="{8EC8459C-4E46-EF36-385C-4270831B1730}"/>
              </a:ext>
            </a:extLst>
          </p:cNvPr>
          <p:cNvSpPr/>
          <p:nvPr/>
        </p:nvSpPr>
        <p:spPr>
          <a:xfrm>
            <a:off x="3291840" y="6560558"/>
            <a:ext cx="1925053" cy="16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2412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2" name="スライド番号プレースホルダー 1">
            <a:extLst>
              <a:ext uri="{FF2B5EF4-FFF2-40B4-BE49-F238E27FC236}">
                <a16:creationId xmlns:a16="http://schemas.microsoft.com/office/drawing/2014/main" id="{D60FE04F-E91D-BFDF-EAF7-9C17471F0252}"/>
              </a:ext>
            </a:extLst>
          </p:cNvPr>
          <p:cNvSpPr>
            <a:spLocks noGrp="1"/>
          </p:cNvSpPr>
          <p:nvPr>
            <p:ph type="sldNum" sz="quarter" idx="12"/>
          </p:nvPr>
        </p:nvSpPr>
        <p:spPr>
          <a:xfrm>
            <a:off x="6457950" y="6356351"/>
            <a:ext cx="2057400" cy="365125"/>
          </a:xfrm>
        </p:spPr>
        <p:txBody>
          <a:bodyPr>
            <a:normAutofit/>
          </a:bodyPr>
          <a:lstStyle/>
          <a:p>
            <a:pPr>
              <a:spcAft>
                <a:spcPts val="600"/>
              </a:spcAft>
            </a:pPr>
            <a:fld id="{A7CC7473-CE00-46BF-999B-63F831026EDD}" type="slidenum">
              <a:rPr kumimoji="1" lang="ja-JP" altLang="en-US" sz="1050" smtClean="0"/>
              <a:pPr>
                <a:spcAft>
                  <a:spcPts val="600"/>
                </a:spcAft>
              </a:pPr>
              <a:t>8</a:t>
            </a:fld>
            <a:endParaRPr kumimoji="1" lang="ja-JP" altLang="en-US" sz="1050"/>
          </a:p>
        </p:txBody>
      </p:sp>
      <p:sp>
        <p:nvSpPr>
          <p:cNvPr id="40" name="Freeform: Shape 39">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図 2">
            <a:extLst>
              <a:ext uri="{FF2B5EF4-FFF2-40B4-BE49-F238E27FC236}">
                <a16:creationId xmlns:a16="http://schemas.microsoft.com/office/drawing/2014/main" id="{C9A30CCA-A54C-AE67-8C21-C0C5CC2583CF}"/>
              </a:ext>
            </a:extLst>
          </p:cNvPr>
          <p:cNvPicPr>
            <a:picLocks noChangeAspect="1"/>
          </p:cNvPicPr>
          <p:nvPr/>
        </p:nvPicPr>
        <p:blipFill>
          <a:blip r:embed="rId3"/>
          <a:stretch>
            <a:fillRect/>
          </a:stretch>
        </p:blipFill>
        <p:spPr>
          <a:xfrm>
            <a:off x="215900" y="-16810"/>
            <a:ext cx="9167998" cy="6887651"/>
          </a:xfrm>
          <a:prstGeom prst="rect">
            <a:avLst/>
          </a:prstGeom>
        </p:spPr>
      </p:pic>
      <p:sp>
        <p:nvSpPr>
          <p:cNvPr id="5" name="テキスト ボックス 4">
            <a:extLst>
              <a:ext uri="{FF2B5EF4-FFF2-40B4-BE49-F238E27FC236}">
                <a16:creationId xmlns:a16="http://schemas.microsoft.com/office/drawing/2014/main" id="{97D41A8D-97C5-F773-7B39-0399087141A9}"/>
              </a:ext>
            </a:extLst>
          </p:cNvPr>
          <p:cNvSpPr txBox="1"/>
          <p:nvPr/>
        </p:nvSpPr>
        <p:spPr>
          <a:xfrm>
            <a:off x="6117772" y="5939500"/>
            <a:ext cx="4572000" cy="246221"/>
          </a:xfrm>
          <a:prstGeom prst="rect">
            <a:avLst/>
          </a:prstGeom>
          <a:noFill/>
        </p:spPr>
        <p:txBody>
          <a:bodyPr wrap="square">
            <a:spAutoFit/>
          </a:bodyPr>
          <a:lstStyle/>
          <a:p>
            <a:r>
              <a:rPr lang="en-US" altLang="ja-JP" sz="1000">
                <a:latin typeface="+mn-ea"/>
              </a:rPr>
              <a:t>https://tsunashu.com/shoku/itoyokado/</a:t>
            </a:r>
            <a:endParaRPr lang="ja-JP" altLang="en-US" sz="1000" dirty="0">
              <a:latin typeface="+mn-ea"/>
            </a:endParaRPr>
          </a:p>
        </p:txBody>
      </p:sp>
    </p:spTree>
    <p:extLst>
      <p:ext uri="{BB962C8B-B14F-4D97-AF65-F5344CB8AC3E}">
        <p14:creationId xmlns:p14="http://schemas.microsoft.com/office/powerpoint/2010/main" val="249292186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11781</TotalTime>
  <Words>4590</Words>
  <Application>Microsoft Office PowerPoint</Application>
  <PresentationFormat>画面に合わせる (4:3)</PresentationFormat>
  <Paragraphs>736</Paragraphs>
  <Slides>32</Slides>
  <Notes>13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32</vt:i4>
      </vt:variant>
    </vt:vector>
  </HeadingPairs>
  <TitlesOfParts>
    <vt:vector size="39" baseType="lpstr">
      <vt:lpstr>Meiryo UI</vt:lpstr>
      <vt:lpstr>メイリオ</vt:lpstr>
      <vt:lpstr>游ゴシック</vt:lpstr>
      <vt:lpstr>游ゴシック体</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後藤高志</dc:creator>
  <cp:lastModifiedBy>18056</cp:lastModifiedBy>
  <cp:revision>813</cp:revision>
  <dcterms:created xsi:type="dcterms:W3CDTF">2018-01-13T07:10:28Z</dcterms:created>
  <dcterms:modified xsi:type="dcterms:W3CDTF">2022-12-28T16:19:23Z</dcterms:modified>
</cp:coreProperties>
</file>