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1" r:id="rId9"/>
    <p:sldId id="260" r:id="rId10"/>
    <p:sldId id="262"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B179CA-B77D-44D7-A494-403D982A85EA}" v="12" dt="2022-11-22T07:19:27.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59" d="100"/>
          <a:sy n="59" d="100"/>
        </p:scale>
        <p:origin x="856" y="88"/>
      </p:cViewPr>
      <p:guideLst>
        <p:guide orient="horz" pos="2364"/>
        <p:guide pos="386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E3E790-431A-3A81-F84E-29C977CF8D0E}"/>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9B45EF3-2894-01F5-A0E5-AAAB6D6F7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F62FE08-B1A9-547E-CE06-8F1C4A9AA1FB}"/>
              </a:ext>
            </a:extLst>
          </p:cNvPr>
          <p:cNvSpPr>
            <a:spLocks noGrp="1"/>
          </p:cNvSpPr>
          <p:nvPr>
            <p:ph type="dt" sz="half" idx="10"/>
          </p:nvPr>
        </p:nvSpPr>
        <p:spPr/>
        <p:txBody>
          <a:bodyPr/>
          <a:lstStyle/>
          <a:p>
            <a:fld id="{3C332188-7CE1-4C72-83A1-C914253EE777}" type="datetimeFigureOut">
              <a:rPr kumimoji="1" lang="ja-JP" altLang="en-US" smtClean="0"/>
              <a:t>2022/12/29</a:t>
            </a:fld>
            <a:endParaRPr kumimoji="1" lang="ja-JP" altLang="en-US"/>
          </a:p>
        </p:txBody>
      </p:sp>
      <p:sp>
        <p:nvSpPr>
          <p:cNvPr id="5" name="フッター プレースホルダー 4">
            <a:extLst>
              <a:ext uri="{FF2B5EF4-FFF2-40B4-BE49-F238E27FC236}">
                <a16:creationId xmlns:a16="http://schemas.microsoft.com/office/drawing/2014/main" id="{B3460624-0A5F-B438-BA7C-324AC5D88CB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ACAFA4C-0CE0-2620-466D-E42B093BB8BD}"/>
              </a:ext>
            </a:extLst>
          </p:cNvPr>
          <p:cNvSpPr>
            <a:spLocks noGrp="1"/>
          </p:cNvSpPr>
          <p:nvPr>
            <p:ph type="sldNum" sz="quarter" idx="12"/>
          </p:nvPr>
        </p:nvSpPr>
        <p:spPr/>
        <p:txBody>
          <a:bodyPr/>
          <a:lstStyle/>
          <a:p>
            <a:fld id="{E3584823-053B-4CC6-BFEE-24CD981FF0CB}" type="slidenum">
              <a:rPr kumimoji="1" lang="ja-JP" altLang="en-US" smtClean="0"/>
              <a:t>‹#›</a:t>
            </a:fld>
            <a:endParaRPr kumimoji="1" lang="ja-JP" altLang="en-US"/>
          </a:p>
        </p:txBody>
      </p:sp>
    </p:spTree>
    <p:extLst>
      <p:ext uri="{BB962C8B-B14F-4D97-AF65-F5344CB8AC3E}">
        <p14:creationId xmlns:p14="http://schemas.microsoft.com/office/powerpoint/2010/main" val="28708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79741A-12D8-43A1-15A2-DB13B7BF594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DD4CE04-C38E-2B8E-B9FA-3A81C0EEF4E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6E7E70-130D-5911-9EDD-98E524810425}"/>
              </a:ext>
            </a:extLst>
          </p:cNvPr>
          <p:cNvSpPr>
            <a:spLocks noGrp="1"/>
          </p:cNvSpPr>
          <p:nvPr>
            <p:ph type="dt" sz="half" idx="10"/>
          </p:nvPr>
        </p:nvSpPr>
        <p:spPr/>
        <p:txBody>
          <a:bodyPr/>
          <a:lstStyle/>
          <a:p>
            <a:fld id="{3C332188-7CE1-4C72-83A1-C914253EE777}" type="datetimeFigureOut">
              <a:rPr kumimoji="1" lang="ja-JP" altLang="en-US" smtClean="0"/>
              <a:t>2022/12/29</a:t>
            </a:fld>
            <a:endParaRPr kumimoji="1" lang="ja-JP" altLang="en-US"/>
          </a:p>
        </p:txBody>
      </p:sp>
      <p:sp>
        <p:nvSpPr>
          <p:cNvPr id="5" name="フッター プレースホルダー 4">
            <a:extLst>
              <a:ext uri="{FF2B5EF4-FFF2-40B4-BE49-F238E27FC236}">
                <a16:creationId xmlns:a16="http://schemas.microsoft.com/office/drawing/2014/main" id="{F81EB8CB-C687-8244-7508-4B3B2384C0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B03BE56-E546-02DF-2D16-FB5E9C156D4F}"/>
              </a:ext>
            </a:extLst>
          </p:cNvPr>
          <p:cNvSpPr>
            <a:spLocks noGrp="1"/>
          </p:cNvSpPr>
          <p:nvPr>
            <p:ph type="sldNum" sz="quarter" idx="12"/>
          </p:nvPr>
        </p:nvSpPr>
        <p:spPr/>
        <p:txBody>
          <a:bodyPr/>
          <a:lstStyle/>
          <a:p>
            <a:fld id="{E3584823-053B-4CC6-BFEE-24CD981FF0CB}" type="slidenum">
              <a:rPr kumimoji="1" lang="ja-JP" altLang="en-US" smtClean="0"/>
              <a:t>‹#›</a:t>
            </a:fld>
            <a:endParaRPr kumimoji="1" lang="ja-JP" altLang="en-US"/>
          </a:p>
        </p:txBody>
      </p:sp>
    </p:spTree>
    <p:extLst>
      <p:ext uri="{BB962C8B-B14F-4D97-AF65-F5344CB8AC3E}">
        <p14:creationId xmlns:p14="http://schemas.microsoft.com/office/powerpoint/2010/main" val="323057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37127A8-E4E8-70CB-B978-8201338FA4A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D0F9387-90F2-5710-49A1-24AC8CAD1F0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BB3574E-4480-427D-C2DB-069DE063D9E7}"/>
              </a:ext>
            </a:extLst>
          </p:cNvPr>
          <p:cNvSpPr>
            <a:spLocks noGrp="1"/>
          </p:cNvSpPr>
          <p:nvPr>
            <p:ph type="dt" sz="half" idx="10"/>
          </p:nvPr>
        </p:nvSpPr>
        <p:spPr/>
        <p:txBody>
          <a:bodyPr/>
          <a:lstStyle/>
          <a:p>
            <a:fld id="{3C332188-7CE1-4C72-83A1-C914253EE777}" type="datetimeFigureOut">
              <a:rPr kumimoji="1" lang="ja-JP" altLang="en-US" smtClean="0"/>
              <a:t>2022/12/29</a:t>
            </a:fld>
            <a:endParaRPr kumimoji="1" lang="ja-JP" altLang="en-US"/>
          </a:p>
        </p:txBody>
      </p:sp>
      <p:sp>
        <p:nvSpPr>
          <p:cNvPr id="5" name="フッター プレースホルダー 4">
            <a:extLst>
              <a:ext uri="{FF2B5EF4-FFF2-40B4-BE49-F238E27FC236}">
                <a16:creationId xmlns:a16="http://schemas.microsoft.com/office/drawing/2014/main" id="{281F89B9-43FF-74D0-3A0C-EFAF1DDA77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C1206D2-2A56-E815-9B07-F66365EA6D2E}"/>
              </a:ext>
            </a:extLst>
          </p:cNvPr>
          <p:cNvSpPr>
            <a:spLocks noGrp="1"/>
          </p:cNvSpPr>
          <p:nvPr>
            <p:ph type="sldNum" sz="quarter" idx="12"/>
          </p:nvPr>
        </p:nvSpPr>
        <p:spPr/>
        <p:txBody>
          <a:bodyPr/>
          <a:lstStyle/>
          <a:p>
            <a:fld id="{E3584823-053B-4CC6-BFEE-24CD981FF0CB}" type="slidenum">
              <a:rPr kumimoji="1" lang="ja-JP" altLang="en-US" smtClean="0"/>
              <a:t>‹#›</a:t>
            </a:fld>
            <a:endParaRPr kumimoji="1" lang="ja-JP" altLang="en-US"/>
          </a:p>
        </p:txBody>
      </p:sp>
    </p:spTree>
    <p:extLst>
      <p:ext uri="{BB962C8B-B14F-4D97-AF65-F5344CB8AC3E}">
        <p14:creationId xmlns:p14="http://schemas.microsoft.com/office/powerpoint/2010/main" val="1571308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6E1950-B81E-2879-BD12-EF02EC1FD8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FCE021-EB64-7AA3-291A-89B3A559D43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A04214-13FA-C897-99FC-2EF0B3B57A50}"/>
              </a:ext>
            </a:extLst>
          </p:cNvPr>
          <p:cNvSpPr>
            <a:spLocks noGrp="1"/>
          </p:cNvSpPr>
          <p:nvPr>
            <p:ph type="dt" sz="half" idx="10"/>
          </p:nvPr>
        </p:nvSpPr>
        <p:spPr/>
        <p:txBody>
          <a:bodyPr/>
          <a:lstStyle/>
          <a:p>
            <a:fld id="{3C332188-7CE1-4C72-83A1-C914253EE777}" type="datetimeFigureOut">
              <a:rPr kumimoji="1" lang="ja-JP" altLang="en-US" smtClean="0"/>
              <a:t>2022/12/29</a:t>
            </a:fld>
            <a:endParaRPr kumimoji="1" lang="ja-JP" altLang="en-US"/>
          </a:p>
        </p:txBody>
      </p:sp>
      <p:sp>
        <p:nvSpPr>
          <p:cNvPr id="5" name="フッター プレースホルダー 4">
            <a:extLst>
              <a:ext uri="{FF2B5EF4-FFF2-40B4-BE49-F238E27FC236}">
                <a16:creationId xmlns:a16="http://schemas.microsoft.com/office/drawing/2014/main" id="{2D3F17D3-BAF1-BF5F-3A6D-009E274F07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0665C0-8824-5ADA-DF14-7E8052FF42A1}"/>
              </a:ext>
            </a:extLst>
          </p:cNvPr>
          <p:cNvSpPr>
            <a:spLocks noGrp="1"/>
          </p:cNvSpPr>
          <p:nvPr>
            <p:ph type="sldNum" sz="quarter" idx="12"/>
          </p:nvPr>
        </p:nvSpPr>
        <p:spPr/>
        <p:txBody>
          <a:bodyPr/>
          <a:lstStyle/>
          <a:p>
            <a:fld id="{E3584823-053B-4CC6-BFEE-24CD981FF0CB}" type="slidenum">
              <a:rPr kumimoji="1" lang="ja-JP" altLang="en-US" smtClean="0"/>
              <a:t>‹#›</a:t>
            </a:fld>
            <a:endParaRPr kumimoji="1" lang="ja-JP" altLang="en-US"/>
          </a:p>
        </p:txBody>
      </p:sp>
    </p:spTree>
    <p:extLst>
      <p:ext uri="{BB962C8B-B14F-4D97-AF65-F5344CB8AC3E}">
        <p14:creationId xmlns:p14="http://schemas.microsoft.com/office/powerpoint/2010/main" val="917665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140488-4E3E-7D98-37C1-BD1B9D2D943C}"/>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FB18F50-1D28-E944-6010-8A1514F4AD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0D2012D-A5DA-7D77-C11E-AC3EFEF3D288}"/>
              </a:ext>
            </a:extLst>
          </p:cNvPr>
          <p:cNvSpPr>
            <a:spLocks noGrp="1"/>
          </p:cNvSpPr>
          <p:nvPr>
            <p:ph type="dt" sz="half" idx="10"/>
          </p:nvPr>
        </p:nvSpPr>
        <p:spPr/>
        <p:txBody>
          <a:bodyPr/>
          <a:lstStyle/>
          <a:p>
            <a:fld id="{3C332188-7CE1-4C72-83A1-C914253EE777}" type="datetimeFigureOut">
              <a:rPr kumimoji="1" lang="ja-JP" altLang="en-US" smtClean="0"/>
              <a:t>2022/12/29</a:t>
            </a:fld>
            <a:endParaRPr kumimoji="1" lang="ja-JP" altLang="en-US"/>
          </a:p>
        </p:txBody>
      </p:sp>
      <p:sp>
        <p:nvSpPr>
          <p:cNvPr id="5" name="フッター プレースホルダー 4">
            <a:extLst>
              <a:ext uri="{FF2B5EF4-FFF2-40B4-BE49-F238E27FC236}">
                <a16:creationId xmlns:a16="http://schemas.microsoft.com/office/drawing/2014/main" id="{919281D5-5DFA-A9FA-0D03-E18C5C34C7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A71BCA-8B08-669C-9013-612CC05EF99A}"/>
              </a:ext>
            </a:extLst>
          </p:cNvPr>
          <p:cNvSpPr>
            <a:spLocks noGrp="1"/>
          </p:cNvSpPr>
          <p:nvPr>
            <p:ph type="sldNum" sz="quarter" idx="12"/>
          </p:nvPr>
        </p:nvSpPr>
        <p:spPr/>
        <p:txBody>
          <a:bodyPr/>
          <a:lstStyle/>
          <a:p>
            <a:fld id="{E3584823-053B-4CC6-BFEE-24CD981FF0CB}" type="slidenum">
              <a:rPr kumimoji="1" lang="ja-JP" altLang="en-US" smtClean="0"/>
              <a:t>‹#›</a:t>
            </a:fld>
            <a:endParaRPr kumimoji="1" lang="ja-JP" altLang="en-US"/>
          </a:p>
        </p:txBody>
      </p:sp>
    </p:spTree>
    <p:extLst>
      <p:ext uri="{BB962C8B-B14F-4D97-AF65-F5344CB8AC3E}">
        <p14:creationId xmlns:p14="http://schemas.microsoft.com/office/powerpoint/2010/main" val="3269362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33477C-E4BC-A43C-0D2E-07552BE5A37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B5A78E5-765A-B884-5837-0A5A11E9E6F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D8DC20C-C051-7AC1-D433-BF8D9A268A0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9652938-A34D-C9C5-CA86-6A8F72DD8FED}"/>
              </a:ext>
            </a:extLst>
          </p:cNvPr>
          <p:cNvSpPr>
            <a:spLocks noGrp="1"/>
          </p:cNvSpPr>
          <p:nvPr>
            <p:ph type="dt" sz="half" idx="10"/>
          </p:nvPr>
        </p:nvSpPr>
        <p:spPr/>
        <p:txBody>
          <a:bodyPr/>
          <a:lstStyle/>
          <a:p>
            <a:fld id="{3C332188-7CE1-4C72-83A1-C914253EE777}" type="datetimeFigureOut">
              <a:rPr kumimoji="1" lang="ja-JP" altLang="en-US" smtClean="0"/>
              <a:t>2022/12/29</a:t>
            </a:fld>
            <a:endParaRPr kumimoji="1" lang="ja-JP" altLang="en-US"/>
          </a:p>
        </p:txBody>
      </p:sp>
      <p:sp>
        <p:nvSpPr>
          <p:cNvPr id="6" name="フッター プレースホルダー 5">
            <a:extLst>
              <a:ext uri="{FF2B5EF4-FFF2-40B4-BE49-F238E27FC236}">
                <a16:creationId xmlns:a16="http://schemas.microsoft.com/office/drawing/2014/main" id="{044E678A-FD4C-8E85-BC84-A00FD70D945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57A546-2AF1-D781-6776-CDCF4E9433E5}"/>
              </a:ext>
            </a:extLst>
          </p:cNvPr>
          <p:cNvSpPr>
            <a:spLocks noGrp="1"/>
          </p:cNvSpPr>
          <p:nvPr>
            <p:ph type="sldNum" sz="quarter" idx="12"/>
          </p:nvPr>
        </p:nvSpPr>
        <p:spPr/>
        <p:txBody>
          <a:bodyPr/>
          <a:lstStyle/>
          <a:p>
            <a:fld id="{E3584823-053B-4CC6-BFEE-24CD981FF0CB}" type="slidenum">
              <a:rPr kumimoji="1" lang="ja-JP" altLang="en-US" smtClean="0"/>
              <a:t>‹#›</a:t>
            </a:fld>
            <a:endParaRPr kumimoji="1" lang="ja-JP" altLang="en-US"/>
          </a:p>
        </p:txBody>
      </p:sp>
    </p:spTree>
    <p:extLst>
      <p:ext uri="{BB962C8B-B14F-4D97-AF65-F5344CB8AC3E}">
        <p14:creationId xmlns:p14="http://schemas.microsoft.com/office/powerpoint/2010/main" val="3023067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68E3AC-5E10-62EF-DCAE-18C471754DA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00799B-584C-DBE1-B08B-666E7C045A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84DD82-D7E6-09BE-882F-1B789EF4B60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BD492CB-47C2-420B-92E0-0BEE96038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FD5C1FF-4484-7C52-05CB-1F32278C807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D1C98FD-A19D-6709-1DE2-7EDA7C36A4EE}"/>
              </a:ext>
            </a:extLst>
          </p:cNvPr>
          <p:cNvSpPr>
            <a:spLocks noGrp="1"/>
          </p:cNvSpPr>
          <p:nvPr>
            <p:ph type="dt" sz="half" idx="10"/>
          </p:nvPr>
        </p:nvSpPr>
        <p:spPr/>
        <p:txBody>
          <a:bodyPr/>
          <a:lstStyle/>
          <a:p>
            <a:fld id="{3C332188-7CE1-4C72-83A1-C914253EE777}" type="datetimeFigureOut">
              <a:rPr kumimoji="1" lang="ja-JP" altLang="en-US" smtClean="0"/>
              <a:t>2022/12/29</a:t>
            </a:fld>
            <a:endParaRPr kumimoji="1" lang="ja-JP" altLang="en-US"/>
          </a:p>
        </p:txBody>
      </p:sp>
      <p:sp>
        <p:nvSpPr>
          <p:cNvPr id="8" name="フッター プレースホルダー 7">
            <a:extLst>
              <a:ext uri="{FF2B5EF4-FFF2-40B4-BE49-F238E27FC236}">
                <a16:creationId xmlns:a16="http://schemas.microsoft.com/office/drawing/2014/main" id="{4956CEFD-FBB9-751C-5793-0FF737A8493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6E8C750-B42A-3D69-2EA8-717BE2CC8E1D}"/>
              </a:ext>
            </a:extLst>
          </p:cNvPr>
          <p:cNvSpPr>
            <a:spLocks noGrp="1"/>
          </p:cNvSpPr>
          <p:nvPr>
            <p:ph type="sldNum" sz="quarter" idx="12"/>
          </p:nvPr>
        </p:nvSpPr>
        <p:spPr/>
        <p:txBody>
          <a:bodyPr/>
          <a:lstStyle/>
          <a:p>
            <a:fld id="{E3584823-053B-4CC6-BFEE-24CD981FF0CB}" type="slidenum">
              <a:rPr kumimoji="1" lang="ja-JP" altLang="en-US" smtClean="0"/>
              <a:t>‹#›</a:t>
            </a:fld>
            <a:endParaRPr kumimoji="1" lang="ja-JP" altLang="en-US"/>
          </a:p>
        </p:txBody>
      </p:sp>
    </p:spTree>
    <p:extLst>
      <p:ext uri="{BB962C8B-B14F-4D97-AF65-F5344CB8AC3E}">
        <p14:creationId xmlns:p14="http://schemas.microsoft.com/office/powerpoint/2010/main" val="62692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77AA66-D1C3-3546-F374-7C5DD755C72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C5E18DE-43B5-51BA-EA76-4BD8855D1B38}"/>
              </a:ext>
            </a:extLst>
          </p:cNvPr>
          <p:cNvSpPr>
            <a:spLocks noGrp="1"/>
          </p:cNvSpPr>
          <p:nvPr>
            <p:ph type="dt" sz="half" idx="10"/>
          </p:nvPr>
        </p:nvSpPr>
        <p:spPr/>
        <p:txBody>
          <a:bodyPr/>
          <a:lstStyle/>
          <a:p>
            <a:fld id="{3C332188-7CE1-4C72-83A1-C914253EE777}" type="datetimeFigureOut">
              <a:rPr kumimoji="1" lang="ja-JP" altLang="en-US" smtClean="0"/>
              <a:t>2022/12/29</a:t>
            </a:fld>
            <a:endParaRPr kumimoji="1" lang="ja-JP" altLang="en-US"/>
          </a:p>
        </p:txBody>
      </p:sp>
      <p:sp>
        <p:nvSpPr>
          <p:cNvPr id="4" name="フッター プレースホルダー 3">
            <a:extLst>
              <a:ext uri="{FF2B5EF4-FFF2-40B4-BE49-F238E27FC236}">
                <a16:creationId xmlns:a16="http://schemas.microsoft.com/office/drawing/2014/main" id="{C0728A56-65E9-40D0-CEDE-40B634192F3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DB2C00C-DA64-ACBE-A6D6-D4039ADABE20}"/>
              </a:ext>
            </a:extLst>
          </p:cNvPr>
          <p:cNvSpPr>
            <a:spLocks noGrp="1"/>
          </p:cNvSpPr>
          <p:nvPr>
            <p:ph type="sldNum" sz="quarter" idx="12"/>
          </p:nvPr>
        </p:nvSpPr>
        <p:spPr/>
        <p:txBody>
          <a:bodyPr/>
          <a:lstStyle/>
          <a:p>
            <a:fld id="{E3584823-053B-4CC6-BFEE-24CD981FF0CB}" type="slidenum">
              <a:rPr kumimoji="1" lang="ja-JP" altLang="en-US" smtClean="0"/>
              <a:t>‹#›</a:t>
            </a:fld>
            <a:endParaRPr kumimoji="1" lang="ja-JP" altLang="en-US"/>
          </a:p>
        </p:txBody>
      </p:sp>
    </p:spTree>
    <p:extLst>
      <p:ext uri="{BB962C8B-B14F-4D97-AF65-F5344CB8AC3E}">
        <p14:creationId xmlns:p14="http://schemas.microsoft.com/office/powerpoint/2010/main" val="598844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86CD008-B979-BE52-B313-336FC339668B}"/>
              </a:ext>
            </a:extLst>
          </p:cNvPr>
          <p:cNvSpPr>
            <a:spLocks noGrp="1"/>
          </p:cNvSpPr>
          <p:nvPr>
            <p:ph type="dt" sz="half" idx="10"/>
          </p:nvPr>
        </p:nvSpPr>
        <p:spPr/>
        <p:txBody>
          <a:bodyPr/>
          <a:lstStyle/>
          <a:p>
            <a:fld id="{3C332188-7CE1-4C72-83A1-C914253EE777}" type="datetimeFigureOut">
              <a:rPr kumimoji="1" lang="ja-JP" altLang="en-US" smtClean="0"/>
              <a:t>2022/12/29</a:t>
            </a:fld>
            <a:endParaRPr kumimoji="1" lang="ja-JP" altLang="en-US"/>
          </a:p>
        </p:txBody>
      </p:sp>
      <p:sp>
        <p:nvSpPr>
          <p:cNvPr id="3" name="フッター プレースホルダー 2">
            <a:extLst>
              <a:ext uri="{FF2B5EF4-FFF2-40B4-BE49-F238E27FC236}">
                <a16:creationId xmlns:a16="http://schemas.microsoft.com/office/drawing/2014/main" id="{CCDB7924-BA17-FB86-3F6F-C3B62D6DF8A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C00810E-20A0-AE60-C67D-ECD7D5307F3A}"/>
              </a:ext>
            </a:extLst>
          </p:cNvPr>
          <p:cNvSpPr>
            <a:spLocks noGrp="1"/>
          </p:cNvSpPr>
          <p:nvPr>
            <p:ph type="sldNum" sz="quarter" idx="12"/>
          </p:nvPr>
        </p:nvSpPr>
        <p:spPr/>
        <p:txBody>
          <a:bodyPr/>
          <a:lstStyle/>
          <a:p>
            <a:fld id="{E3584823-053B-4CC6-BFEE-24CD981FF0CB}" type="slidenum">
              <a:rPr kumimoji="1" lang="ja-JP" altLang="en-US" smtClean="0"/>
              <a:t>‹#›</a:t>
            </a:fld>
            <a:endParaRPr kumimoji="1" lang="ja-JP" altLang="en-US"/>
          </a:p>
        </p:txBody>
      </p:sp>
    </p:spTree>
    <p:extLst>
      <p:ext uri="{BB962C8B-B14F-4D97-AF65-F5344CB8AC3E}">
        <p14:creationId xmlns:p14="http://schemas.microsoft.com/office/powerpoint/2010/main" val="1573492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C9B2CC-5BC9-4803-B691-A68161514A2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0778C4-376F-8078-B169-5DA8008B0B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965560D-1019-FB60-205E-44ACEAE68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7DF2CA1-E334-671F-0965-1B2401DD5249}"/>
              </a:ext>
            </a:extLst>
          </p:cNvPr>
          <p:cNvSpPr>
            <a:spLocks noGrp="1"/>
          </p:cNvSpPr>
          <p:nvPr>
            <p:ph type="dt" sz="half" idx="10"/>
          </p:nvPr>
        </p:nvSpPr>
        <p:spPr/>
        <p:txBody>
          <a:bodyPr/>
          <a:lstStyle/>
          <a:p>
            <a:fld id="{3C332188-7CE1-4C72-83A1-C914253EE777}" type="datetimeFigureOut">
              <a:rPr kumimoji="1" lang="ja-JP" altLang="en-US" smtClean="0"/>
              <a:t>2022/12/29</a:t>
            </a:fld>
            <a:endParaRPr kumimoji="1" lang="ja-JP" altLang="en-US"/>
          </a:p>
        </p:txBody>
      </p:sp>
      <p:sp>
        <p:nvSpPr>
          <p:cNvPr id="6" name="フッター プレースホルダー 5">
            <a:extLst>
              <a:ext uri="{FF2B5EF4-FFF2-40B4-BE49-F238E27FC236}">
                <a16:creationId xmlns:a16="http://schemas.microsoft.com/office/drawing/2014/main" id="{939CC8EA-9F85-E69E-4EAB-939DF167841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7E9644A-2810-BCC8-9E97-02257D1A0D22}"/>
              </a:ext>
            </a:extLst>
          </p:cNvPr>
          <p:cNvSpPr>
            <a:spLocks noGrp="1"/>
          </p:cNvSpPr>
          <p:nvPr>
            <p:ph type="sldNum" sz="quarter" idx="12"/>
          </p:nvPr>
        </p:nvSpPr>
        <p:spPr/>
        <p:txBody>
          <a:bodyPr/>
          <a:lstStyle/>
          <a:p>
            <a:fld id="{E3584823-053B-4CC6-BFEE-24CD981FF0CB}" type="slidenum">
              <a:rPr kumimoji="1" lang="ja-JP" altLang="en-US" smtClean="0"/>
              <a:t>‹#›</a:t>
            </a:fld>
            <a:endParaRPr kumimoji="1" lang="ja-JP" altLang="en-US"/>
          </a:p>
        </p:txBody>
      </p:sp>
    </p:spTree>
    <p:extLst>
      <p:ext uri="{BB962C8B-B14F-4D97-AF65-F5344CB8AC3E}">
        <p14:creationId xmlns:p14="http://schemas.microsoft.com/office/powerpoint/2010/main" val="173690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985B8D-AACE-1D2A-A9B5-78C7C3E58A0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484E530-8BFD-2B27-FBEF-3A1CBDF332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D3A9775-0174-1A6F-8857-7228DCBF15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155369E-D74C-8CD9-711D-B5220C422394}"/>
              </a:ext>
            </a:extLst>
          </p:cNvPr>
          <p:cNvSpPr>
            <a:spLocks noGrp="1"/>
          </p:cNvSpPr>
          <p:nvPr>
            <p:ph type="dt" sz="half" idx="10"/>
          </p:nvPr>
        </p:nvSpPr>
        <p:spPr/>
        <p:txBody>
          <a:bodyPr/>
          <a:lstStyle/>
          <a:p>
            <a:fld id="{3C332188-7CE1-4C72-83A1-C914253EE777}" type="datetimeFigureOut">
              <a:rPr kumimoji="1" lang="ja-JP" altLang="en-US" smtClean="0"/>
              <a:t>2022/12/29</a:t>
            </a:fld>
            <a:endParaRPr kumimoji="1" lang="ja-JP" altLang="en-US"/>
          </a:p>
        </p:txBody>
      </p:sp>
      <p:sp>
        <p:nvSpPr>
          <p:cNvPr id="6" name="フッター プレースホルダー 5">
            <a:extLst>
              <a:ext uri="{FF2B5EF4-FFF2-40B4-BE49-F238E27FC236}">
                <a16:creationId xmlns:a16="http://schemas.microsoft.com/office/drawing/2014/main" id="{097A6600-D624-9502-F750-3FA57CC8A7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629FCC5-14A8-34F9-A462-78E274687F19}"/>
              </a:ext>
            </a:extLst>
          </p:cNvPr>
          <p:cNvSpPr>
            <a:spLocks noGrp="1"/>
          </p:cNvSpPr>
          <p:nvPr>
            <p:ph type="sldNum" sz="quarter" idx="12"/>
          </p:nvPr>
        </p:nvSpPr>
        <p:spPr/>
        <p:txBody>
          <a:bodyPr/>
          <a:lstStyle/>
          <a:p>
            <a:fld id="{E3584823-053B-4CC6-BFEE-24CD981FF0CB}" type="slidenum">
              <a:rPr kumimoji="1" lang="ja-JP" altLang="en-US" smtClean="0"/>
              <a:t>‹#›</a:t>
            </a:fld>
            <a:endParaRPr kumimoji="1" lang="ja-JP" altLang="en-US"/>
          </a:p>
        </p:txBody>
      </p:sp>
    </p:spTree>
    <p:extLst>
      <p:ext uri="{BB962C8B-B14F-4D97-AF65-F5344CB8AC3E}">
        <p14:creationId xmlns:p14="http://schemas.microsoft.com/office/powerpoint/2010/main" val="161579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912DAA9-7081-D71A-A602-8469B8DD1C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A5340C-9027-758D-5EE7-3D9695EBB1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3FB4A0-FE54-633F-0195-B8F84437CD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332188-7CE1-4C72-83A1-C914253EE777}" type="datetimeFigureOut">
              <a:rPr kumimoji="1" lang="ja-JP" altLang="en-US" smtClean="0"/>
              <a:t>2022/12/29</a:t>
            </a:fld>
            <a:endParaRPr kumimoji="1" lang="ja-JP" altLang="en-US"/>
          </a:p>
        </p:txBody>
      </p:sp>
      <p:sp>
        <p:nvSpPr>
          <p:cNvPr id="5" name="フッター プレースホルダー 4">
            <a:extLst>
              <a:ext uri="{FF2B5EF4-FFF2-40B4-BE49-F238E27FC236}">
                <a16:creationId xmlns:a16="http://schemas.microsoft.com/office/drawing/2014/main" id="{ACE59B83-E308-372E-EBC3-E82AE5EE9D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801888E-CEB6-5B40-26BD-B5D6AF614C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84823-053B-4CC6-BFEE-24CD981FF0CB}" type="slidenum">
              <a:rPr kumimoji="1" lang="ja-JP" altLang="en-US" smtClean="0"/>
              <a:t>‹#›</a:t>
            </a:fld>
            <a:endParaRPr kumimoji="1" lang="ja-JP" altLang="en-US"/>
          </a:p>
        </p:txBody>
      </p:sp>
    </p:spTree>
    <p:extLst>
      <p:ext uri="{BB962C8B-B14F-4D97-AF65-F5344CB8AC3E}">
        <p14:creationId xmlns:p14="http://schemas.microsoft.com/office/powerpoint/2010/main" val="1368664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69EA694-D9A8-4883-E564-8951E785559A}"/>
              </a:ext>
            </a:extLst>
          </p:cNvPr>
          <p:cNvPicPr>
            <a:picLocks noChangeAspect="1"/>
          </p:cNvPicPr>
          <p:nvPr/>
        </p:nvPicPr>
        <p:blipFill>
          <a:blip r:embed="rId2"/>
          <a:stretch>
            <a:fillRect/>
          </a:stretch>
        </p:blipFill>
        <p:spPr>
          <a:xfrm>
            <a:off x="0" y="-163100"/>
            <a:ext cx="12275891" cy="3788950"/>
          </a:xfrm>
          <a:prstGeom prst="rect">
            <a:avLst/>
          </a:prstGeom>
        </p:spPr>
      </p:pic>
      <p:sp>
        <p:nvSpPr>
          <p:cNvPr id="2" name="タイトル 1">
            <a:extLst>
              <a:ext uri="{FF2B5EF4-FFF2-40B4-BE49-F238E27FC236}">
                <a16:creationId xmlns:a16="http://schemas.microsoft.com/office/drawing/2014/main" id="{7D6CAD7C-32EE-7297-E0DC-35CB22C7D8E1}"/>
              </a:ext>
            </a:extLst>
          </p:cNvPr>
          <p:cNvSpPr>
            <a:spLocks noGrp="1"/>
          </p:cNvSpPr>
          <p:nvPr>
            <p:ph type="ctrTitle"/>
          </p:nvPr>
        </p:nvSpPr>
        <p:spPr>
          <a:xfrm>
            <a:off x="3750733" y="2677584"/>
            <a:ext cx="9144000" cy="2387600"/>
          </a:xfrm>
        </p:spPr>
        <p:txBody>
          <a:bodyPr>
            <a:normAutofit/>
          </a:bodyPr>
          <a:lstStyle/>
          <a:p>
            <a:r>
              <a:rPr lang="ja-JP" altLang="en-US" sz="4000" dirty="0">
                <a:latin typeface="メイリオ" panose="020B0604030504040204" pitchFamily="50" charset="-128"/>
                <a:ea typeface="メイリオ" panose="020B0604030504040204" pitchFamily="50" charset="-128"/>
              </a:rPr>
              <a:t>ヒューリスティック調査  </a:t>
            </a:r>
            <a:endParaRPr kumimoji="1" lang="ja-JP" altLang="en-US" sz="4000" dirty="0">
              <a:latin typeface="メイリオ" panose="020B0604030504040204" pitchFamily="50" charset="-128"/>
              <a:ea typeface="メイリオ" panose="020B0604030504040204" pitchFamily="50" charset="-128"/>
            </a:endParaRPr>
          </a:p>
        </p:txBody>
      </p:sp>
      <p:sp>
        <p:nvSpPr>
          <p:cNvPr id="3" name="字幕 2">
            <a:extLst>
              <a:ext uri="{FF2B5EF4-FFF2-40B4-BE49-F238E27FC236}">
                <a16:creationId xmlns:a16="http://schemas.microsoft.com/office/drawing/2014/main" id="{3341C7C0-1922-241D-ECFB-8465FF9C8E4F}"/>
              </a:ext>
            </a:extLst>
          </p:cNvPr>
          <p:cNvSpPr>
            <a:spLocks noGrp="1"/>
          </p:cNvSpPr>
          <p:nvPr>
            <p:ph type="subTitle" idx="1"/>
          </p:nvPr>
        </p:nvSpPr>
        <p:spPr>
          <a:xfrm>
            <a:off x="7148138" y="4554100"/>
            <a:ext cx="5594195" cy="1912434"/>
          </a:xfrm>
        </p:spPr>
        <p:txBody>
          <a:bodyPr/>
          <a:lstStyle/>
          <a:p>
            <a:endParaRPr kumimoji="1" lang="en-US" altLang="ja-JP" dirty="0">
              <a:latin typeface="メイリオ" panose="020B0604030504040204" pitchFamily="50" charset="-128"/>
              <a:ea typeface="メイリオ" panose="020B0604030504040204" pitchFamily="50" charset="-128"/>
            </a:endParaRPr>
          </a:p>
          <a:p>
            <a:r>
              <a:rPr lang="en-US" altLang="ja-JP" dirty="0">
                <a:latin typeface="メイリオ" panose="020B0604030504040204" pitchFamily="50" charset="-128"/>
                <a:ea typeface="メイリオ" panose="020B0604030504040204" pitchFamily="50" charset="-128"/>
              </a:rPr>
              <a:t>2022</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11</a:t>
            </a:r>
            <a:r>
              <a:rPr lang="ja-JP" altLang="en-US" dirty="0">
                <a:latin typeface="メイリオ" panose="020B0604030504040204" pitchFamily="50" charset="-128"/>
                <a:ea typeface="メイリオ" panose="020B0604030504040204" pitchFamily="50" charset="-128"/>
              </a:rPr>
              <a:t>月</a:t>
            </a:r>
            <a:r>
              <a:rPr lang="en-US" altLang="ja-JP" dirty="0">
                <a:latin typeface="メイリオ" panose="020B0604030504040204" pitchFamily="50" charset="-128"/>
                <a:ea typeface="メイリオ" panose="020B0604030504040204" pitchFamily="50" charset="-128"/>
              </a:rPr>
              <a:t>22</a:t>
            </a:r>
            <a:r>
              <a:rPr lang="ja-JP" altLang="en-US" dirty="0">
                <a:latin typeface="メイリオ" panose="020B0604030504040204" pitchFamily="50" charset="-128"/>
                <a:ea typeface="メイリオ" panose="020B0604030504040204" pitchFamily="50" charset="-128"/>
              </a:rPr>
              <a:t>日　</a:t>
            </a:r>
            <a:endParaRPr lang="en-US" altLang="ja-JP" dirty="0">
              <a:latin typeface="メイリオ" panose="020B0604030504040204" pitchFamily="50" charset="-128"/>
              <a:ea typeface="メイリオ" panose="020B0604030504040204" pitchFamily="50" charset="-128"/>
            </a:endParaRPr>
          </a:p>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1964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BDEB4EC-B860-DA25-3084-2C1BA82FF3C2}"/>
              </a:ext>
            </a:extLst>
          </p:cNvPr>
          <p:cNvSpPr txBox="1"/>
          <p:nvPr/>
        </p:nvSpPr>
        <p:spPr>
          <a:xfrm>
            <a:off x="508613" y="131208"/>
            <a:ext cx="466121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ヒューリスティック調査概要</a:t>
            </a:r>
          </a:p>
        </p:txBody>
      </p:sp>
      <p:cxnSp>
        <p:nvCxnSpPr>
          <p:cNvPr id="6" name="直線コネクタ 5">
            <a:extLst>
              <a:ext uri="{FF2B5EF4-FFF2-40B4-BE49-F238E27FC236}">
                <a16:creationId xmlns:a16="http://schemas.microsoft.com/office/drawing/2014/main" id="{6CFE6E18-2F9B-68A1-247E-2BBA824664E7}"/>
              </a:ext>
            </a:extLst>
          </p:cNvPr>
          <p:cNvCxnSpPr>
            <a:cxnSpLocks/>
          </p:cNvCxnSpPr>
          <p:nvPr/>
        </p:nvCxnSpPr>
        <p:spPr>
          <a:xfrm>
            <a:off x="0" y="531318"/>
            <a:ext cx="12192000" cy="0"/>
          </a:xfrm>
          <a:prstGeom prst="line">
            <a:avLst/>
          </a:prstGeom>
          <a:ln/>
        </p:spPr>
        <p:style>
          <a:lnRef idx="3">
            <a:schemeClr val="accent5"/>
          </a:lnRef>
          <a:fillRef idx="0">
            <a:schemeClr val="accent5"/>
          </a:fillRef>
          <a:effectRef idx="2">
            <a:schemeClr val="accent5"/>
          </a:effectRef>
          <a:fontRef idx="minor">
            <a:schemeClr val="tx1"/>
          </a:fontRef>
        </p:style>
      </p:cxnSp>
      <p:sp>
        <p:nvSpPr>
          <p:cNvPr id="7" name="テキスト ボックス 6">
            <a:extLst>
              <a:ext uri="{FF2B5EF4-FFF2-40B4-BE49-F238E27FC236}">
                <a16:creationId xmlns:a16="http://schemas.microsoft.com/office/drawing/2014/main" id="{05E6159A-02BD-3955-F6B0-7F93DE927498}"/>
              </a:ext>
            </a:extLst>
          </p:cNvPr>
          <p:cNvSpPr txBox="1"/>
          <p:nvPr/>
        </p:nvSpPr>
        <p:spPr>
          <a:xfrm>
            <a:off x="1069764" y="753228"/>
            <a:ext cx="4075216"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調査期間</a:t>
            </a:r>
          </a:p>
        </p:txBody>
      </p:sp>
      <p:sp>
        <p:nvSpPr>
          <p:cNvPr id="9" name="テキスト ボックス 8">
            <a:extLst>
              <a:ext uri="{FF2B5EF4-FFF2-40B4-BE49-F238E27FC236}">
                <a16:creationId xmlns:a16="http://schemas.microsoft.com/office/drawing/2014/main" id="{5A69CEA8-EC40-3789-3432-3D057010B98B}"/>
              </a:ext>
            </a:extLst>
          </p:cNvPr>
          <p:cNvSpPr txBox="1"/>
          <p:nvPr/>
        </p:nvSpPr>
        <p:spPr>
          <a:xfrm>
            <a:off x="3094404" y="1223822"/>
            <a:ext cx="8689614" cy="2585323"/>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自社サイト：　イトーヨーカドー  </a:t>
            </a:r>
            <a:r>
              <a:rPr kumimoji="1" lang="en-US" altLang="ja-JP" dirty="0">
                <a:latin typeface="メイリオ" panose="020B0604030504040204" pitchFamily="50" charset="-128"/>
                <a:ea typeface="メイリオ" panose="020B0604030504040204" pitchFamily="50" charset="-128"/>
              </a:rPr>
              <a:t>https://www.itoyokado.co.jp/</a:t>
            </a:r>
          </a:p>
          <a:p>
            <a:r>
              <a:rPr lang="ja-JP" altLang="en-US" dirty="0">
                <a:latin typeface="メイリオ" panose="020B0604030504040204" pitchFamily="50" charset="-128"/>
                <a:ea typeface="メイリオ" panose="020B0604030504040204" pitchFamily="50" charset="-128"/>
              </a:rPr>
              <a:t>競合サイト：　イオン                 </a:t>
            </a:r>
            <a:r>
              <a:rPr lang="en-US" altLang="ja-JP" dirty="0">
                <a:latin typeface="メイリオ" panose="020B0604030504040204" pitchFamily="50" charset="-128"/>
                <a:ea typeface="メイリオ" panose="020B0604030504040204" pitchFamily="50" charset="-128"/>
              </a:rPr>
              <a:t>https://aeonretail.com/</a:t>
            </a:r>
          </a:p>
          <a:p>
            <a:r>
              <a:rPr lang="ja-JP" altLang="en-US" dirty="0">
                <a:latin typeface="メイリオ" panose="020B0604030504040204" pitchFamily="50" charset="-128"/>
                <a:ea typeface="メイリオ" panose="020B0604030504040204" pitchFamily="50" charset="-128"/>
              </a:rPr>
              <a:t>競合サイト：　ライフ                 </a:t>
            </a:r>
            <a:r>
              <a:rPr lang="en-US" altLang="ja-JP" dirty="0">
                <a:latin typeface="メイリオ" panose="020B0604030504040204" pitchFamily="50" charset="-128"/>
                <a:ea typeface="メイリオ" panose="020B0604030504040204" pitchFamily="50" charset="-128"/>
              </a:rPr>
              <a:t>http://www.lifecorp.jp/</a:t>
            </a:r>
          </a:p>
          <a:p>
            <a:r>
              <a:rPr lang="ja-JP" altLang="en-US" dirty="0">
                <a:latin typeface="メイリオ" panose="020B0604030504040204" pitchFamily="50" charset="-128"/>
                <a:ea typeface="メイリオ" panose="020B0604030504040204" pitchFamily="50" charset="-128"/>
              </a:rPr>
              <a:t>競合サイト：　東急ストア           </a:t>
            </a:r>
            <a:r>
              <a:rPr lang="en-US" altLang="ja-JP" dirty="0">
                <a:latin typeface="メイリオ" panose="020B0604030504040204" pitchFamily="50" charset="-128"/>
                <a:ea typeface="メイリオ" panose="020B0604030504040204" pitchFamily="50" charset="-128"/>
              </a:rPr>
              <a:t>https://www.tokyu-store.co.jp/</a:t>
            </a:r>
          </a:p>
          <a:p>
            <a:r>
              <a:rPr lang="ja-JP" altLang="en-US" dirty="0">
                <a:latin typeface="メイリオ" panose="020B0604030504040204" pitchFamily="50" charset="-128"/>
                <a:ea typeface="メイリオ" panose="020B0604030504040204" pitchFamily="50" charset="-128"/>
              </a:rPr>
              <a:t>競合サイト：　ヤオコー              </a:t>
            </a:r>
            <a:r>
              <a:rPr lang="en-US" altLang="ja-JP" dirty="0">
                <a:latin typeface="メイリオ" panose="020B0604030504040204" pitchFamily="50" charset="-128"/>
                <a:ea typeface="メイリオ" panose="020B0604030504040204" pitchFamily="50" charset="-128"/>
              </a:rPr>
              <a:t>https://www.yaoko-net.com/</a:t>
            </a:r>
          </a:p>
          <a:p>
            <a:r>
              <a:rPr lang="ja-JP" altLang="en-US" dirty="0">
                <a:latin typeface="メイリオ" panose="020B0604030504040204" pitchFamily="50" charset="-128"/>
                <a:ea typeface="メイリオ" panose="020B0604030504040204" pitchFamily="50" charset="-128"/>
              </a:rPr>
              <a:t>競合サイト：　業務スーパー        </a:t>
            </a:r>
            <a:r>
              <a:rPr lang="en-US" altLang="ja-JP" dirty="0">
                <a:latin typeface="メイリオ" panose="020B0604030504040204" pitchFamily="50" charset="-128"/>
                <a:ea typeface="メイリオ" panose="020B0604030504040204" pitchFamily="50" charset="-128"/>
              </a:rPr>
              <a:t>https://www.gyomusuper.jp/</a:t>
            </a:r>
          </a:p>
          <a:p>
            <a:endParaRPr lang="en-US" altLang="ja-JP" dirty="0"/>
          </a:p>
          <a:p>
            <a:endParaRPr kumimoji="1" lang="en-US" altLang="ja-JP" dirty="0"/>
          </a:p>
          <a:p>
            <a:endParaRPr kumimoji="1" lang="ja-JP" altLang="en-US" dirty="0"/>
          </a:p>
        </p:txBody>
      </p:sp>
      <p:sp>
        <p:nvSpPr>
          <p:cNvPr id="11" name="テキスト ボックス 10">
            <a:extLst>
              <a:ext uri="{FF2B5EF4-FFF2-40B4-BE49-F238E27FC236}">
                <a16:creationId xmlns:a16="http://schemas.microsoft.com/office/drawing/2014/main" id="{2D1696AE-AA36-6ED1-4C40-4C08D0B65EAC}"/>
              </a:ext>
            </a:extLst>
          </p:cNvPr>
          <p:cNvSpPr txBox="1"/>
          <p:nvPr/>
        </p:nvSpPr>
        <p:spPr>
          <a:xfrm>
            <a:off x="3107372" y="716798"/>
            <a:ext cx="5749637"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2022</a:t>
            </a:r>
            <a:r>
              <a:rPr kumimoji="1" lang="ja-JP" altLang="en-US" dirty="0">
                <a:latin typeface="メイリオ" panose="020B0604030504040204" pitchFamily="50" charset="-128"/>
                <a:ea typeface="メイリオ" panose="020B0604030504040204" pitchFamily="50" charset="-128"/>
              </a:rPr>
              <a:t>年</a:t>
            </a:r>
            <a:r>
              <a:rPr kumimoji="1" lang="en-US" altLang="ja-JP" dirty="0">
                <a:latin typeface="メイリオ" panose="020B0604030504040204" pitchFamily="50" charset="-128"/>
                <a:ea typeface="メイリオ" panose="020B0604030504040204" pitchFamily="50" charset="-128"/>
              </a:rPr>
              <a:t>11</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18</a:t>
            </a:r>
            <a:r>
              <a:rPr kumimoji="1" lang="ja-JP" altLang="en-US" dirty="0">
                <a:latin typeface="メイリオ" panose="020B0604030504040204" pitchFamily="50" charset="-128"/>
                <a:ea typeface="メイリオ" panose="020B0604030504040204" pitchFamily="50" charset="-128"/>
              </a:rPr>
              <a:t>日～</a:t>
            </a:r>
            <a:r>
              <a:rPr kumimoji="1" lang="en-US" altLang="ja-JP" dirty="0">
                <a:latin typeface="メイリオ" panose="020B0604030504040204" pitchFamily="50" charset="-128"/>
                <a:ea typeface="メイリオ" panose="020B0604030504040204" pitchFamily="50" charset="-128"/>
              </a:rPr>
              <a:t>11</a:t>
            </a:r>
            <a:r>
              <a:rPr kumimoji="1" lang="ja-JP" altLang="en-US" dirty="0">
                <a:latin typeface="メイリオ" panose="020B0604030504040204" pitchFamily="50" charset="-128"/>
                <a:ea typeface="メイリオ" panose="020B0604030504040204" pitchFamily="50" charset="-128"/>
              </a:rPr>
              <a:t>月</a:t>
            </a:r>
            <a:r>
              <a:rPr kumimoji="1" lang="en-US" altLang="ja-JP" dirty="0">
                <a:latin typeface="メイリオ" panose="020B0604030504040204" pitchFamily="50" charset="-128"/>
                <a:ea typeface="メイリオ" panose="020B0604030504040204" pitchFamily="50" charset="-128"/>
              </a:rPr>
              <a:t>22</a:t>
            </a:r>
            <a:r>
              <a:rPr kumimoji="1" lang="ja-JP" altLang="en-US" dirty="0">
                <a:latin typeface="メイリオ" panose="020B0604030504040204" pitchFamily="50" charset="-128"/>
                <a:ea typeface="メイリオ" panose="020B0604030504040204" pitchFamily="50" charset="-128"/>
              </a:rPr>
              <a:t>日</a:t>
            </a:r>
            <a:endParaRPr kumimoji="1" lang="en-US" altLang="ja-JP"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47EBFB02-EE50-84D3-1F23-1896EF72E4CC}"/>
              </a:ext>
            </a:extLst>
          </p:cNvPr>
          <p:cNvSpPr txBox="1">
            <a:spLocks noGrp="1" noRot="1" noMove="1" noResize="1" noEditPoints="1" noAdjustHandles="1" noChangeArrowheads="1" noChangeShapeType="1"/>
          </p:cNvSpPr>
          <p:nvPr/>
        </p:nvSpPr>
        <p:spPr>
          <a:xfrm>
            <a:off x="1052655" y="1271642"/>
            <a:ext cx="4193969" cy="3681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調査対象</a:t>
            </a:r>
          </a:p>
        </p:txBody>
      </p:sp>
      <p:sp>
        <p:nvSpPr>
          <p:cNvPr id="12" name="テキスト ボックス 11">
            <a:extLst>
              <a:ext uri="{FF2B5EF4-FFF2-40B4-BE49-F238E27FC236}">
                <a16:creationId xmlns:a16="http://schemas.microsoft.com/office/drawing/2014/main" id="{6CE45E41-32DE-347D-EC7D-13BE0E2EFE64}"/>
              </a:ext>
            </a:extLst>
          </p:cNvPr>
          <p:cNvSpPr txBox="1"/>
          <p:nvPr/>
        </p:nvSpPr>
        <p:spPr>
          <a:xfrm>
            <a:off x="1038686" y="3079091"/>
            <a:ext cx="8098971" cy="646331"/>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3.</a:t>
            </a:r>
            <a:r>
              <a:rPr kumimoji="1" lang="ja-JP" altLang="en-US" dirty="0">
                <a:latin typeface="メイリオ" panose="020B0604030504040204" pitchFamily="50" charset="-128"/>
                <a:ea typeface="メイリオ" panose="020B0604030504040204" pitchFamily="50" charset="-128"/>
              </a:rPr>
              <a:t>調査目的</a:t>
            </a:r>
          </a:p>
          <a:p>
            <a:r>
              <a:rPr kumimoji="1" lang="ja-JP" altLang="en-US" dirty="0"/>
              <a:t>　</a:t>
            </a:r>
          </a:p>
        </p:txBody>
      </p:sp>
      <p:sp>
        <p:nvSpPr>
          <p:cNvPr id="13" name="テキスト ボックス 12">
            <a:extLst>
              <a:ext uri="{FF2B5EF4-FFF2-40B4-BE49-F238E27FC236}">
                <a16:creationId xmlns:a16="http://schemas.microsoft.com/office/drawing/2014/main" id="{124557DC-CF44-6761-D97D-1FF1B463DBB0}"/>
              </a:ext>
            </a:extLst>
          </p:cNvPr>
          <p:cNvSpPr txBox="1"/>
          <p:nvPr/>
        </p:nvSpPr>
        <p:spPr>
          <a:xfrm>
            <a:off x="1023004" y="3874362"/>
            <a:ext cx="5700156" cy="646331"/>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4.</a:t>
            </a:r>
            <a:r>
              <a:rPr kumimoji="1" lang="ja-JP" altLang="en-US" dirty="0">
                <a:latin typeface="メイリオ" panose="020B0604030504040204" pitchFamily="50" charset="-128"/>
                <a:ea typeface="メイリオ" panose="020B0604030504040204" pitchFamily="50" charset="-128"/>
              </a:rPr>
              <a:t>調査方法</a:t>
            </a:r>
          </a:p>
          <a:p>
            <a:r>
              <a:rPr kumimoji="1" lang="ja-JP" altLang="en-US" dirty="0"/>
              <a:t>　</a:t>
            </a:r>
          </a:p>
        </p:txBody>
      </p:sp>
      <p:sp>
        <p:nvSpPr>
          <p:cNvPr id="17" name="テキスト ボックス 16">
            <a:extLst>
              <a:ext uri="{FF2B5EF4-FFF2-40B4-BE49-F238E27FC236}">
                <a16:creationId xmlns:a16="http://schemas.microsoft.com/office/drawing/2014/main" id="{35DEFF11-362A-803C-B108-A9DB447CC099}"/>
              </a:ext>
            </a:extLst>
          </p:cNvPr>
          <p:cNvSpPr txBox="1"/>
          <p:nvPr/>
        </p:nvSpPr>
        <p:spPr>
          <a:xfrm>
            <a:off x="3107372" y="3910808"/>
            <a:ext cx="6097978"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弊社によるヒューリスティック調査</a:t>
            </a:r>
          </a:p>
        </p:txBody>
      </p:sp>
      <p:sp>
        <p:nvSpPr>
          <p:cNvPr id="14" name="テキスト ボックス 13">
            <a:extLst>
              <a:ext uri="{FF2B5EF4-FFF2-40B4-BE49-F238E27FC236}">
                <a16:creationId xmlns:a16="http://schemas.microsoft.com/office/drawing/2014/main" id="{687041B1-D4BA-D49C-6B4A-1B5FC320301A}"/>
              </a:ext>
            </a:extLst>
          </p:cNvPr>
          <p:cNvSpPr txBox="1"/>
          <p:nvPr/>
        </p:nvSpPr>
        <p:spPr>
          <a:xfrm>
            <a:off x="3087519" y="3130156"/>
            <a:ext cx="8689614"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サイトリニューアル前に自社の課題、競合他社から学ぶべき点を競合サイトを比較することにより浮かび上がらせ、改善提案を導き出す</a:t>
            </a:r>
          </a:p>
        </p:txBody>
      </p:sp>
      <p:sp>
        <p:nvSpPr>
          <p:cNvPr id="19" name="テキスト ボックス 18">
            <a:extLst>
              <a:ext uri="{FF2B5EF4-FFF2-40B4-BE49-F238E27FC236}">
                <a16:creationId xmlns:a16="http://schemas.microsoft.com/office/drawing/2014/main" id="{570EEE93-BB3D-0A8A-719E-46CE3ADB2CD0}"/>
              </a:ext>
            </a:extLst>
          </p:cNvPr>
          <p:cNvSpPr txBox="1"/>
          <p:nvPr/>
        </p:nvSpPr>
        <p:spPr>
          <a:xfrm>
            <a:off x="3107372" y="4404553"/>
            <a:ext cx="4113627"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各社</a:t>
            </a:r>
            <a:r>
              <a:rPr kumimoji="1" lang="en-US" altLang="ja-JP" dirty="0">
                <a:latin typeface="メイリオ" panose="020B0604030504040204" pitchFamily="50" charset="-128"/>
                <a:ea typeface="メイリオ" panose="020B0604030504040204" pitchFamily="50" charset="-128"/>
              </a:rPr>
              <a:t>web</a:t>
            </a:r>
            <a:r>
              <a:rPr kumimoji="1" lang="ja-JP" altLang="en-US" dirty="0">
                <a:latin typeface="メイリオ" panose="020B0604030504040204" pitchFamily="50" charset="-128"/>
                <a:ea typeface="メイリオ" panose="020B0604030504040204" pitchFamily="50" charset="-128"/>
              </a:rPr>
              <a:t>サイトのトップページとする</a:t>
            </a:r>
          </a:p>
        </p:txBody>
      </p:sp>
      <p:sp>
        <p:nvSpPr>
          <p:cNvPr id="18" name="テキスト ボックス 17">
            <a:extLst>
              <a:ext uri="{FF2B5EF4-FFF2-40B4-BE49-F238E27FC236}">
                <a16:creationId xmlns:a16="http://schemas.microsoft.com/office/drawing/2014/main" id="{799180B1-FD3F-605F-8E16-836485619A6A}"/>
              </a:ext>
            </a:extLst>
          </p:cNvPr>
          <p:cNvSpPr txBox="1"/>
          <p:nvPr/>
        </p:nvSpPr>
        <p:spPr>
          <a:xfrm>
            <a:off x="1023004" y="4403164"/>
            <a:ext cx="2023311" cy="369332"/>
          </a:xfrm>
          <a:prstGeom prst="rect">
            <a:avLst/>
          </a:prstGeom>
          <a:noFill/>
        </p:spPr>
        <p:txBody>
          <a:bodyPr wrap="none" rtlCol="0">
            <a:spAutoFit/>
          </a:bodyPr>
          <a:lstStyle/>
          <a:p>
            <a:r>
              <a:rPr kumimoji="1" lang="en-US" altLang="ja-JP" dirty="0">
                <a:latin typeface="メイリオ" panose="020B0604030504040204" pitchFamily="50" charset="-128"/>
                <a:ea typeface="メイリオ" panose="020B0604030504040204" pitchFamily="50" charset="-128"/>
              </a:rPr>
              <a:t>5.</a:t>
            </a:r>
            <a:r>
              <a:rPr kumimoji="1" lang="ja-JP" altLang="en-US" dirty="0">
                <a:latin typeface="メイリオ" panose="020B0604030504040204" pitchFamily="50" charset="-128"/>
                <a:ea typeface="メイリオ" panose="020B0604030504040204" pitchFamily="50" charset="-128"/>
              </a:rPr>
              <a:t>調査対象ページ</a:t>
            </a:r>
          </a:p>
        </p:txBody>
      </p:sp>
      <p:sp>
        <p:nvSpPr>
          <p:cNvPr id="23" name="テキスト ボックス 22">
            <a:extLst>
              <a:ext uri="{FF2B5EF4-FFF2-40B4-BE49-F238E27FC236}">
                <a16:creationId xmlns:a16="http://schemas.microsoft.com/office/drawing/2014/main" id="{072335C2-BF1C-EF2C-2B27-23BC180C4901}"/>
              </a:ext>
            </a:extLst>
          </p:cNvPr>
          <p:cNvSpPr txBox="1"/>
          <p:nvPr/>
        </p:nvSpPr>
        <p:spPr>
          <a:xfrm>
            <a:off x="3205093" y="5164739"/>
            <a:ext cx="7831778" cy="369332"/>
          </a:xfrm>
          <a:prstGeom prst="rect">
            <a:avLst/>
          </a:prstGeom>
          <a:noFill/>
        </p:spPr>
        <p:txBody>
          <a:bodyPr wrap="square">
            <a:spAutoFit/>
          </a:bodyPr>
          <a:lstStyle/>
          <a:p>
            <a:r>
              <a:rPr lang="ja-JP" altLang="en-US" dirty="0">
                <a:latin typeface="メイリオ" panose="020B0604030504040204" pitchFamily="50" charset="-128"/>
                <a:ea typeface="メイリオ" panose="020B0604030504040204" pitchFamily="50" charset="-128"/>
              </a:rPr>
              <a:t>メインユーザー　</a:t>
            </a:r>
            <a:r>
              <a:rPr lang="en-US" altLang="ja-JP" dirty="0">
                <a:latin typeface="メイリオ" panose="020B0604030504040204" pitchFamily="50" charset="-128"/>
                <a:ea typeface="メイリオ" panose="020B0604030504040204" pitchFamily="50" charset="-128"/>
              </a:rPr>
              <a:t>30</a:t>
            </a:r>
            <a:r>
              <a:rPr lang="ja-JP" altLang="en-US" dirty="0">
                <a:latin typeface="メイリオ" panose="020B0604030504040204" pitchFamily="50" charset="-128"/>
                <a:ea typeface="メイリオ" panose="020B0604030504040204" pitchFamily="50" charset="-128"/>
              </a:rPr>
              <a:t>歳～</a:t>
            </a:r>
            <a:r>
              <a:rPr lang="en-US" altLang="ja-JP" dirty="0">
                <a:latin typeface="メイリオ" panose="020B0604030504040204" pitchFamily="50" charset="-128"/>
                <a:ea typeface="メイリオ" panose="020B0604030504040204" pitchFamily="50" charset="-128"/>
              </a:rPr>
              <a:t>50</a:t>
            </a:r>
            <a:r>
              <a:rPr lang="ja-JP" altLang="en-US" dirty="0">
                <a:latin typeface="メイリオ" panose="020B0604030504040204" pitchFamily="50" charset="-128"/>
                <a:ea typeface="メイリオ" panose="020B0604030504040204" pitchFamily="50" charset="-128"/>
              </a:rPr>
              <a:t>歳　女性　想定年収</a:t>
            </a:r>
            <a:r>
              <a:rPr lang="en-US" altLang="ja-JP" dirty="0">
                <a:latin typeface="メイリオ" panose="020B0604030504040204" pitchFamily="50" charset="-128"/>
                <a:ea typeface="メイリオ" panose="020B0604030504040204" pitchFamily="50" charset="-128"/>
              </a:rPr>
              <a:t>500</a:t>
            </a:r>
            <a:r>
              <a:rPr lang="ja-JP" altLang="en-US" dirty="0">
                <a:latin typeface="メイリオ" panose="020B0604030504040204" pitchFamily="50" charset="-128"/>
                <a:ea typeface="メイリオ" panose="020B0604030504040204" pitchFamily="50" charset="-128"/>
              </a:rPr>
              <a:t>万（世帯年収）</a:t>
            </a:r>
          </a:p>
        </p:txBody>
      </p:sp>
      <p:sp>
        <p:nvSpPr>
          <p:cNvPr id="21" name="テキスト ボックス 20">
            <a:extLst>
              <a:ext uri="{FF2B5EF4-FFF2-40B4-BE49-F238E27FC236}">
                <a16:creationId xmlns:a16="http://schemas.microsoft.com/office/drawing/2014/main" id="{B89EB07A-FF09-E9DE-13DE-B56100A0BB5D}"/>
              </a:ext>
            </a:extLst>
          </p:cNvPr>
          <p:cNvSpPr txBox="1"/>
          <p:nvPr/>
        </p:nvSpPr>
        <p:spPr>
          <a:xfrm>
            <a:off x="1023004" y="5075537"/>
            <a:ext cx="6097978" cy="646331"/>
          </a:xfrm>
          <a:prstGeom prst="rect">
            <a:avLst/>
          </a:prstGeom>
          <a:noFill/>
        </p:spPr>
        <p:txBody>
          <a:bodyPr wrap="square">
            <a:spAutoFit/>
          </a:bodyPr>
          <a:lstStyle/>
          <a:p>
            <a:r>
              <a:rPr lang="en-US" altLang="ja-JP" dirty="0">
                <a:latin typeface="メイリオ" panose="020B0604030504040204" pitchFamily="50" charset="-128"/>
                <a:ea typeface="メイリオ" panose="020B0604030504040204" pitchFamily="50" charset="-128"/>
              </a:rPr>
              <a:t>6.</a:t>
            </a:r>
            <a:r>
              <a:rPr lang="ja-JP" altLang="en-US" dirty="0">
                <a:latin typeface="メイリオ" panose="020B0604030504040204" pitchFamily="50" charset="-128"/>
                <a:ea typeface="メイリオ" panose="020B0604030504040204" pitchFamily="50" charset="-128"/>
              </a:rPr>
              <a:t>想定自社</a:t>
            </a:r>
            <a:br>
              <a:rPr lang="en-US" altLang="ja-JP"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ターゲットユーザー</a:t>
            </a:r>
          </a:p>
        </p:txBody>
      </p:sp>
      <p:sp>
        <p:nvSpPr>
          <p:cNvPr id="25" name="テキスト ボックス 24">
            <a:extLst>
              <a:ext uri="{FF2B5EF4-FFF2-40B4-BE49-F238E27FC236}">
                <a16:creationId xmlns:a16="http://schemas.microsoft.com/office/drawing/2014/main" id="{A62A638D-1D99-2970-0C58-ADD36E06F10B}"/>
              </a:ext>
            </a:extLst>
          </p:cNvPr>
          <p:cNvSpPr txBox="1"/>
          <p:nvPr/>
        </p:nvSpPr>
        <p:spPr>
          <a:xfrm>
            <a:off x="1023004" y="5916890"/>
            <a:ext cx="6097978" cy="369332"/>
          </a:xfrm>
          <a:prstGeom prst="rect">
            <a:avLst/>
          </a:prstGeom>
          <a:noFill/>
        </p:spPr>
        <p:txBody>
          <a:bodyPr wrap="square">
            <a:spAutoFit/>
          </a:bodyPr>
          <a:lstStyle/>
          <a:p>
            <a:r>
              <a:rPr lang="en-US" altLang="ja-JP" dirty="0">
                <a:latin typeface="メイリオ" panose="020B0604030504040204" pitchFamily="50" charset="-128"/>
                <a:ea typeface="メイリオ" panose="020B0604030504040204" pitchFamily="50" charset="-128"/>
              </a:rPr>
              <a:t>7.</a:t>
            </a:r>
            <a:r>
              <a:rPr lang="ja-JP" altLang="en-US" dirty="0">
                <a:latin typeface="メイリオ" panose="020B0604030504040204" pitchFamily="50" charset="-128"/>
                <a:ea typeface="メイリオ" panose="020B0604030504040204" pitchFamily="50" charset="-128"/>
              </a:rPr>
              <a:t>サイトの目的</a:t>
            </a:r>
          </a:p>
        </p:txBody>
      </p:sp>
      <p:sp>
        <p:nvSpPr>
          <p:cNvPr id="27" name="テキスト ボックス 26">
            <a:extLst>
              <a:ext uri="{FF2B5EF4-FFF2-40B4-BE49-F238E27FC236}">
                <a16:creationId xmlns:a16="http://schemas.microsoft.com/office/drawing/2014/main" id="{F2EFBCB7-273C-96EB-53A3-16810BEA492F}"/>
              </a:ext>
            </a:extLst>
          </p:cNvPr>
          <p:cNvSpPr txBox="1"/>
          <p:nvPr/>
        </p:nvSpPr>
        <p:spPr>
          <a:xfrm>
            <a:off x="3151515" y="5916890"/>
            <a:ext cx="6424551"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商品の情報収集</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ネット通販・ネットスーパーの利用</a:t>
            </a:r>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9686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4CEB859-D901-F5D5-9467-B48DAC0587AE}"/>
              </a:ext>
            </a:extLst>
          </p:cNvPr>
          <p:cNvSpPr txBox="1"/>
          <p:nvPr/>
        </p:nvSpPr>
        <p:spPr>
          <a:xfrm>
            <a:off x="961901" y="181781"/>
            <a:ext cx="3099460" cy="400110"/>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イトーヨーカドー</a:t>
            </a:r>
            <a:endParaRPr kumimoji="1" lang="ja-JP" altLang="en-US" sz="20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1EDC6001-14AB-DEB7-3B34-FDA07A17F001}"/>
              </a:ext>
            </a:extLst>
          </p:cNvPr>
          <p:cNvSpPr txBox="1"/>
          <p:nvPr/>
        </p:nvSpPr>
        <p:spPr>
          <a:xfrm>
            <a:off x="165981" y="668070"/>
            <a:ext cx="11860037" cy="738664"/>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just"/>
            <a:r>
              <a:rPr kumimoji="1" lang="ja-JP" altLang="en-US" sz="1200" dirty="0">
                <a:latin typeface="メイリオ" panose="020B0604030504040204" pitchFamily="50" charset="-128"/>
                <a:ea typeface="メイリオ" panose="020B0604030504040204" pitchFamily="50" charset="-128"/>
              </a:rPr>
              <a:t>イオンに続きスーパー業界</a:t>
            </a:r>
            <a:r>
              <a:rPr kumimoji="1" lang="en-US" altLang="ja-JP" sz="1200" dirty="0">
                <a:latin typeface="メイリオ" panose="020B0604030504040204" pitchFamily="50" charset="-128"/>
                <a:ea typeface="メイリオ" panose="020B0604030504040204" pitchFamily="50" charset="-128"/>
              </a:rPr>
              <a:t>2</a:t>
            </a:r>
            <a:r>
              <a:rPr kumimoji="1" lang="ja-JP" altLang="en-US" sz="1200" dirty="0">
                <a:latin typeface="メイリオ" panose="020B0604030504040204" pitchFamily="50" charset="-128"/>
                <a:ea typeface="メイリオ" panose="020B0604030504040204" pitchFamily="50" charset="-128"/>
              </a:rPr>
              <a:t>位に位置しており、都心部中心に北海道から近畿地方で</a:t>
            </a:r>
            <a:r>
              <a:rPr kumimoji="1" lang="en-US" altLang="ja-JP" sz="1200" dirty="0">
                <a:latin typeface="メイリオ" panose="020B0604030504040204" pitchFamily="50" charset="-128"/>
                <a:ea typeface="メイリオ" panose="020B0604030504040204" pitchFamily="50" charset="-128"/>
              </a:rPr>
              <a:t>128</a:t>
            </a:r>
            <a:r>
              <a:rPr kumimoji="1" lang="ja-JP" altLang="en-US" sz="1200" dirty="0">
                <a:latin typeface="メイリオ" panose="020B0604030504040204" pitchFamily="50" charset="-128"/>
                <a:ea typeface="メイリオ" panose="020B0604030504040204" pitchFamily="50" charset="-128"/>
              </a:rPr>
              <a:t>店舗を展開している</a:t>
            </a:r>
            <a:endParaRPr kumimoji="1" lang="en-US" altLang="ja-JP" sz="1200" dirty="0">
              <a:latin typeface="メイリオ" panose="020B0604030504040204" pitchFamily="50" charset="-128"/>
              <a:ea typeface="メイリオ" panose="020B0604030504040204" pitchFamily="50" charset="-128"/>
            </a:endParaRPr>
          </a:p>
          <a:p>
            <a:pPr algn="just"/>
            <a:r>
              <a:rPr lang="ja-JP" altLang="en-US" sz="1200" dirty="0">
                <a:latin typeface="メイリオ" panose="020B0604030504040204" pitchFamily="50" charset="-128"/>
                <a:ea typeface="メイリオ" panose="020B0604030504040204" pitchFamily="50" charset="-128"/>
              </a:rPr>
              <a:t>店舗営業のほか、移動販売・ネットスーパーに力を入れており、近年では食に関しての</a:t>
            </a:r>
            <a:r>
              <a:rPr lang="en-US" altLang="ja-JP" sz="1200" dirty="0">
                <a:latin typeface="メイリオ" panose="020B0604030504040204" pitchFamily="50" charset="-128"/>
                <a:ea typeface="メイリオ" panose="020B0604030504040204" pitchFamily="50" charset="-128"/>
              </a:rPr>
              <a:t>SPA</a:t>
            </a:r>
            <a:r>
              <a:rPr lang="ja-JP" altLang="en-US" sz="1200" dirty="0">
                <a:latin typeface="メイリオ" panose="020B0604030504040204" pitchFamily="50" charset="-128"/>
                <a:ea typeface="メイリオ" panose="020B0604030504040204" pitchFamily="50" charset="-128"/>
              </a:rPr>
              <a:t>化を図るため自社の配送センターやセントラルキッチンを設営する予定である</a:t>
            </a:r>
            <a:br>
              <a:rPr kumimoji="1" lang="en-US" altLang="ja-JP" dirty="0"/>
            </a:br>
            <a:endParaRPr kumimoji="1" lang="ja-JP" altLang="en-US" dirty="0"/>
          </a:p>
        </p:txBody>
      </p:sp>
      <p:pic>
        <p:nvPicPr>
          <p:cNvPr id="4" name="図 3">
            <a:extLst>
              <a:ext uri="{FF2B5EF4-FFF2-40B4-BE49-F238E27FC236}">
                <a16:creationId xmlns:a16="http://schemas.microsoft.com/office/drawing/2014/main" id="{48BD4119-0713-9394-1928-FA0CD39A08CF}"/>
              </a:ext>
            </a:extLst>
          </p:cNvPr>
          <p:cNvPicPr>
            <a:picLocks noChangeAspect="1"/>
          </p:cNvPicPr>
          <p:nvPr/>
        </p:nvPicPr>
        <p:blipFill>
          <a:blip r:embed="rId2"/>
          <a:stretch>
            <a:fillRect/>
          </a:stretch>
        </p:blipFill>
        <p:spPr>
          <a:xfrm>
            <a:off x="0" y="548777"/>
            <a:ext cx="12192000" cy="18270"/>
          </a:xfrm>
          <a:prstGeom prst="rect">
            <a:avLst/>
          </a:prstGeom>
        </p:spPr>
      </p:pic>
      <p:grpSp>
        <p:nvGrpSpPr>
          <p:cNvPr id="34" name="グループ化 33">
            <a:extLst>
              <a:ext uri="{FF2B5EF4-FFF2-40B4-BE49-F238E27FC236}">
                <a16:creationId xmlns:a16="http://schemas.microsoft.com/office/drawing/2014/main" id="{4303D017-B414-12F8-4383-2D442EA29756}"/>
              </a:ext>
            </a:extLst>
          </p:cNvPr>
          <p:cNvGrpSpPr/>
          <p:nvPr/>
        </p:nvGrpSpPr>
        <p:grpSpPr>
          <a:xfrm>
            <a:off x="283225" y="1491623"/>
            <a:ext cx="4481280" cy="5184596"/>
            <a:chOff x="331962" y="1641094"/>
            <a:chExt cx="4341637" cy="5184596"/>
          </a:xfrm>
        </p:grpSpPr>
        <p:pic>
          <p:nvPicPr>
            <p:cNvPr id="31" name="図 30">
              <a:extLst>
                <a:ext uri="{FF2B5EF4-FFF2-40B4-BE49-F238E27FC236}">
                  <a16:creationId xmlns:a16="http://schemas.microsoft.com/office/drawing/2014/main" id="{44005EAC-9485-BC3F-EB01-904A9BFCD583}"/>
                </a:ext>
              </a:extLst>
            </p:cNvPr>
            <p:cNvPicPr>
              <a:picLocks noChangeAspect="1"/>
            </p:cNvPicPr>
            <p:nvPr/>
          </p:nvPicPr>
          <p:blipFill>
            <a:blip r:embed="rId3"/>
            <a:stretch>
              <a:fillRect/>
            </a:stretch>
          </p:blipFill>
          <p:spPr>
            <a:xfrm>
              <a:off x="422164" y="4777120"/>
              <a:ext cx="4112496" cy="2048570"/>
            </a:xfrm>
            <a:prstGeom prst="rect">
              <a:avLst/>
            </a:prstGeom>
          </p:spPr>
        </p:pic>
        <p:grpSp>
          <p:nvGrpSpPr>
            <p:cNvPr id="15" name="グループ化 14">
              <a:extLst>
                <a:ext uri="{FF2B5EF4-FFF2-40B4-BE49-F238E27FC236}">
                  <a16:creationId xmlns:a16="http://schemas.microsoft.com/office/drawing/2014/main" id="{6255A7ED-9BFF-69C4-8D94-29DEAB585F1C}"/>
                </a:ext>
              </a:extLst>
            </p:cNvPr>
            <p:cNvGrpSpPr/>
            <p:nvPr/>
          </p:nvGrpSpPr>
          <p:grpSpPr>
            <a:xfrm>
              <a:off x="331962" y="1641094"/>
              <a:ext cx="4341637" cy="3633804"/>
              <a:chOff x="-2" y="1959435"/>
              <a:chExt cx="2976036" cy="3667819"/>
            </a:xfrm>
          </p:grpSpPr>
          <p:pic>
            <p:nvPicPr>
              <p:cNvPr id="6" name="図 5">
                <a:extLst>
                  <a:ext uri="{FF2B5EF4-FFF2-40B4-BE49-F238E27FC236}">
                    <a16:creationId xmlns:a16="http://schemas.microsoft.com/office/drawing/2014/main" id="{9A38D622-CFB4-5392-163A-A31153623DCA}"/>
                  </a:ext>
                </a:extLst>
              </p:cNvPr>
              <p:cNvPicPr>
                <a:picLocks noChangeAspect="1"/>
              </p:cNvPicPr>
              <p:nvPr/>
            </p:nvPicPr>
            <p:blipFill>
              <a:blip r:embed="rId4"/>
              <a:stretch>
                <a:fillRect/>
              </a:stretch>
            </p:blipFill>
            <p:spPr>
              <a:xfrm>
                <a:off x="83883" y="1959435"/>
                <a:ext cx="2796913" cy="2422874"/>
              </a:xfrm>
              <a:prstGeom prst="rect">
                <a:avLst/>
              </a:prstGeom>
            </p:spPr>
          </p:pic>
          <p:pic>
            <p:nvPicPr>
              <p:cNvPr id="10" name="図 9">
                <a:extLst>
                  <a:ext uri="{FF2B5EF4-FFF2-40B4-BE49-F238E27FC236}">
                    <a16:creationId xmlns:a16="http://schemas.microsoft.com/office/drawing/2014/main" id="{06F38D68-CD88-3322-461D-D75B5F4A67FD}"/>
                  </a:ext>
                </a:extLst>
              </p:cNvPr>
              <p:cNvPicPr>
                <a:picLocks noChangeAspect="1"/>
              </p:cNvPicPr>
              <p:nvPr/>
            </p:nvPicPr>
            <p:blipFill>
              <a:blip r:embed="rId5"/>
              <a:stretch>
                <a:fillRect/>
              </a:stretch>
            </p:blipFill>
            <p:spPr>
              <a:xfrm>
                <a:off x="-2" y="4391856"/>
                <a:ext cx="2976036" cy="1190633"/>
              </a:xfrm>
              <a:prstGeom prst="rect">
                <a:avLst/>
              </a:prstGeom>
            </p:spPr>
          </p:pic>
          <p:sp>
            <p:nvSpPr>
              <p:cNvPr id="11" name="フローチャート: せん孔テープ 10">
                <a:extLst>
                  <a:ext uri="{FF2B5EF4-FFF2-40B4-BE49-F238E27FC236}">
                    <a16:creationId xmlns:a16="http://schemas.microsoft.com/office/drawing/2014/main" id="{072AF100-7310-F14B-A66D-491C8A1DA782}"/>
                  </a:ext>
                </a:extLst>
              </p:cNvPr>
              <p:cNvSpPr/>
              <p:nvPr/>
            </p:nvSpPr>
            <p:spPr>
              <a:xfrm>
                <a:off x="61828" y="5425498"/>
                <a:ext cx="2818968" cy="201756"/>
              </a:xfrm>
              <a:prstGeom prst="flowChartPunchedTap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grpSp>
      <p:pic>
        <p:nvPicPr>
          <p:cNvPr id="33" name="図 32">
            <a:extLst>
              <a:ext uri="{FF2B5EF4-FFF2-40B4-BE49-F238E27FC236}">
                <a16:creationId xmlns:a16="http://schemas.microsoft.com/office/drawing/2014/main" id="{0F7543C6-943E-CA6D-5536-E9C86B224435}"/>
              </a:ext>
            </a:extLst>
          </p:cNvPr>
          <p:cNvPicPr>
            <a:picLocks noChangeAspect="1"/>
          </p:cNvPicPr>
          <p:nvPr/>
        </p:nvPicPr>
        <p:blipFill>
          <a:blip r:embed="rId6"/>
          <a:stretch>
            <a:fillRect/>
          </a:stretch>
        </p:blipFill>
        <p:spPr>
          <a:xfrm>
            <a:off x="4624862" y="1356624"/>
            <a:ext cx="6872919" cy="5198897"/>
          </a:xfrm>
          <a:prstGeom prst="rect">
            <a:avLst/>
          </a:prstGeom>
        </p:spPr>
      </p:pic>
    </p:spTree>
    <p:extLst>
      <p:ext uri="{BB962C8B-B14F-4D97-AF65-F5344CB8AC3E}">
        <p14:creationId xmlns:p14="http://schemas.microsoft.com/office/powerpoint/2010/main" val="2426654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DE919FA-8DB2-BCC3-6378-32DAB62199D3}"/>
              </a:ext>
            </a:extLst>
          </p:cNvPr>
          <p:cNvSpPr txBox="1"/>
          <p:nvPr/>
        </p:nvSpPr>
        <p:spPr>
          <a:xfrm>
            <a:off x="389467" y="192769"/>
            <a:ext cx="6096000" cy="400110"/>
          </a:xfrm>
          <a:prstGeom prst="rect">
            <a:avLst/>
          </a:prstGeom>
          <a:noFill/>
        </p:spPr>
        <p:txBody>
          <a:bodyPr wrap="square">
            <a:spAutoFit/>
          </a:bodyPr>
          <a:lstStyle/>
          <a:p>
            <a:r>
              <a:rPr lang="ja-JP" altLang="en-US" sz="2000" b="1" dirty="0">
                <a:latin typeface="メイリオ" panose="020B0604030504040204" pitchFamily="50" charset="-128"/>
                <a:ea typeface="メイリオ" panose="020B0604030504040204" pitchFamily="50" charset="-128"/>
              </a:rPr>
              <a:t>自社サイト課題　①</a:t>
            </a:r>
          </a:p>
        </p:txBody>
      </p:sp>
      <p:pic>
        <p:nvPicPr>
          <p:cNvPr id="5" name="図 4">
            <a:extLst>
              <a:ext uri="{FF2B5EF4-FFF2-40B4-BE49-F238E27FC236}">
                <a16:creationId xmlns:a16="http://schemas.microsoft.com/office/drawing/2014/main" id="{F6985AEB-2537-3994-0779-088975D7A486}"/>
              </a:ext>
            </a:extLst>
          </p:cNvPr>
          <p:cNvPicPr>
            <a:picLocks noChangeAspect="1"/>
          </p:cNvPicPr>
          <p:nvPr/>
        </p:nvPicPr>
        <p:blipFill>
          <a:blip r:embed="rId2"/>
          <a:stretch>
            <a:fillRect/>
          </a:stretch>
        </p:blipFill>
        <p:spPr>
          <a:xfrm>
            <a:off x="36513" y="574609"/>
            <a:ext cx="12192000" cy="18270"/>
          </a:xfrm>
          <a:prstGeom prst="rect">
            <a:avLst/>
          </a:prstGeom>
        </p:spPr>
      </p:pic>
      <p:pic>
        <p:nvPicPr>
          <p:cNvPr id="7" name="図 6">
            <a:extLst>
              <a:ext uri="{FF2B5EF4-FFF2-40B4-BE49-F238E27FC236}">
                <a16:creationId xmlns:a16="http://schemas.microsoft.com/office/drawing/2014/main" id="{BA42219B-1159-B0FD-73E2-6727CDB29885}"/>
              </a:ext>
            </a:extLst>
          </p:cNvPr>
          <p:cNvPicPr>
            <a:picLocks noChangeAspect="1"/>
          </p:cNvPicPr>
          <p:nvPr/>
        </p:nvPicPr>
        <p:blipFill>
          <a:blip r:embed="rId3"/>
          <a:stretch>
            <a:fillRect/>
          </a:stretch>
        </p:blipFill>
        <p:spPr>
          <a:xfrm>
            <a:off x="70378" y="822324"/>
            <a:ext cx="5416021" cy="4543844"/>
          </a:xfrm>
          <a:prstGeom prst="rect">
            <a:avLst/>
          </a:prstGeom>
        </p:spPr>
      </p:pic>
      <p:pic>
        <p:nvPicPr>
          <p:cNvPr id="11" name="図 10">
            <a:extLst>
              <a:ext uri="{FF2B5EF4-FFF2-40B4-BE49-F238E27FC236}">
                <a16:creationId xmlns:a16="http://schemas.microsoft.com/office/drawing/2014/main" id="{129C383C-F380-70F9-1BE1-CD4B161E1056}"/>
              </a:ext>
            </a:extLst>
          </p:cNvPr>
          <p:cNvPicPr>
            <a:picLocks noChangeAspect="1"/>
          </p:cNvPicPr>
          <p:nvPr/>
        </p:nvPicPr>
        <p:blipFill>
          <a:blip r:embed="rId4"/>
          <a:stretch>
            <a:fillRect/>
          </a:stretch>
        </p:blipFill>
        <p:spPr>
          <a:xfrm>
            <a:off x="6132513" y="3757024"/>
            <a:ext cx="5101987" cy="2819520"/>
          </a:xfrm>
          <a:prstGeom prst="rect">
            <a:avLst/>
          </a:prstGeom>
        </p:spPr>
      </p:pic>
      <p:pic>
        <p:nvPicPr>
          <p:cNvPr id="13" name="図 12">
            <a:extLst>
              <a:ext uri="{FF2B5EF4-FFF2-40B4-BE49-F238E27FC236}">
                <a16:creationId xmlns:a16="http://schemas.microsoft.com/office/drawing/2014/main" id="{E52919AB-1DBB-1FB1-2061-57A349C68C84}"/>
              </a:ext>
            </a:extLst>
          </p:cNvPr>
          <p:cNvPicPr>
            <a:picLocks noChangeAspect="1"/>
          </p:cNvPicPr>
          <p:nvPr/>
        </p:nvPicPr>
        <p:blipFill>
          <a:blip r:embed="rId5"/>
          <a:stretch>
            <a:fillRect/>
          </a:stretch>
        </p:blipFill>
        <p:spPr>
          <a:xfrm>
            <a:off x="5913478" y="720078"/>
            <a:ext cx="5415257" cy="2668204"/>
          </a:xfrm>
          <a:prstGeom prst="rect">
            <a:avLst/>
          </a:prstGeom>
        </p:spPr>
      </p:pic>
      <p:sp>
        <p:nvSpPr>
          <p:cNvPr id="20" name="テキスト ボックス 19">
            <a:extLst>
              <a:ext uri="{FF2B5EF4-FFF2-40B4-BE49-F238E27FC236}">
                <a16:creationId xmlns:a16="http://schemas.microsoft.com/office/drawing/2014/main" id="{52EB924E-9DD5-7DDC-BB8C-EE54E5D1D451}"/>
              </a:ext>
            </a:extLst>
          </p:cNvPr>
          <p:cNvSpPr txBox="1"/>
          <p:nvPr/>
        </p:nvSpPr>
        <p:spPr>
          <a:xfrm>
            <a:off x="389467" y="5595613"/>
            <a:ext cx="4777845"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latin typeface="メイリオ" panose="020B0604030504040204" pitchFamily="50" charset="-128"/>
                <a:ea typeface="メイリオ" panose="020B0604030504040204" pitchFamily="50" charset="-128"/>
              </a:rPr>
              <a:t>ネット通販・ネットスーパーのカテゴリーをクリックするとそれぞれのサイトに飛び</a:t>
            </a:r>
            <a:br>
              <a:rPr kumimoji="1" lang="en-US" altLang="ja-JP" dirty="0">
                <a:latin typeface="メイリオ" panose="020B0604030504040204" pitchFamily="50" charset="-128"/>
                <a:ea typeface="メイリオ" panose="020B0604030504040204" pitchFamily="50" charset="-128"/>
              </a:rPr>
            </a:br>
            <a:r>
              <a:rPr kumimoji="1" lang="ja-JP" altLang="en-US" dirty="0">
                <a:solidFill>
                  <a:srgbClr val="FF0000"/>
                </a:solidFill>
                <a:latin typeface="メイリオ" panose="020B0604030504040204" pitchFamily="50" charset="-128"/>
                <a:ea typeface="メイリオ" panose="020B0604030504040204" pitchFamily="50" charset="-128"/>
              </a:rPr>
              <a:t>トップページに戻ることができない</a:t>
            </a:r>
          </a:p>
        </p:txBody>
      </p:sp>
      <p:cxnSp>
        <p:nvCxnSpPr>
          <p:cNvPr id="22" name="直線矢印コネクタ 21">
            <a:extLst>
              <a:ext uri="{FF2B5EF4-FFF2-40B4-BE49-F238E27FC236}">
                <a16:creationId xmlns:a16="http://schemas.microsoft.com/office/drawing/2014/main" id="{44DF7D3D-2707-7858-8586-31A2DD01169F}"/>
              </a:ext>
            </a:extLst>
          </p:cNvPr>
          <p:cNvCxnSpPr>
            <a:cxnSpLocks/>
          </p:cNvCxnSpPr>
          <p:nvPr/>
        </p:nvCxnSpPr>
        <p:spPr>
          <a:xfrm flipV="1">
            <a:off x="4898313" y="1429303"/>
            <a:ext cx="1176172" cy="1250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56384457-75AF-C8D3-F281-AB46C27C9C02}"/>
              </a:ext>
            </a:extLst>
          </p:cNvPr>
          <p:cNvCxnSpPr>
            <a:cxnSpLocks/>
          </p:cNvCxnSpPr>
          <p:nvPr/>
        </p:nvCxnSpPr>
        <p:spPr>
          <a:xfrm>
            <a:off x="3993414" y="1841411"/>
            <a:ext cx="2066074" cy="29337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7B5C66F-E0AF-AD7F-1AD5-4DD8741E0E52}"/>
              </a:ext>
            </a:extLst>
          </p:cNvPr>
          <p:cNvSpPr/>
          <p:nvPr/>
        </p:nvSpPr>
        <p:spPr>
          <a:xfrm>
            <a:off x="3489708" y="1417481"/>
            <a:ext cx="612476" cy="355283"/>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81B96FDF-3C45-3FA2-F916-7ED6896E3DA6}"/>
              </a:ext>
            </a:extLst>
          </p:cNvPr>
          <p:cNvPicPr>
            <a:picLocks noChangeAspect="1"/>
          </p:cNvPicPr>
          <p:nvPr/>
        </p:nvPicPr>
        <p:blipFill>
          <a:blip r:embed="rId6"/>
          <a:stretch>
            <a:fillRect/>
          </a:stretch>
        </p:blipFill>
        <p:spPr>
          <a:xfrm>
            <a:off x="4203098" y="1396985"/>
            <a:ext cx="652329" cy="396274"/>
          </a:xfrm>
          <a:prstGeom prst="rect">
            <a:avLst/>
          </a:prstGeom>
        </p:spPr>
      </p:pic>
    </p:spTree>
    <p:extLst>
      <p:ext uri="{BB962C8B-B14F-4D97-AF65-F5344CB8AC3E}">
        <p14:creationId xmlns:p14="http://schemas.microsoft.com/office/powerpoint/2010/main" val="929787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DEBAFBBB-23DE-D03D-55EB-F37F994FA6C1}"/>
              </a:ext>
            </a:extLst>
          </p:cNvPr>
          <p:cNvPicPr>
            <a:picLocks noChangeAspect="1"/>
          </p:cNvPicPr>
          <p:nvPr/>
        </p:nvPicPr>
        <p:blipFill>
          <a:blip r:embed="rId2"/>
          <a:stretch>
            <a:fillRect/>
          </a:stretch>
        </p:blipFill>
        <p:spPr>
          <a:xfrm>
            <a:off x="264195" y="632478"/>
            <a:ext cx="5831805" cy="2833886"/>
          </a:xfrm>
          <a:prstGeom prst="rect">
            <a:avLst/>
          </a:prstGeom>
        </p:spPr>
      </p:pic>
      <p:pic>
        <p:nvPicPr>
          <p:cNvPr id="12" name="図 11">
            <a:extLst>
              <a:ext uri="{FF2B5EF4-FFF2-40B4-BE49-F238E27FC236}">
                <a16:creationId xmlns:a16="http://schemas.microsoft.com/office/drawing/2014/main" id="{E10AED63-577C-0EEA-B8DC-45227585BE84}"/>
              </a:ext>
            </a:extLst>
          </p:cNvPr>
          <p:cNvPicPr>
            <a:picLocks noChangeAspect="1"/>
          </p:cNvPicPr>
          <p:nvPr/>
        </p:nvPicPr>
        <p:blipFill>
          <a:blip r:embed="rId3"/>
          <a:stretch>
            <a:fillRect/>
          </a:stretch>
        </p:blipFill>
        <p:spPr>
          <a:xfrm>
            <a:off x="-34174" y="503833"/>
            <a:ext cx="12192000" cy="18288"/>
          </a:xfrm>
          <a:prstGeom prst="rect">
            <a:avLst/>
          </a:prstGeom>
        </p:spPr>
      </p:pic>
      <p:sp>
        <p:nvSpPr>
          <p:cNvPr id="13" name="テキスト ボックス 12">
            <a:extLst>
              <a:ext uri="{FF2B5EF4-FFF2-40B4-BE49-F238E27FC236}">
                <a16:creationId xmlns:a16="http://schemas.microsoft.com/office/drawing/2014/main" id="{02E553B9-AAF5-9A74-F856-2D7AF736127E}"/>
              </a:ext>
            </a:extLst>
          </p:cNvPr>
          <p:cNvSpPr txBox="1"/>
          <p:nvPr/>
        </p:nvSpPr>
        <p:spPr>
          <a:xfrm>
            <a:off x="304800" y="152744"/>
            <a:ext cx="5350933"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自社サイト課題　②</a:t>
            </a:r>
          </a:p>
        </p:txBody>
      </p:sp>
      <p:grpSp>
        <p:nvGrpSpPr>
          <p:cNvPr id="42" name="グループ化 41">
            <a:extLst>
              <a:ext uri="{FF2B5EF4-FFF2-40B4-BE49-F238E27FC236}">
                <a16:creationId xmlns:a16="http://schemas.microsoft.com/office/drawing/2014/main" id="{BC660696-5BC3-D464-301C-1FD6EE71973E}"/>
              </a:ext>
            </a:extLst>
          </p:cNvPr>
          <p:cNvGrpSpPr/>
          <p:nvPr/>
        </p:nvGrpSpPr>
        <p:grpSpPr>
          <a:xfrm>
            <a:off x="264195" y="3705366"/>
            <a:ext cx="11554780" cy="1857135"/>
            <a:chOff x="128774" y="4615689"/>
            <a:chExt cx="11554780" cy="1857135"/>
          </a:xfrm>
        </p:grpSpPr>
        <p:pic>
          <p:nvPicPr>
            <p:cNvPr id="3" name="図 2">
              <a:extLst>
                <a:ext uri="{FF2B5EF4-FFF2-40B4-BE49-F238E27FC236}">
                  <a16:creationId xmlns:a16="http://schemas.microsoft.com/office/drawing/2014/main" id="{F001E476-0689-4595-3FFB-09604A464492}"/>
                </a:ext>
              </a:extLst>
            </p:cNvPr>
            <p:cNvPicPr>
              <a:picLocks noChangeAspect="1"/>
            </p:cNvPicPr>
            <p:nvPr/>
          </p:nvPicPr>
          <p:blipFill>
            <a:blip r:embed="rId4"/>
            <a:stretch>
              <a:fillRect/>
            </a:stretch>
          </p:blipFill>
          <p:spPr>
            <a:xfrm>
              <a:off x="128774" y="4615689"/>
              <a:ext cx="2334415" cy="1752401"/>
            </a:xfrm>
            <a:prstGeom prst="rect">
              <a:avLst/>
            </a:prstGeom>
          </p:spPr>
        </p:pic>
        <p:pic>
          <p:nvPicPr>
            <p:cNvPr id="5" name="図 4">
              <a:extLst>
                <a:ext uri="{FF2B5EF4-FFF2-40B4-BE49-F238E27FC236}">
                  <a16:creationId xmlns:a16="http://schemas.microsoft.com/office/drawing/2014/main" id="{CE932BA2-3A76-C0DB-D22E-C20E6855E8CA}"/>
                </a:ext>
              </a:extLst>
            </p:cNvPr>
            <p:cNvPicPr>
              <a:picLocks noChangeAspect="1"/>
            </p:cNvPicPr>
            <p:nvPr/>
          </p:nvPicPr>
          <p:blipFill>
            <a:blip r:embed="rId5"/>
            <a:stretch>
              <a:fillRect/>
            </a:stretch>
          </p:blipFill>
          <p:spPr>
            <a:xfrm>
              <a:off x="2734713" y="4615689"/>
              <a:ext cx="2574719" cy="1752400"/>
            </a:xfrm>
            <a:prstGeom prst="rect">
              <a:avLst/>
            </a:prstGeom>
          </p:spPr>
        </p:pic>
        <p:pic>
          <p:nvPicPr>
            <p:cNvPr id="7" name="図 6">
              <a:extLst>
                <a:ext uri="{FF2B5EF4-FFF2-40B4-BE49-F238E27FC236}">
                  <a16:creationId xmlns:a16="http://schemas.microsoft.com/office/drawing/2014/main" id="{BCDD88F1-E3CD-9E19-F245-5A40FAEE4829}"/>
                </a:ext>
              </a:extLst>
            </p:cNvPr>
            <p:cNvPicPr>
              <a:picLocks noChangeAspect="1"/>
            </p:cNvPicPr>
            <p:nvPr/>
          </p:nvPicPr>
          <p:blipFill>
            <a:blip r:embed="rId6"/>
            <a:stretch>
              <a:fillRect/>
            </a:stretch>
          </p:blipFill>
          <p:spPr>
            <a:xfrm>
              <a:off x="5926405" y="4615689"/>
              <a:ext cx="2334414" cy="1857135"/>
            </a:xfrm>
            <a:prstGeom prst="rect">
              <a:avLst/>
            </a:prstGeom>
          </p:spPr>
        </p:pic>
        <p:pic>
          <p:nvPicPr>
            <p:cNvPr id="9" name="図 8">
              <a:extLst>
                <a:ext uri="{FF2B5EF4-FFF2-40B4-BE49-F238E27FC236}">
                  <a16:creationId xmlns:a16="http://schemas.microsoft.com/office/drawing/2014/main" id="{049923C6-8CD2-8FA2-5A67-1DAA20044FDE}"/>
                </a:ext>
              </a:extLst>
            </p:cNvPr>
            <p:cNvPicPr>
              <a:picLocks noChangeAspect="1"/>
            </p:cNvPicPr>
            <p:nvPr/>
          </p:nvPicPr>
          <p:blipFill>
            <a:blip r:embed="rId7"/>
            <a:stretch>
              <a:fillRect/>
            </a:stretch>
          </p:blipFill>
          <p:spPr>
            <a:xfrm>
              <a:off x="9071914" y="4615689"/>
              <a:ext cx="2611640" cy="1585761"/>
            </a:xfrm>
            <a:prstGeom prst="rect">
              <a:avLst/>
            </a:prstGeom>
          </p:spPr>
        </p:pic>
        <p:cxnSp>
          <p:nvCxnSpPr>
            <p:cNvPr id="21" name="直線矢印コネクタ 20">
              <a:extLst>
                <a:ext uri="{FF2B5EF4-FFF2-40B4-BE49-F238E27FC236}">
                  <a16:creationId xmlns:a16="http://schemas.microsoft.com/office/drawing/2014/main" id="{6FB84CE9-64DD-7A57-3193-D7153BD9FD64}"/>
                </a:ext>
              </a:extLst>
            </p:cNvPr>
            <p:cNvCxnSpPr>
              <a:cxnSpLocks/>
            </p:cNvCxnSpPr>
            <p:nvPr/>
          </p:nvCxnSpPr>
          <p:spPr>
            <a:xfrm>
              <a:off x="2370667" y="5308600"/>
              <a:ext cx="47472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697845D2-0A0B-3002-1002-8E8FE16B4CE8}"/>
                </a:ext>
              </a:extLst>
            </p:cNvPr>
            <p:cNvCxnSpPr>
              <a:cxnSpLocks/>
            </p:cNvCxnSpPr>
            <p:nvPr/>
          </p:nvCxnSpPr>
          <p:spPr>
            <a:xfrm>
              <a:off x="5309432" y="5308600"/>
              <a:ext cx="54950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A84BCC6E-5CF9-84C6-AF52-21DF754E13E7}"/>
                </a:ext>
              </a:extLst>
            </p:cNvPr>
            <p:cNvCxnSpPr>
              <a:cxnSpLocks/>
            </p:cNvCxnSpPr>
            <p:nvPr/>
          </p:nvCxnSpPr>
          <p:spPr>
            <a:xfrm>
              <a:off x="8432799" y="5308600"/>
              <a:ext cx="54186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30" name="テキスト ボックス 29">
            <a:extLst>
              <a:ext uri="{FF2B5EF4-FFF2-40B4-BE49-F238E27FC236}">
                <a16:creationId xmlns:a16="http://schemas.microsoft.com/office/drawing/2014/main" id="{09F36611-42FA-B67A-D3A2-28B9340C522D}"/>
              </a:ext>
            </a:extLst>
          </p:cNvPr>
          <p:cNvSpPr txBox="1"/>
          <p:nvPr/>
        </p:nvSpPr>
        <p:spPr>
          <a:xfrm>
            <a:off x="7067771" y="2738891"/>
            <a:ext cx="4165841"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latin typeface="メイリオ" panose="020B0604030504040204" pitchFamily="50" charset="-128"/>
                <a:ea typeface="メイリオ" panose="020B0604030504040204" pitchFamily="50" charset="-128"/>
              </a:rPr>
              <a:t>チラシのカテゴリーから実際のチラシにたどり着くまでに</a:t>
            </a:r>
            <a:r>
              <a:rPr kumimoji="1" lang="en-US" altLang="ja-JP" dirty="0">
                <a:solidFill>
                  <a:srgbClr val="FF0000"/>
                </a:solidFill>
                <a:latin typeface="メイリオ" panose="020B0604030504040204" pitchFamily="50" charset="-128"/>
                <a:ea typeface="メイリオ" panose="020B0604030504040204" pitchFamily="50" charset="-128"/>
              </a:rPr>
              <a:t>5</a:t>
            </a:r>
            <a:r>
              <a:rPr kumimoji="1" lang="ja-JP" altLang="en-US" dirty="0">
                <a:solidFill>
                  <a:srgbClr val="FF0000"/>
                </a:solidFill>
                <a:latin typeface="メイリオ" panose="020B0604030504040204" pitchFamily="50" charset="-128"/>
                <a:ea typeface="メイリオ" panose="020B0604030504040204" pitchFamily="50" charset="-128"/>
              </a:rPr>
              <a:t>回の階層がある</a:t>
            </a:r>
          </a:p>
        </p:txBody>
      </p:sp>
      <p:sp>
        <p:nvSpPr>
          <p:cNvPr id="31" name="テキスト ボックス 30">
            <a:extLst>
              <a:ext uri="{FF2B5EF4-FFF2-40B4-BE49-F238E27FC236}">
                <a16:creationId xmlns:a16="http://schemas.microsoft.com/office/drawing/2014/main" id="{D793B4E7-9FBA-68A8-8FD0-39CC77AA8CD1}"/>
              </a:ext>
            </a:extLst>
          </p:cNvPr>
          <p:cNvSpPr txBox="1"/>
          <p:nvPr/>
        </p:nvSpPr>
        <p:spPr>
          <a:xfrm>
            <a:off x="7067771" y="1403090"/>
            <a:ext cx="4538133"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dirty="0">
                <a:solidFill>
                  <a:srgbClr val="FF0000"/>
                </a:solidFill>
                <a:latin typeface="メイリオ" panose="020B0604030504040204" pitchFamily="50" charset="-128"/>
                <a:ea typeface="メイリオ" panose="020B0604030504040204" pitchFamily="50" charset="-128"/>
              </a:rPr>
              <a:t>チラシページの</a:t>
            </a:r>
            <a:r>
              <a:rPr lang="ja-JP" altLang="en-US" dirty="0">
                <a:solidFill>
                  <a:srgbClr val="FF0000"/>
                </a:solidFill>
                <a:latin typeface="メイリオ" panose="020B0604030504040204" pitchFamily="50" charset="-128"/>
                <a:ea typeface="メイリオ" panose="020B0604030504040204" pitchFamily="50" charset="-128"/>
              </a:rPr>
              <a:t>固定トップページが地味</a:t>
            </a:r>
            <a:br>
              <a:rPr lang="en-US" altLang="ja-JP" dirty="0">
                <a:solidFill>
                  <a:srgbClr val="FF0000"/>
                </a:solidFill>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で興味が持てるデザインと内容ではない</a:t>
            </a:r>
            <a:endParaRPr kumimoji="1" lang="ja-JP" altLang="en-US" dirty="0">
              <a:latin typeface="メイリオ" panose="020B0604030504040204" pitchFamily="50" charset="-128"/>
              <a:ea typeface="メイリオ" panose="020B0604030504040204" pitchFamily="50" charset="-128"/>
            </a:endParaRPr>
          </a:p>
        </p:txBody>
      </p:sp>
      <p:cxnSp>
        <p:nvCxnSpPr>
          <p:cNvPr id="37" name="直線矢印コネクタ 36">
            <a:extLst>
              <a:ext uri="{FF2B5EF4-FFF2-40B4-BE49-F238E27FC236}">
                <a16:creationId xmlns:a16="http://schemas.microsoft.com/office/drawing/2014/main" id="{0C485462-3A7D-A239-6ECD-2A0426DB1146}"/>
              </a:ext>
            </a:extLst>
          </p:cNvPr>
          <p:cNvCxnSpPr>
            <a:cxnSpLocks/>
          </p:cNvCxnSpPr>
          <p:nvPr/>
        </p:nvCxnSpPr>
        <p:spPr>
          <a:xfrm>
            <a:off x="2001044" y="1123225"/>
            <a:ext cx="4950090" cy="20100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633A3462-9FC9-2F97-3BD6-34F600922A47}"/>
              </a:ext>
            </a:extLst>
          </p:cNvPr>
          <p:cNvCxnSpPr>
            <a:cxnSpLocks/>
          </p:cNvCxnSpPr>
          <p:nvPr/>
        </p:nvCxnSpPr>
        <p:spPr>
          <a:xfrm>
            <a:off x="5819247" y="1653646"/>
            <a:ext cx="113188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87D7044-D6C4-E674-B0D0-109D74EC87F9}"/>
              </a:ext>
            </a:extLst>
          </p:cNvPr>
          <p:cNvSpPr txBox="1"/>
          <p:nvPr/>
        </p:nvSpPr>
        <p:spPr>
          <a:xfrm>
            <a:off x="375180" y="5742236"/>
            <a:ext cx="10888133"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ja-JP" altLang="en-US" dirty="0">
                <a:latin typeface="メイリオ" panose="020B0604030504040204" pitchFamily="50" charset="-128"/>
                <a:ea typeface="メイリオ" panose="020B0604030504040204" pitchFamily="50" charset="-128"/>
              </a:rPr>
              <a:t>サイト内のコンテンツ構成はターゲット顧客に合ったイメージになっているが、他サイトに飛んだ後にメインの</a:t>
            </a:r>
            <a:r>
              <a:rPr lang="en-US" altLang="ja-JP" dirty="0">
                <a:latin typeface="メイリオ" panose="020B0604030504040204" pitchFamily="50" charset="-128"/>
                <a:ea typeface="メイリオ" panose="020B0604030504040204" pitchFamily="50" charset="-128"/>
              </a:rPr>
              <a:t>Web</a:t>
            </a:r>
            <a:r>
              <a:rPr lang="ja-JP" altLang="en-US" dirty="0">
                <a:latin typeface="メイリオ" panose="020B0604030504040204" pitchFamily="50" charset="-128"/>
                <a:ea typeface="メイリオ" panose="020B0604030504040204" pitchFamily="50" charset="-128"/>
              </a:rPr>
              <a:t>サイト</a:t>
            </a:r>
            <a:r>
              <a:rPr lang="en-US" altLang="ja-JP" dirty="0">
                <a:latin typeface="メイリオ" panose="020B0604030504040204" pitchFamily="50" charset="-128"/>
                <a:ea typeface="メイリオ" panose="020B0604030504040204" pitchFamily="50" charset="-128"/>
              </a:rPr>
              <a:t>TOP</a:t>
            </a:r>
            <a:r>
              <a:rPr lang="ja-JP" altLang="en-US" dirty="0">
                <a:latin typeface="メイリオ" panose="020B0604030504040204" pitchFamily="50" charset="-128"/>
                <a:ea typeface="メイリオ" panose="020B0604030504040204" pitchFamily="50" charset="-128"/>
              </a:rPr>
              <a:t>ページに戻ることができない。また、階層が深く情報が見にくい箇所がある。</a:t>
            </a:r>
            <a:br>
              <a:rPr lang="en-US" altLang="ja-JP" dirty="0">
                <a:latin typeface="メイリオ" panose="020B0604030504040204" pitchFamily="50" charset="-128"/>
                <a:ea typeface="メイリオ" panose="020B0604030504040204" pitchFamily="50" charset="-128"/>
              </a:rPr>
            </a:br>
            <a:r>
              <a:rPr lang="ja-JP" altLang="en-US" dirty="0">
                <a:solidFill>
                  <a:srgbClr val="FF0000"/>
                </a:solidFill>
                <a:latin typeface="メイリオ" panose="020B0604030504040204" pitchFamily="50" charset="-128"/>
                <a:ea typeface="メイリオ" panose="020B0604030504040204" pitchFamily="50" charset="-128"/>
              </a:rPr>
              <a:t>メインの</a:t>
            </a:r>
            <a:r>
              <a:rPr lang="en-US" altLang="ja-JP" dirty="0">
                <a:solidFill>
                  <a:srgbClr val="FF0000"/>
                </a:solidFill>
                <a:latin typeface="メイリオ" panose="020B0604030504040204" pitchFamily="50" charset="-128"/>
                <a:ea typeface="メイリオ" panose="020B0604030504040204" pitchFamily="50" charset="-128"/>
              </a:rPr>
              <a:t>TOP</a:t>
            </a:r>
            <a:r>
              <a:rPr lang="ja-JP" altLang="en-US" dirty="0">
                <a:solidFill>
                  <a:srgbClr val="FF0000"/>
                </a:solidFill>
                <a:latin typeface="メイリオ" panose="020B0604030504040204" pitchFamily="50" charset="-128"/>
                <a:ea typeface="メイリオ" panose="020B0604030504040204" pitchFamily="50" charset="-128"/>
              </a:rPr>
              <a:t>ページへ戻る</a:t>
            </a:r>
            <a:r>
              <a:rPr lang="en-US" altLang="ja-JP" dirty="0">
                <a:solidFill>
                  <a:srgbClr val="FF0000"/>
                </a:solidFill>
                <a:latin typeface="メイリオ" panose="020B0604030504040204" pitchFamily="50" charset="-128"/>
                <a:ea typeface="メイリオ" panose="020B0604030504040204" pitchFamily="50" charset="-128"/>
              </a:rPr>
              <a:t>URL</a:t>
            </a:r>
            <a:r>
              <a:rPr lang="ja-JP" altLang="en-US" dirty="0">
                <a:solidFill>
                  <a:srgbClr val="FF0000"/>
                </a:solidFill>
                <a:latin typeface="メイリオ" panose="020B0604030504040204" pitchFamily="50" charset="-128"/>
                <a:ea typeface="メイリオ" panose="020B0604030504040204" pitchFamily="50" charset="-128"/>
              </a:rPr>
              <a:t>設置、階層の構造を修正する必要がある。</a:t>
            </a:r>
          </a:p>
        </p:txBody>
      </p:sp>
      <p:cxnSp>
        <p:nvCxnSpPr>
          <p:cNvPr id="17" name="直線矢印コネクタ 16">
            <a:extLst>
              <a:ext uri="{FF2B5EF4-FFF2-40B4-BE49-F238E27FC236}">
                <a16:creationId xmlns:a16="http://schemas.microsoft.com/office/drawing/2014/main" id="{F576FFC9-242B-FE81-2ADB-31661FDDDD9D}"/>
              </a:ext>
            </a:extLst>
          </p:cNvPr>
          <p:cNvCxnSpPr>
            <a:cxnSpLocks/>
          </p:cNvCxnSpPr>
          <p:nvPr/>
        </p:nvCxnSpPr>
        <p:spPr>
          <a:xfrm>
            <a:off x="642856" y="3147764"/>
            <a:ext cx="0" cy="508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245052EE-2E28-9A09-C904-7F05A8021CEB}"/>
              </a:ext>
            </a:extLst>
          </p:cNvPr>
          <p:cNvPicPr>
            <a:picLocks noChangeAspect="1"/>
          </p:cNvPicPr>
          <p:nvPr/>
        </p:nvPicPr>
        <p:blipFill>
          <a:blip r:embed="rId8"/>
          <a:stretch>
            <a:fillRect/>
          </a:stretch>
        </p:blipFill>
        <p:spPr>
          <a:xfrm>
            <a:off x="1431402" y="968256"/>
            <a:ext cx="611389" cy="371404"/>
          </a:xfrm>
          <a:prstGeom prst="rect">
            <a:avLst/>
          </a:prstGeom>
        </p:spPr>
      </p:pic>
    </p:spTree>
    <p:extLst>
      <p:ext uri="{BB962C8B-B14F-4D97-AF65-F5344CB8AC3E}">
        <p14:creationId xmlns:p14="http://schemas.microsoft.com/office/powerpoint/2010/main" val="36653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E3A796C-E2F7-3958-051B-7C721D4FA1DE}"/>
              </a:ext>
            </a:extLst>
          </p:cNvPr>
          <p:cNvPicPr>
            <a:picLocks noChangeAspect="1"/>
          </p:cNvPicPr>
          <p:nvPr/>
        </p:nvPicPr>
        <p:blipFill>
          <a:blip r:embed="rId2"/>
          <a:stretch>
            <a:fillRect/>
          </a:stretch>
        </p:blipFill>
        <p:spPr>
          <a:xfrm>
            <a:off x="1578229" y="3982686"/>
            <a:ext cx="8785097" cy="2566638"/>
          </a:xfrm>
          <a:prstGeom prst="rect">
            <a:avLst/>
          </a:prstGeom>
        </p:spPr>
      </p:pic>
      <p:pic>
        <p:nvPicPr>
          <p:cNvPr id="16" name="図 15">
            <a:extLst>
              <a:ext uri="{FF2B5EF4-FFF2-40B4-BE49-F238E27FC236}">
                <a16:creationId xmlns:a16="http://schemas.microsoft.com/office/drawing/2014/main" id="{DBB3F34B-7B53-F35E-6D2F-E8586ED84DE3}"/>
              </a:ext>
            </a:extLst>
          </p:cNvPr>
          <p:cNvPicPr>
            <a:picLocks noChangeAspect="1"/>
          </p:cNvPicPr>
          <p:nvPr/>
        </p:nvPicPr>
        <p:blipFill>
          <a:blip r:embed="rId3"/>
          <a:stretch>
            <a:fillRect/>
          </a:stretch>
        </p:blipFill>
        <p:spPr>
          <a:xfrm>
            <a:off x="1177734" y="750461"/>
            <a:ext cx="3457575" cy="3105150"/>
          </a:xfrm>
          <a:prstGeom prst="rect">
            <a:avLst/>
          </a:prstGeom>
        </p:spPr>
      </p:pic>
      <p:sp>
        <p:nvSpPr>
          <p:cNvPr id="18" name="テキスト ボックス 17">
            <a:extLst>
              <a:ext uri="{FF2B5EF4-FFF2-40B4-BE49-F238E27FC236}">
                <a16:creationId xmlns:a16="http://schemas.microsoft.com/office/drawing/2014/main" id="{94730CAB-893E-A954-2D6D-91BEC66F60B3}"/>
              </a:ext>
            </a:extLst>
          </p:cNvPr>
          <p:cNvSpPr txBox="1"/>
          <p:nvPr/>
        </p:nvSpPr>
        <p:spPr>
          <a:xfrm>
            <a:off x="281051" y="171045"/>
            <a:ext cx="6096000" cy="400110"/>
          </a:xfrm>
          <a:prstGeom prst="rect">
            <a:avLst/>
          </a:prstGeom>
          <a:noFill/>
        </p:spPr>
        <p:txBody>
          <a:bodyPr wrap="square">
            <a:spAutoFit/>
          </a:bodyPr>
          <a:lstStyle/>
          <a:p>
            <a:r>
              <a:rPr lang="ja-JP" altLang="en-US" sz="2000" b="1" dirty="0">
                <a:latin typeface="メイリオ" panose="020B0604030504040204" pitchFamily="50" charset="-128"/>
                <a:ea typeface="メイリオ" panose="020B0604030504040204" pitchFamily="50" charset="-128"/>
              </a:rPr>
              <a:t>各競合サイトレーダーチャート比較</a:t>
            </a:r>
          </a:p>
        </p:txBody>
      </p:sp>
      <p:pic>
        <p:nvPicPr>
          <p:cNvPr id="19" name="図 18">
            <a:extLst>
              <a:ext uri="{FF2B5EF4-FFF2-40B4-BE49-F238E27FC236}">
                <a16:creationId xmlns:a16="http://schemas.microsoft.com/office/drawing/2014/main" id="{8ABEBD28-920C-0142-744F-97CA47666672}"/>
              </a:ext>
            </a:extLst>
          </p:cNvPr>
          <p:cNvPicPr>
            <a:picLocks noChangeAspect="1"/>
          </p:cNvPicPr>
          <p:nvPr/>
        </p:nvPicPr>
        <p:blipFill>
          <a:blip r:embed="rId4"/>
          <a:stretch>
            <a:fillRect/>
          </a:stretch>
        </p:blipFill>
        <p:spPr>
          <a:xfrm>
            <a:off x="0" y="573298"/>
            <a:ext cx="12192000" cy="18288"/>
          </a:xfrm>
          <a:prstGeom prst="rect">
            <a:avLst/>
          </a:prstGeom>
        </p:spPr>
      </p:pic>
      <p:pic>
        <p:nvPicPr>
          <p:cNvPr id="10" name="図 9">
            <a:extLst>
              <a:ext uri="{FF2B5EF4-FFF2-40B4-BE49-F238E27FC236}">
                <a16:creationId xmlns:a16="http://schemas.microsoft.com/office/drawing/2014/main" id="{6635A168-2AE7-4E72-C3B4-743C59672347}"/>
              </a:ext>
            </a:extLst>
          </p:cNvPr>
          <p:cNvPicPr>
            <a:picLocks noChangeAspect="1"/>
          </p:cNvPicPr>
          <p:nvPr/>
        </p:nvPicPr>
        <p:blipFill>
          <a:blip r:embed="rId5"/>
          <a:stretch>
            <a:fillRect/>
          </a:stretch>
        </p:blipFill>
        <p:spPr>
          <a:xfrm>
            <a:off x="4425692" y="711065"/>
            <a:ext cx="3648075" cy="3286125"/>
          </a:xfrm>
          <a:prstGeom prst="rect">
            <a:avLst/>
          </a:prstGeom>
        </p:spPr>
      </p:pic>
    </p:spTree>
    <p:extLst>
      <p:ext uri="{BB962C8B-B14F-4D97-AF65-F5344CB8AC3E}">
        <p14:creationId xmlns:p14="http://schemas.microsoft.com/office/powerpoint/2010/main" val="366969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F2390C2-82FE-96A1-D0B2-2F4E9B5E2D33}"/>
              </a:ext>
            </a:extLst>
          </p:cNvPr>
          <p:cNvPicPr>
            <a:picLocks noChangeAspect="1"/>
          </p:cNvPicPr>
          <p:nvPr/>
        </p:nvPicPr>
        <p:blipFill>
          <a:blip r:embed="rId2"/>
          <a:stretch>
            <a:fillRect/>
          </a:stretch>
        </p:blipFill>
        <p:spPr>
          <a:xfrm>
            <a:off x="1703451" y="4026386"/>
            <a:ext cx="8785097" cy="2566638"/>
          </a:xfrm>
          <a:prstGeom prst="rect">
            <a:avLst/>
          </a:prstGeom>
        </p:spPr>
      </p:pic>
      <p:pic>
        <p:nvPicPr>
          <p:cNvPr id="3" name="図 2">
            <a:extLst>
              <a:ext uri="{FF2B5EF4-FFF2-40B4-BE49-F238E27FC236}">
                <a16:creationId xmlns:a16="http://schemas.microsoft.com/office/drawing/2014/main" id="{CB331F98-29D8-2F2F-8E9F-F7AE0AE1F068}"/>
              </a:ext>
            </a:extLst>
          </p:cNvPr>
          <p:cNvPicPr>
            <a:picLocks noChangeAspect="1"/>
          </p:cNvPicPr>
          <p:nvPr/>
        </p:nvPicPr>
        <p:blipFill>
          <a:blip r:embed="rId3"/>
          <a:stretch>
            <a:fillRect/>
          </a:stretch>
        </p:blipFill>
        <p:spPr>
          <a:xfrm>
            <a:off x="302914" y="85387"/>
            <a:ext cx="6157494" cy="536494"/>
          </a:xfrm>
          <a:prstGeom prst="rect">
            <a:avLst/>
          </a:prstGeom>
        </p:spPr>
      </p:pic>
      <p:pic>
        <p:nvPicPr>
          <p:cNvPr id="4" name="図 3">
            <a:extLst>
              <a:ext uri="{FF2B5EF4-FFF2-40B4-BE49-F238E27FC236}">
                <a16:creationId xmlns:a16="http://schemas.microsoft.com/office/drawing/2014/main" id="{19BBB270-309F-CAC0-D60F-4F9B976B267A}"/>
              </a:ext>
            </a:extLst>
          </p:cNvPr>
          <p:cNvPicPr>
            <a:picLocks noChangeAspect="1"/>
          </p:cNvPicPr>
          <p:nvPr/>
        </p:nvPicPr>
        <p:blipFill>
          <a:blip r:embed="rId4"/>
          <a:stretch>
            <a:fillRect/>
          </a:stretch>
        </p:blipFill>
        <p:spPr>
          <a:xfrm>
            <a:off x="0" y="564471"/>
            <a:ext cx="12192000" cy="18288"/>
          </a:xfrm>
          <a:prstGeom prst="rect">
            <a:avLst/>
          </a:prstGeom>
        </p:spPr>
      </p:pic>
      <p:pic>
        <p:nvPicPr>
          <p:cNvPr id="19" name="図 18">
            <a:extLst>
              <a:ext uri="{FF2B5EF4-FFF2-40B4-BE49-F238E27FC236}">
                <a16:creationId xmlns:a16="http://schemas.microsoft.com/office/drawing/2014/main" id="{1B6389E5-96BA-87BC-B50A-A49AC9F6D007}"/>
              </a:ext>
            </a:extLst>
          </p:cNvPr>
          <p:cNvPicPr>
            <a:picLocks noChangeAspect="1"/>
          </p:cNvPicPr>
          <p:nvPr/>
        </p:nvPicPr>
        <p:blipFill>
          <a:blip r:embed="rId5"/>
          <a:stretch>
            <a:fillRect/>
          </a:stretch>
        </p:blipFill>
        <p:spPr>
          <a:xfrm>
            <a:off x="4382786" y="772147"/>
            <a:ext cx="3093282" cy="2984364"/>
          </a:xfrm>
          <a:prstGeom prst="rect">
            <a:avLst/>
          </a:prstGeom>
        </p:spPr>
      </p:pic>
      <p:pic>
        <p:nvPicPr>
          <p:cNvPr id="21" name="図 20">
            <a:extLst>
              <a:ext uri="{FF2B5EF4-FFF2-40B4-BE49-F238E27FC236}">
                <a16:creationId xmlns:a16="http://schemas.microsoft.com/office/drawing/2014/main" id="{F7237142-DCF5-7C34-553D-34DA9588AC83}"/>
              </a:ext>
            </a:extLst>
          </p:cNvPr>
          <p:cNvPicPr>
            <a:picLocks noChangeAspect="1"/>
          </p:cNvPicPr>
          <p:nvPr/>
        </p:nvPicPr>
        <p:blipFill>
          <a:blip r:embed="rId6"/>
          <a:stretch>
            <a:fillRect/>
          </a:stretch>
        </p:blipFill>
        <p:spPr>
          <a:xfrm>
            <a:off x="1373944" y="696401"/>
            <a:ext cx="3008842" cy="3085258"/>
          </a:xfrm>
          <a:prstGeom prst="rect">
            <a:avLst/>
          </a:prstGeom>
        </p:spPr>
      </p:pic>
      <p:pic>
        <p:nvPicPr>
          <p:cNvPr id="6" name="図 5">
            <a:extLst>
              <a:ext uri="{FF2B5EF4-FFF2-40B4-BE49-F238E27FC236}">
                <a16:creationId xmlns:a16="http://schemas.microsoft.com/office/drawing/2014/main" id="{BEBD8F7B-281B-F998-DD9D-06EF9EAC03CF}"/>
              </a:ext>
            </a:extLst>
          </p:cNvPr>
          <p:cNvPicPr>
            <a:picLocks noChangeAspect="1"/>
          </p:cNvPicPr>
          <p:nvPr/>
        </p:nvPicPr>
        <p:blipFill>
          <a:blip r:embed="rId7"/>
          <a:stretch>
            <a:fillRect/>
          </a:stretch>
        </p:blipFill>
        <p:spPr>
          <a:xfrm>
            <a:off x="7476067" y="772147"/>
            <a:ext cx="2860125" cy="2968055"/>
          </a:xfrm>
          <a:prstGeom prst="rect">
            <a:avLst/>
          </a:prstGeom>
        </p:spPr>
      </p:pic>
    </p:spTree>
    <p:extLst>
      <p:ext uri="{BB962C8B-B14F-4D97-AF65-F5344CB8AC3E}">
        <p14:creationId xmlns:p14="http://schemas.microsoft.com/office/powerpoint/2010/main" val="243245657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D3A6AD0CE50748BEEDF368C1895186" ma:contentTypeVersion="2" ma:contentTypeDescription="Create a new document." ma:contentTypeScope="" ma:versionID="df18834ce56f40346a627e1c39fa405b">
  <xsd:schema xmlns:xsd="http://www.w3.org/2001/XMLSchema" xmlns:xs="http://www.w3.org/2001/XMLSchema" xmlns:p="http://schemas.microsoft.com/office/2006/metadata/properties" xmlns:ns3="fb5bced1-5bb3-409c-a18f-b71aedc6c57a" targetNamespace="http://schemas.microsoft.com/office/2006/metadata/properties" ma:root="true" ma:fieldsID="ec117271bd7b5f6a9b9bb67ec5fdc7e8" ns3:_="">
    <xsd:import namespace="fb5bced1-5bb3-409c-a18f-b71aedc6c57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5bced1-5bb3-409c-a18f-b71aedc6c5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E489A4-AB7A-46F2-BAFC-43E0300628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5bced1-5bb3-409c-a18f-b71aedc6c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39C863-B78E-4DED-A388-EA79C4D0A8F2}">
  <ds:schemaRefs>
    <ds:schemaRef ds:uri="http://schemas.microsoft.com/sharepoint/v3/contenttype/forms"/>
  </ds:schemaRefs>
</ds:datastoreItem>
</file>

<file path=customXml/itemProps3.xml><?xml version="1.0" encoding="utf-8"?>
<ds:datastoreItem xmlns:ds="http://schemas.openxmlformats.org/officeDocument/2006/customXml" ds:itemID="{663ADDC8-E3D6-41ED-A29F-96B756005BA1}">
  <ds:schemaRef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terms/"/>
    <ds:schemaRef ds:uri="fb5bced1-5bb3-409c-a18f-b71aedc6c57a"/>
  </ds:schemaRefs>
</ds:datastoreItem>
</file>

<file path=docProps/app.xml><?xml version="1.0" encoding="utf-8"?>
<Properties xmlns="http://schemas.openxmlformats.org/officeDocument/2006/extended-properties" xmlns:vt="http://schemas.openxmlformats.org/officeDocument/2006/docPropsVTypes">
  <TotalTime>846</TotalTime>
  <Words>394</Words>
  <Application>Microsoft Office PowerPoint</Application>
  <PresentationFormat>ワイド画面</PresentationFormat>
  <Paragraphs>37</Paragraphs>
  <Slides>7</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7</vt:i4>
      </vt:variant>
    </vt:vector>
  </HeadingPairs>
  <TitlesOfParts>
    <vt:vector size="12" baseType="lpstr">
      <vt:lpstr>メイリオ</vt:lpstr>
      <vt:lpstr>游ゴシック</vt:lpstr>
      <vt:lpstr>游ゴシック Light</vt:lpstr>
      <vt:lpstr>Arial</vt:lpstr>
      <vt:lpstr>Office テーマ</vt:lpstr>
      <vt:lpstr>ヒューリスティック調査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ヒューリスティック調査</dc:title>
  <dc:creator>18056</dc:creator>
  <cp:lastModifiedBy>18056</cp:lastModifiedBy>
  <cp:revision>4</cp:revision>
  <dcterms:created xsi:type="dcterms:W3CDTF">2022-11-18T02:56:53Z</dcterms:created>
  <dcterms:modified xsi:type="dcterms:W3CDTF">2022-12-29T02:43:04Z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0x01010095D3A6AD0CE50748BEEDF368C1895186</vt:lpwstr>
  </property>
</Properties>
</file>